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2" r:id="rId18"/>
    <p:sldMasterId id="2147483684" r:id="rId19"/>
    <p:sldMasterId id="2147483686" r:id="rId20"/>
    <p:sldMasterId id="2147483688" r:id="rId21"/>
    <p:sldMasterId id="2147483690" r:id="rId22"/>
    <p:sldMasterId id="2147483692" r:id="rId23"/>
  </p:sldMasterIdLst>
  <p:sldIdLst>
    <p:sldId id="256" r:id="rId24"/>
    <p:sldId id="280" r:id="rId25"/>
    <p:sldId id="279"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9144000" cy="6858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329B9DD-7E23-3B41-8A09-E75F5FA7E099}">
          <p14:sldIdLst>
            <p14:sldId id="256"/>
            <p14:sldId id="280"/>
            <p14:sldId id="279"/>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Lst>
        </p14:section>
      </p14:sectionLst>
    </p:ex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CFCFC"/>
    <a:srgbClr val="F5F5F5"/>
    <a:srgbClr val="EEA420"/>
    <a:srgbClr val="F5D37F"/>
    <a:srgbClr val="CF1C20"/>
    <a:srgbClr val="CC0069"/>
    <a:srgbClr val="3C5061"/>
    <a:srgbClr val="3A4856"/>
    <a:srgbClr val="333A45"/>
    <a:srgbClr val="0092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10" autoAdjust="0"/>
    <p:restoredTop sz="94660"/>
  </p:normalViewPr>
  <p:slideViewPr>
    <p:cSldViewPr snapToGrid="0" snapToObjects="1">
      <p:cViewPr varScale="1">
        <p:scale>
          <a:sx n="109" d="100"/>
          <a:sy n="109" d="100"/>
        </p:scale>
        <p:origin x="-608" y="-1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17.xml"/><Relationship Id="rId41" Type="http://schemas.openxmlformats.org/officeDocument/2006/relationships/slide" Target="slides/slide18.xml"/><Relationship Id="rId42" Type="http://schemas.openxmlformats.org/officeDocument/2006/relationships/slide" Target="slides/slide19.xml"/><Relationship Id="rId43" Type="http://schemas.openxmlformats.org/officeDocument/2006/relationships/slide" Target="slides/slide20.xml"/><Relationship Id="rId44" Type="http://schemas.openxmlformats.org/officeDocument/2006/relationships/slide" Target="slides/slide21.xml"/><Relationship Id="rId45" Type="http://schemas.openxmlformats.org/officeDocument/2006/relationships/slide" Target="slides/slide22.xml"/><Relationship Id="rId46" Type="http://schemas.openxmlformats.org/officeDocument/2006/relationships/slide" Target="slides/slide23.xml"/><Relationship Id="rId47" Type="http://schemas.openxmlformats.org/officeDocument/2006/relationships/slide" Target="slides/slide24.xml"/><Relationship Id="rId48" Type="http://schemas.openxmlformats.org/officeDocument/2006/relationships/slide" Target="slides/slide25.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7.xml"/><Relationship Id="rId31" Type="http://schemas.openxmlformats.org/officeDocument/2006/relationships/slide" Target="slides/slide8.xml"/><Relationship Id="rId32" Type="http://schemas.openxmlformats.org/officeDocument/2006/relationships/slide" Target="slides/slide9.xml"/><Relationship Id="rId33" Type="http://schemas.openxmlformats.org/officeDocument/2006/relationships/slide" Target="slides/slide10.xml"/><Relationship Id="rId34" Type="http://schemas.openxmlformats.org/officeDocument/2006/relationships/slide" Target="slides/slide11.xml"/><Relationship Id="rId35" Type="http://schemas.openxmlformats.org/officeDocument/2006/relationships/slide" Target="slides/slide12.xml"/><Relationship Id="rId36" Type="http://schemas.openxmlformats.org/officeDocument/2006/relationships/slide" Target="slides/slide13.xml"/><Relationship Id="rId37" Type="http://schemas.openxmlformats.org/officeDocument/2006/relationships/slide" Target="slides/slide14.xml"/><Relationship Id="rId38" Type="http://schemas.openxmlformats.org/officeDocument/2006/relationships/slide" Target="slides/slide15.xml"/><Relationship Id="rId39" Type="http://schemas.openxmlformats.org/officeDocument/2006/relationships/slide" Target="slides/slide1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 Target="slides/slide1.xml"/><Relationship Id="rId25" Type="http://schemas.openxmlformats.org/officeDocument/2006/relationships/slide" Target="slides/slide2.xml"/><Relationship Id="rId26" Type="http://schemas.openxmlformats.org/officeDocument/2006/relationships/slide" Target="slides/slide3.xml"/><Relationship Id="rId27" Type="http://schemas.openxmlformats.org/officeDocument/2006/relationships/slide" Target="slides/slide4.xml"/><Relationship Id="rId28" Type="http://schemas.openxmlformats.org/officeDocument/2006/relationships/slide" Target="slides/slide5.xml"/><Relationship Id="rId29" Type="http://schemas.openxmlformats.org/officeDocument/2006/relationships/slide" Target="slides/slide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398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889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67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27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43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661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056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383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361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595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95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446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355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68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9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39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52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2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31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51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0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4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22447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10.xml"/><Relationship Id="rId3" Type="http://schemas.openxmlformats.org/officeDocument/2006/relationships/image" Target="../media/image10.jpeg"/></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11.xml"/><Relationship Id="rId3" Type="http://schemas.openxmlformats.org/officeDocument/2006/relationships/image" Target="../media/image11.jpeg"/></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2.xml"/><Relationship Id="rId3" Type="http://schemas.openxmlformats.org/officeDocument/2006/relationships/image" Target="../media/image12.jpeg"/></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13.xml"/><Relationship Id="rId3" Type="http://schemas.openxmlformats.org/officeDocument/2006/relationships/image" Target="../media/image13.jpeg"/></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14.xml"/><Relationship Id="rId3" Type="http://schemas.openxmlformats.org/officeDocument/2006/relationships/image" Target="../media/image14.jpeg"/></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15.xml"/><Relationship Id="rId3" Type="http://schemas.openxmlformats.org/officeDocument/2006/relationships/image" Target="../media/image15.jpeg"/></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16.xml"/><Relationship Id="rId3" Type="http://schemas.openxmlformats.org/officeDocument/2006/relationships/image" Target="../media/image16.jpeg"/></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7.xml"/><Relationship Id="rId3" Type="http://schemas.openxmlformats.org/officeDocument/2006/relationships/image" Target="../media/image17.jpeg"/></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18.xml"/><Relationship Id="rId3" Type="http://schemas.openxmlformats.org/officeDocument/2006/relationships/image" Target="../media/image18.jpeg"/></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19.xml"/><Relationship Id="rId3" Type="http://schemas.openxmlformats.org/officeDocument/2006/relationships/image" Target="../media/image19.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20.xml"/><Relationship Id="rId3" Type="http://schemas.openxmlformats.org/officeDocument/2006/relationships/image" Target="../media/image20.jpeg"/></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21.xml"/><Relationship Id="rId3" Type="http://schemas.openxmlformats.org/officeDocument/2006/relationships/image" Target="../media/image21.jpeg"/></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22.xml"/><Relationship Id="rId3" Type="http://schemas.openxmlformats.org/officeDocument/2006/relationships/image" Target="../media/image22.jpeg"/></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23.xml"/><Relationship Id="rId3" Type="http://schemas.openxmlformats.org/officeDocument/2006/relationships/image" Target="../media/image23.jpe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3.xml"/><Relationship Id="rId3"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4.xml"/><Relationship Id="rId3"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5.xml"/><Relationship Id="rId3"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6.xml"/><Relationship Id="rId3"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7.xml"/><Relationship Id="rId3" Type="http://schemas.openxmlformats.org/officeDocument/2006/relationships/image" Target="../media/image7.jpe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8.xml"/><Relationship Id="rId3" Type="http://schemas.openxmlformats.org/officeDocument/2006/relationships/image" Target="../media/image8.jpeg"/></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9.xml"/><Relationship Id="rId3"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descr="Masque.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87624641"/>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0.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799401916"/>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1.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52633808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2.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933761132"/>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43"/>
            <a:ext cx="9144000" cy="5142857"/>
          </a:xfrm>
          <a:prstGeom prst="rect">
            <a:avLst/>
          </a:prstGeom>
        </p:spPr>
      </p:pic>
    </p:spTree>
    <p:extLst>
      <p:ext uri="{BB962C8B-B14F-4D97-AF65-F5344CB8AC3E}">
        <p14:creationId xmlns:p14="http://schemas.microsoft.com/office/powerpoint/2010/main" val="3198257746"/>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4.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906530244"/>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5.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577509203"/>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6.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43"/>
            <a:ext cx="9144000" cy="5142857"/>
          </a:xfrm>
          <a:prstGeom prst="rect">
            <a:avLst/>
          </a:prstGeom>
        </p:spPr>
      </p:pic>
    </p:spTree>
    <p:extLst>
      <p:ext uri="{BB962C8B-B14F-4D97-AF65-F5344CB8AC3E}">
        <p14:creationId xmlns:p14="http://schemas.microsoft.com/office/powerpoint/2010/main" val="3671528551"/>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7.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669802336"/>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18.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467465041"/>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19.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176959923"/>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2.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588779579"/>
      </p:ext>
    </p:extLst>
  </p:cSld>
  <p:clrMap bg1="lt1" tx1="dk1" bg2="lt2" tx2="dk2" accent1="accent1" accent2="accent2" accent3="accent3" accent4="accent4" accent5="accent5" accent6="accent6" hlink="hlink" folHlink="folHlink"/>
  <p:sldLayoutIdLst>
    <p:sldLayoutId id="214748365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20.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3166150166"/>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21.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518910543"/>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22.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3352657206"/>
      </p:ext>
    </p:extLst>
  </p:cSld>
  <p:clrMap bg1="lt1" tx1="dk1" bg2="lt2" tx2="dk2" accent1="accent1" accent2="accent2" accent3="accent3" accent4="accent4" accent5="accent5" accent6="accent6" hlink="hlink" folHlink="folHlink"/>
  <p:sldLayoutIdLst>
    <p:sldLayoutId id="214748369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2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43"/>
            <a:ext cx="9144000" cy="5142857"/>
          </a:xfrm>
          <a:prstGeom prst="rect">
            <a:avLst/>
          </a:prstGeom>
        </p:spPr>
      </p:pic>
    </p:spTree>
    <p:extLst>
      <p:ext uri="{BB962C8B-B14F-4D97-AF65-F5344CB8AC3E}">
        <p14:creationId xmlns:p14="http://schemas.microsoft.com/office/powerpoint/2010/main" val="716676583"/>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044898724"/>
      </p:ext>
    </p:extLst>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4.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384032183"/>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5.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329583391"/>
      </p:ext>
    </p:extLst>
  </p:cSld>
  <p:clrMap bg1="lt1" tx1="dk1" bg2="lt2" tx2="dk2" accent1="accent1" accent2="accent2" accent3="accent3" accent4="accent4" accent5="accent5" accent6="accent6" hlink="hlink" folHlink="folHlink"/>
  <p:sldLayoutIdLst>
    <p:sldLayoutId id="214748365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6.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877008035"/>
      </p:ext>
    </p:extLst>
  </p:cSld>
  <p:clrMap bg1="lt1" tx1="dk1" bg2="lt2" tx2="dk2" accent1="accent1" accent2="accent2" accent3="accent3" accent4="accent4" accent5="accent5" accent6="accent6" hlink="hlink" folHlink="folHlink"/>
  <p:sldLayoutIdLst>
    <p:sldLayoutId id="214748365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7.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392927236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descr="Masque8.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2071496637"/>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Masque9.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42857"/>
          </a:xfrm>
          <a:prstGeom prst="rect">
            <a:avLst/>
          </a:prstGeom>
        </p:spPr>
      </p:pic>
    </p:spTree>
    <p:extLst>
      <p:ext uri="{BB962C8B-B14F-4D97-AF65-F5344CB8AC3E}">
        <p14:creationId xmlns:p14="http://schemas.microsoft.com/office/powerpoint/2010/main" val="1541973320"/>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4" Type="http://schemas.microsoft.com/office/2007/relationships/hdphoto" Target="../media/hdphoto8.wdp"/><Relationship Id="rId5" Type="http://schemas.openxmlformats.org/officeDocument/2006/relationships/image" Target="../media/image43.png"/><Relationship Id="rId6" Type="http://schemas.microsoft.com/office/2007/relationships/hdphoto" Target="../media/hdphoto9.wdp"/><Relationship Id="rId7" Type="http://schemas.openxmlformats.org/officeDocument/2006/relationships/image" Target="../media/image44.emf"/><Relationship Id="rId8" Type="http://schemas.openxmlformats.org/officeDocument/2006/relationships/image" Target="../media/image45.emf"/><Relationship Id="rId1" Type="http://schemas.openxmlformats.org/officeDocument/2006/relationships/slideLayout" Target="../slideLayouts/slideLayout10.xml"/><Relationship Id="rId2"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4" Type="http://schemas.openxmlformats.org/officeDocument/2006/relationships/image" Target="../media/image47.png"/><Relationship Id="rId5" Type="http://schemas.microsoft.com/office/2007/relationships/hdphoto" Target="../media/hdphoto11.wdp"/><Relationship Id="rId6" Type="http://schemas.openxmlformats.org/officeDocument/2006/relationships/image" Target="../media/image48.png"/><Relationship Id="rId7" Type="http://schemas.microsoft.com/office/2007/relationships/hdphoto" Target="../media/hdphoto12.wdp"/><Relationship Id="rId8" Type="http://schemas.openxmlformats.org/officeDocument/2006/relationships/image" Target="../media/image49.png"/><Relationship Id="rId9" Type="http://schemas.microsoft.com/office/2007/relationships/hdphoto" Target="../media/hdphoto13.wdp"/><Relationship Id="rId1" Type="http://schemas.openxmlformats.org/officeDocument/2006/relationships/slideLayout" Target="../slideLayouts/slideLayout11.xml"/><Relationship Id="rId2"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4" Type="http://schemas.microsoft.com/office/2007/relationships/hdphoto" Target="../media/hdphoto14.wdp"/><Relationship Id="rId5" Type="http://schemas.openxmlformats.org/officeDocument/2006/relationships/image" Target="../media/image51.emf"/><Relationship Id="rId6" Type="http://schemas.openxmlformats.org/officeDocument/2006/relationships/image" Target="../media/image52.emf"/><Relationship Id="rId1" Type="http://schemas.openxmlformats.org/officeDocument/2006/relationships/slideLayout" Target="../slideLayouts/slideLayout12.xml"/><Relationship Id="rId2" Type="http://schemas.openxmlformats.org/officeDocument/2006/relationships/image" Target="../media/image3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31.emf"/><Relationship Id="rId1" Type="http://schemas.openxmlformats.org/officeDocument/2006/relationships/slideLayout" Target="../slideLayouts/slideLayout15.xml"/><Relationship Id="rId2"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5" Type="http://schemas.openxmlformats.org/officeDocument/2006/relationships/image" Target="../media/image57.emf"/><Relationship Id="rId1" Type="http://schemas.openxmlformats.org/officeDocument/2006/relationships/slideLayout" Target="../slideLayouts/slideLayout16.xml"/><Relationship Id="rId2" Type="http://schemas.openxmlformats.org/officeDocument/2006/relationships/image" Target="../media/image54.emf"/></Relationships>
</file>

<file path=ppt/slides/_rels/slide17.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1" Type="http://schemas.openxmlformats.org/officeDocument/2006/relationships/slideLayout" Target="../slideLayouts/slideLayout17.xml"/><Relationship Id="rId2" Type="http://schemas.openxmlformats.org/officeDocument/2006/relationships/image" Target="../media/image54.emf"/></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9.emf"/><Relationship Id="rId1" Type="http://schemas.openxmlformats.org/officeDocument/2006/relationships/slideLayout" Target="../slideLayouts/slideLayout18.xml"/><Relationship Id="rId2" Type="http://schemas.openxmlformats.org/officeDocument/2006/relationships/image" Target="../media/image5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0.emf"/><Relationship Id="rId3" Type="http://schemas.openxmlformats.org/officeDocument/2006/relationships/image" Target="../media/image60.emf"/></Relationships>
</file>

<file path=ppt/slides/_rels/slide21.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56.emf"/><Relationship Id="rId1" Type="http://schemas.openxmlformats.org/officeDocument/2006/relationships/slideLayout" Target="../slideLayouts/slideLayout21.xml"/><Relationship Id="rId2" Type="http://schemas.openxmlformats.org/officeDocument/2006/relationships/image" Target="../media/image60.emf"/></Relationships>
</file>

<file path=ppt/slides/_rels/slide22.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56.emf"/><Relationship Id="rId1" Type="http://schemas.openxmlformats.org/officeDocument/2006/relationships/slideLayout" Target="../slideLayouts/slideLayout22.xml"/><Relationship Id="rId2" Type="http://schemas.openxmlformats.org/officeDocument/2006/relationships/image" Target="../media/image6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0.emf"/></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60.emf"/><Relationship Id="rId5" Type="http://schemas.openxmlformats.org/officeDocument/2006/relationships/image" Target="../media/image63.emf"/><Relationship Id="rId6" Type="http://schemas.openxmlformats.org/officeDocument/2006/relationships/image" Target="../media/image64.emf"/><Relationship Id="rId7" Type="http://schemas.openxmlformats.org/officeDocument/2006/relationships/image" Target="../media/image56.emf"/><Relationship Id="rId8" Type="http://schemas.openxmlformats.org/officeDocument/2006/relationships/image" Target="../media/image52.emf"/><Relationship Id="rId9" Type="http://schemas.openxmlformats.org/officeDocument/2006/relationships/image" Target="../media/image61.emf"/><Relationship Id="rId1" Type="http://schemas.openxmlformats.org/officeDocument/2006/relationships/slideLayout" Target="../slideLayouts/slideLayout23.xml"/><Relationship Id="rId2"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60.emf"/><Relationship Id="rId5" Type="http://schemas.openxmlformats.org/officeDocument/2006/relationships/image" Target="../media/image63.emf"/><Relationship Id="rId6" Type="http://schemas.openxmlformats.org/officeDocument/2006/relationships/image" Target="../media/image56.emf"/><Relationship Id="rId7" Type="http://schemas.openxmlformats.org/officeDocument/2006/relationships/image" Target="../media/image52.emf"/><Relationship Id="rId8" Type="http://schemas.openxmlformats.org/officeDocument/2006/relationships/image" Target="../media/image61.emf"/><Relationship Id="rId9" Type="http://schemas.openxmlformats.org/officeDocument/2006/relationships/image" Target="../media/image65.png"/><Relationship Id="rId10" Type="http://schemas.openxmlformats.org/officeDocument/2006/relationships/image" Target="../media/image66.emf"/><Relationship Id="rId1" Type="http://schemas.openxmlformats.org/officeDocument/2006/relationships/slideLayout" Target="../slideLayouts/slideLayout23.xml"/><Relationship Id="rId2"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1" Type="http://schemas.openxmlformats.org/officeDocument/2006/relationships/slideLayout" Target="../slideLayouts/slideLayout3.xml"/><Relationship Id="rId2" Type="http://schemas.openxmlformats.org/officeDocument/2006/relationships/image" Target="../media/image2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emf"/></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slideLayout" Target="../slideLayouts/slideLayout5.xml"/><Relationship Id="rId2" Type="http://schemas.openxmlformats.org/officeDocument/2006/relationships/image" Target="../media/image2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3.emf"/><Relationship Id="rId5" Type="http://schemas.openxmlformats.org/officeDocument/2006/relationships/image" Target="../media/image34.png"/><Relationship Id="rId6" Type="http://schemas.microsoft.com/office/2007/relationships/hdphoto" Target="../media/hdphoto2.wdp"/><Relationship Id="rId7" Type="http://schemas.openxmlformats.org/officeDocument/2006/relationships/image" Target="../media/image35.png"/><Relationship Id="rId8" Type="http://schemas.microsoft.com/office/2007/relationships/hdphoto" Target="../media/hdphoto3.wdp"/><Relationship Id="rId9" Type="http://schemas.openxmlformats.org/officeDocument/2006/relationships/image" Target="../media/image36.png"/><Relationship Id="rId10" Type="http://schemas.microsoft.com/office/2007/relationships/hdphoto" Target="../media/hdphoto4.wdp"/><Relationship Id="rId11" Type="http://schemas.openxmlformats.org/officeDocument/2006/relationships/image" Target="../media/image37.emf"/><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39.png"/><Relationship Id="rId5" Type="http://schemas.microsoft.com/office/2007/relationships/hdphoto" Target="../media/hdphoto6.wdp"/><Relationship Id="rId6" Type="http://schemas.openxmlformats.org/officeDocument/2006/relationships/image" Target="../media/image40.png"/><Relationship Id="rId7" Type="http://schemas.microsoft.com/office/2007/relationships/hdphoto" Target="../media/hdphoto7.wdp"/><Relationship Id="rId8" Type="http://schemas.openxmlformats.org/officeDocument/2006/relationships/image" Target="../media/image41.emf"/><Relationship Id="rId1" Type="http://schemas.openxmlformats.org/officeDocument/2006/relationships/slideLayout" Target="../slideLayouts/slideLayout9.xml"/><Relationship Id="rId2"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0618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707886"/>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À travers ses activités, la FSCF attache tout autant d’importance au développement créatif qu’à l’expression des sensibilités individuelles</a:t>
            </a:r>
            <a:endParaRPr lang="fr-FR" sz="2000" b="1" spc="-50" baseline="30000" dirty="0">
              <a:solidFill>
                <a:schemeClr val="bg1"/>
              </a:solidFill>
              <a:latin typeface="Arial Black"/>
              <a:cs typeface="Arial Black"/>
            </a:endParaRPr>
          </a:p>
        </p:txBody>
      </p:sp>
      <p:pic>
        <p:nvPicPr>
          <p:cNvPr id="3" name="Image 2"/>
          <p:cNvPicPr>
            <a:picLocks noChangeAspect="1"/>
          </p:cNvPicPr>
          <p:nvPr/>
        </p:nvPicPr>
        <p:blipFill>
          <a:blip r:embed="rId2"/>
          <a:stretch>
            <a:fillRect/>
          </a:stretch>
        </p:blipFill>
        <p:spPr>
          <a:xfrm>
            <a:off x="8194408" y="412587"/>
            <a:ext cx="473007" cy="473007"/>
          </a:xfrm>
          <a:prstGeom prst="rect">
            <a:avLst/>
          </a:prstGeom>
        </p:spPr>
      </p:pic>
      <p:sp>
        <p:nvSpPr>
          <p:cNvPr id="4" name="Rectangle 3"/>
          <p:cNvSpPr/>
          <p:nvPr/>
        </p:nvSpPr>
        <p:spPr>
          <a:xfrm>
            <a:off x="485604" y="3389593"/>
            <a:ext cx="1363429" cy="1809726"/>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ARTS DU CIRQUE</a:t>
            </a:r>
          </a:p>
          <a:p>
            <a:pPr algn="ctr">
              <a:lnSpc>
                <a:spcPct val="13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Jonglerie</a:t>
            </a:r>
          </a:p>
          <a:p>
            <a:pPr algn="ctr">
              <a:lnSpc>
                <a:spcPct val="130000"/>
              </a:lnSpc>
            </a:pPr>
            <a:r>
              <a:rPr lang="fr-FR" spc="-50" baseline="30000" dirty="0" smtClean="0">
                <a:latin typeface="Arial"/>
                <a:cs typeface="Arial"/>
              </a:rPr>
              <a:t>Clownerie</a:t>
            </a:r>
          </a:p>
          <a:p>
            <a:pPr algn="ctr">
              <a:lnSpc>
                <a:spcPct val="130000"/>
              </a:lnSpc>
            </a:pPr>
            <a:r>
              <a:rPr lang="fr-FR" spc="-50" baseline="30000" dirty="0" smtClean="0">
                <a:latin typeface="Arial"/>
                <a:cs typeface="Arial"/>
              </a:rPr>
              <a:t>Trapèze</a:t>
            </a:r>
          </a:p>
          <a:p>
            <a:pPr algn="ctr">
              <a:lnSpc>
                <a:spcPct val="130000"/>
              </a:lnSpc>
            </a:pPr>
            <a:r>
              <a:rPr lang="fr-FR" spc="-50" baseline="30000" dirty="0" err="1" smtClean="0">
                <a:latin typeface="Arial"/>
                <a:cs typeface="Arial"/>
              </a:rPr>
              <a:t>Rolla</a:t>
            </a:r>
            <a:r>
              <a:rPr lang="fr-FR" spc="-50" baseline="30000" dirty="0" smtClean="0">
                <a:latin typeface="Arial"/>
                <a:cs typeface="Arial"/>
              </a:rPr>
              <a:t> </a:t>
            </a:r>
            <a:r>
              <a:rPr lang="fr-FR" spc="-50" baseline="30000" smtClean="0">
                <a:latin typeface="Arial"/>
                <a:cs typeface="Arial"/>
              </a:rPr>
              <a:t>bolla</a:t>
            </a:r>
            <a:endParaRPr lang="fr-FR" spc="-50" baseline="30000" dirty="0" smtClean="0">
              <a:latin typeface="Arial"/>
              <a:cs typeface="Arial"/>
            </a:endParaRPr>
          </a:p>
          <a:p>
            <a:pPr algn="ctr">
              <a:lnSpc>
                <a:spcPct val="130000"/>
              </a:lnSpc>
            </a:pPr>
            <a:endParaRPr lang="fr-FR" spc="-50" baseline="30000" dirty="0">
              <a:latin typeface="Arial"/>
              <a:cs typeface="Arial"/>
            </a:endParaRPr>
          </a:p>
        </p:txBody>
      </p:sp>
      <p:sp>
        <p:nvSpPr>
          <p:cNvPr id="5" name="Rectangle 4"/>
          <p:cNvSpPr/>
          <p:nvPr/>
        </p:nvSpPr>
        <p:spPr>
          <a:xfrm>
            <a:off x="2445980" y="3378497"/>
            <a:ext cx="1619908" cy="1551194"/>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ARTS PLASTIQUES</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Dessin</a:t>
            </a:r>
          </a:p>
          <a:p>
            <a:pPr algn="ctr">
              <a:lnSpc>
                <a:spcPct val="130000"/>
              </a:lnSpc>
            </a:pPr>
            <a:r>
              <a:rPr lang="fr-FR" spc="-50" baseline="30000" dirty="0" smtClean="0">
                <a:latin typeface="Arial"/>
                <a:cs typeface="Arial"/>
              </a:rPr>
              <a:t>Peinture</a:t>
            </a:r>
          </a:p>
          <a:p>
            <a:pPr algn="ctr">
              <a:lnSpc>
                <a:spcPct val="130000"/>
              </a:lnSpc>
            </a:pPr>
            <a:r>
              <a:rPr lang="fr-FR" spc="-50" baseline="30000" dirty="0" smtClean="0">
                <a:latin typeface="Arial"/>
                <a:cs typeface="Arial"/>
              </a:rPr>
              <a:t>Photo</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6" name="Rectangle 5"/>
          <p:cNvSpPr/>
          <p:nvPr/>
        </p:nvSpPr>
        <p:spPr>
          <a:xfrm>
            <a:off x="4586147" y="3379388"/>
            <a:ext cx="1818013" cy="1107996"/>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ARTS ET LOISIRS</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Poterie</a:t>
            </a:r>
          </a:p>
          <a:p>
            <a:pPr algn="ctr">
              <a:lnSpc>
                <a:spcPct val="130000"/>
              </a:lnSpc>
            </a:pPr>
            <a:r>
              <a:rPr lang="fr-FR" spc="-50" baseline="30000" dirty="0" err="1" smtClean="0">
                <a:latin typeface="Arial"/>
                <a:cs typeface="Arial"/>
              </a:rPr>
              <a:t>Scrapbooking</a:t>
            </a:r>
            <a:endParaRPr lang="fr-FR" spc="-50" baseline="30000" dirty="0" smtClean="0">
              <a:latin typeface="Arial"/>
              <a:cs typeface="Arial"/>
            </a:endParaRP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7" name="Rectangle 6"/>
          <p:cNvSpPr/>
          <p:nvPr/>
        </p:nvSpPr>
        <p:spPr>
          <a:xfrm>
            <a:off x="6916755" y="3379388"/>
            <a:ext cx="1818013" cy="1311128"/>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ACTIVITÉS MANUELLES</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Couture</a:t>
            </a:r>
          </a:p>
          <a:p>
            <a:pPr algn="ctr">
              <a:lnSpc>
                <a:spcPct val="130000"/>
              </a:lnSpc>
            </a:pPr>
            <a:r>
              <a:rPr lang="fr-FR" spc="-50" baseline="30000" dirty="0">
                <a:latin typeface="Arial"/>
                <a:cs typeface="Arial"/>
              </a:rPr>
              <a:t>C</a:t>
            </a:r>
            <a:r>
              <a:rPr lang="fr-FR" spc="-50" baseline="30000" dirty="0" smtClean="0">
                <a:latin typeface="Arial"/>
                <a:cs typeface="Arial"/>
              </a:rPr>
              <a:t>uisine</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pic>
        <p:nvPicPr>
          <p:cNvPr id="8" name="Imag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5690" y1="23333" x2="45690" y2="23333"/>
                      </a14:backgroundRemoval>
                    </a14:imgEffect>
                  </a14:imgLayer>
                </a14:imgProps>
              </a:ext>
              <a:ext uri="{28A0092B-C50C-407E-A947-70E740481C1C}">
                <a14:useLocalDpi xmlns:a14="http://schemas.microsoft.com/office/drawing/2010/main"/>
              </a:ext>
            </a:extLst>
          </a:blip>
          <a:stretch>
            <a:fillRect/>
          </a:stretch>
        </p:blipFill>
        <p:spPr>
          <a:xfrm>
            <a:off x="959125" y="3023421"/>
            <a:ext cx="447883" cy="347496"/>
          </a:xfrm>
          <a:prstGeom prst="rect">
            <a:avLst/>
          </a:prstGeom>
        </p:spPr>
      </p:pic>
      <p:pic>
        <p:nvPicPr>
          <p:cNvPr id="9" name="Image 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5309" y1="22222" x2="75309" y2="22222"/>
                      </a14:backgroundRemoval>
                    </a14:imgEffect>
                  </a14:imgLayer>
                </a14:imgProps>
              </a:ext>
              <a:ext uri="{28A0092B-C50C-407E-A947-70E740481C1C}">
                <a14:useLocalDpi xmlns:a14="http://schemas.microsoft.com/office/drawing/2010/main"/>
              </a:ext>
            </a:extLst>
          </a:blip>
          <a:stretch>
            <a:fillRect/>
          </a:stretch>
        </p:blipFill>
        <p:spPr>
          <a:xfrm>
            <a:off x="3161024" y="3086099"/>
            <a:ext cx="275563" cy="275563"/>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05248" y="3086099"/>
            <a:ext cx="126655" cy="199029"/>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06273" y="3111643"/>
            <a:ext cx="436675" cy="162887"/>
          </a:xfrm>
          <a:prstGeom prst="rect">
            <a:avLst/>
          </a:prstGeom>
        </p:spPr>
      </p:pic>
    </p:spTree>
    <p:extLst>
      <p:ext uri="{BB962C8B-B14F-4D97-AF65-F5344CB8AC3E}">
        <p14:creationId xmlns:p14="http://schemas.microsoft.com/office/powerpoint/2010/main" val="14132214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736" y="3078337"/>
            <a:ext cx="1363429" cy="1366528"/>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CHANT</a:t>
            </a:r>
          </a:p>
          <a:p>
            <a:pPr algn="ctr">
              <a:lnSpc>
                <a:spcPct val="13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Chant individuel</a:t>
            </a:r>
          </a:p>
          <a:p>
            <a:pPr algn="ctr">
              <a:lnSpc>
                <a:spcPct val="130000"/>
              </a:lnSpc>
            </a:pPr>
            <a:r>
              <a:rPr lang="fr-FR" spc="-50" baseline="30000" dirty="0" smtClean="0">
                <a:latin typeface="Arial"/>
                <a:cs typeface="Arial"/>
              </a:rPr>
              <a:t>Ensembles vocaux</a:t>
            </a:r>
          </a:p>
          <a:p>
            <a:pPr algn="ctr">
              <a:lnSpc>
                <a:spcPct val="130000"/>
              </a:lnSpc>
            </a:pPr>
            <a:r>
              <a:rPr lang="mr-IN" spc="-50" baseline="30000" dirty="0" smtClean="0">
                <a:latin typeface="Arial"/>
                <a:cs typeface="Arial"/>
              </a:rPr>
              <a:t>…</a:t>
            </a:r>
            <a:endParaRPr lang="fr-FR" spc="-50" baseline="30000" dirty="0" smtClean="0">
              <a:latin typeface="Arial"/>
              <a:cs typeface="Arial"/>
            </a:endParaRPr>
          </a:p>
          <a:p>
            <a:pPr algn="ctr">
              <a:lnSpc>
                <a:spcPct val="130000"/>
              </a:lnSpc>
            </a:pPr>
            <a:endParaRPr lang="fr-FR" spc="-50" baseline="30000" dirty="0">
              <a:latin typeface="Arial"/>
              <a:cs typeface="Arial"/>
            </a:endParaRPr>
          </a:p>
        </p:txBody>
      </p:sp>
      <p:sp>
        <p:nvSpPr>
          <p:cNvPr id="3" name="Rectangle 2"/>
          <p:cNvSpPr/>
          <p:nvPr/>
        </p:nvSpPr>
        <p:spPr>
          <a:xfrm>
            <a:off x="1574365" y="3067241"/>
            <a:ext cx="1619908" cy="1828193"/>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DANSE</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Danse classique</a:t>
            </a:r>
          </a:p>
          <a:p>
            <a:pPr algn="ctr">
              <a:lnSpc>
                <a:spcPct val="130000"/>
              </a:lnSpc>
            </a:pPr>
            <a:r>
              <a:rPr lang="fr-FR" spc="-50" baseline="30000" dirty="0" smtClean="0">
                <a:latin typeface="Arial"/>
                <a:cs typeface="Arial"/>
              </a:rPr>
              <a:t>Country</a:t>
            </a:r>
          </a:p>
          <a:p>
            <a:pPr algn="ctr">
              <a:lnSpc>
                <a:spcPct val="130000"/>
              </a:lnSpc>
            </a:pPr>
            <a:r>
              <a:rPr lang="fr-FR" spc="-50" baseline="30000" dirty="0" smtClean="0">
                <a:latin typeface="Arial"/>
                <a:cs typeface="Arial"/>
              </a:rPr>
              <a:t>Danse contemporaine</a:t>
            </a:r>
          </a:p>
          <a:p>
            <a:pPr algn="ctr">
              <a:lnSpc>
                <a:spcPct val="130000"/>
              </a:lnSpc>
            </a:pPr>
            <a:r>
              <a:rPr lang="fr-FR" spc="-50" baseline="30000" dirty="0" smtClean="0">
                <a:latin typeface="Arial"/>
                <a:cs typeface="Arial"/>
              </a:rPr>
              <a:t>Danse de salon</a:t>
            </a:r>
          </a:p>
          <a:p>
            <a:pPr algn="ctr">
              <a:lnSpc>
                <a:spcPct val="130000"/>
              </a:lnSpc>
            </a:pPr>
            <a:r>
              <a:rPr lang="fr-FR" spc="-50" baseline="30000" dirty="0" err="1" smtClean="0">
                <a:latin typeface="Arial"/>
                <a:cs typeface="Arial"/>
              </a:rPr>
              <a:t>Modern’jazz</a:t>
            </a:r>
            <a:endParaRPr lang="fr-FR" spc="-50" baseline="30000" dirty="0" smtClean="0">
              <a:latin typeface="Arial"/>
              <a:cs typeface="Arial"/>
            </a:endParaRP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4" name="Rectangle 3"/>
          <p:cNvSpPr/>
          <p:nvPr/>
        </p:nvSpPr>
        <p:spPr>
          <a:xfrm>
            <a:off x="3132047" y="3068132"/>
            <a:ext cx="1818013" cy="1588127"/>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MUSIQUE</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Ensemble de percussion</a:t>
            </a:r>
          </a:p>
          <a:p>
            <a:pPr algn="ctr">
              <a:lnSpc>
                <a:spcPct val="130000"/>
              </a:lnSpc>
            </a:pPr>
            <a:r>
              <a:rPr lang="fr-FR" spc="-50" baseline="30000" dirty="0" smtClean="0">
                <a:latin typeface="Arial"/>
                <a:cs typeface="Arial"/>
              </a:rPr>
              <a:t>Orchestre d’harmonie</a:t>
            </a:r>
          </a:p>
          <a:p>
            <a:pPr algn="ctr">
              <a:lnSpc>
                <a:spcPct val="130000"/>
              </a:lnSpc>
            </a:pPr>
            <a:r>
              <a:rPr lang="fr-FR" spc="-50" baseline="30000" dirty="0" smtClean="0">
                <a:latin typeface="Arial"/>
                <a:cs typeface="Arial"/>
              </a:rPr>
              <a:t>Batterie fanfare</a:t>
            </a:r>
          </a:p>
          <a:p>
            <a:pPr algn="ctr">
              <a:lnSpc>
                <a:spcPct val="130000"/>
              </a:lnSpc>
            </a:pPr>
            <a:r>
              <a:rPr lang="fr-FR" spc="-50" baseline="30000" dirty="0" smtClean="0">
                <a:latin typeface="Arial"/>
                <a:cs typeface="Arial"/>
              </a:rPr>
              <a:t>Musiques de rue</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5" name="Rectangle 4"/>
          <p:cNvSpPr/>
          <p:nvPr/>
        </p:nvSpPr>
        <p:spPr>
          <a:xfrm>
            <a:off x="4825540" y="3068132"/>
            <a:ext cx="1818013" cy="1588127"/>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THÉÂTRE</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Dialectique</a:t>
            </a:r>
          </a:p>
          <a:p>
            <a:pPr algn="ctr">
              <a:lnSpc>
                <a:spcPct val="130000"/>
              </a:lnSpc>
            </a:pPr>
            <a:r>
              <a:rPr lang="fr-FR" spc="-50" baseline="30000" dirty="0" smtClean="0">
                <a:latin typeface="Arial"/>
                <a:cs typeface="Arial"/>
              </a:rPr>
              <a:t>Improvisation</a:t>
            </a:r>
          </a:p>
          <a:p>
            <a:pPr algn="ctr">
              <a:lnSpc>
                <a:spcPct val="130000"/>
              </a:lnSpc>
            </a:pPr>
            <a:r>
              <a:rPr lang="fr-FR" spc="-50" baseline="30000" dirty="0" smtClean="0">
                <a:latin typeface="Arial"/>
                <a:cs typeface="Arial"/>
              </a:rPr>
              <a:t>Commedia dell’ </a:t>
            </a:r>
            <a:r>
              <a:rPr lang="fr-FR" spc="-50" baseline="30000" dirty="0" err="1" smtClean="0">
                <a:latin typeface="Arial"/>
                <a:cs typeface="Arial"/>
              </a:rPr>
              <a:t>arte</a:t>
            </a:r>
            <a:endParaRPr lang="fr-FR" spc="-50" baseline="30000" dirty="0" smtClean="0">
              <a:latin typeface="Arial"/>
              <a:cs typeface="Arial"/>
            </a:endParaRPr>
          </a:p>
          <a:p>
            <a:pPr algn="ctr">
              <a:lnSpc>
                <a:spcPct val="130000"/>
              </a:lnSpc>
            </a:pPr>
            <a:r>
              <a:rPr lang="fr-FR" spc="-50" baseline="30000" dirty="0" smtClean="0">
                <a:latin typeface="Arial"/>
                <a:cs typeface="Arial"/>
              </a:rPr>
              <a:t>Seul en scène</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pic>
        <p:nvPicPr>
          <p:cNvPr id="6" name="Imag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4310" y1="23333" x2="54310" y2="23333"/>
                        <a14:foregroundMark x1="36207" y1="25556" x2="36207" y2="25556"/>
                        <a14:foregroundMark x1="31034" y1="37778" x2="31034" y2="37778"/>
                      </a14:backgroundRemoval>
                    </a14:imgEffect>
                  </a14:imgLayer>
                </a14:imgProps>
              </a:ext>
            </a:extLst>
          </a:blip>
          <a:stretch>
            <a:fillRect/>
          </a:stretch>
        </p:blipFill>
        <p:spPr>
          <a:xfrm>
            <a:off x="747452" y="2686411"/>
            <a:ext cx="488714" cy="379175"/>
          </a:xfrm>
          <a:prstGeom prst="rect">
            <a:avLst/>
          </a:prstGeom>
        </p:spPr>
      </p:pic>
      <p:pic>
        <p:nvPicPr>
          <p:cNvPr id="7" name="Image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2931" y1="57778" x2="62931" y2="57778"/>
                        <a14:foregroundMark x1="63793" y1="38889" x2="63793" y2="38889"/>
                        <a14:foregroundMark x1="75000" y1="27778" x2="75000" y2="27778"/>
                        <a14:foregroundMark x1="17241" y1="57778" x2="17241" y2="57778"/>
                        <a14:foregroundMark x1="81034" y1="22222" x2="81034" y2="22222"/>
                        <a14:foregroundMark x1="20690" y1="47778" x2="20690" y2="47778"/>
                      </a14:backgroundRemoval>
                    </a14:imgEffect>
                  </a14:imgLayer>
                </a14:imgProps>
              </a:ext>
              <a:ext uri="{28A0092B-C50C-407E-A947-70E740481C1C}">
                <a14:useLocalDpi xmlns:a14="http://schemas.microsoft.com/office/drawing/2010/main"/>
              </a:ext>
            </a:extLst>
          </a:blip>
          <a:stretch>
            <a:fillRect/>
          </a:stretch>
        </p:blipFill>
        <p:spPr>
          <a:xfrm>
            <a:off x="2160668" y="2686411"/>
            <a:ext cx="456620" cy="354274"/>
          </a:xfrm>
          <a:prstGeom prst="rect">
            <a:avLst/>
          </a:prstGeom>
        </p:spPr>
      </p:pic>
      <p:pic>
        <p:nvPicPr>
          <p:cNvPr id="8" name="Image 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816690" y="2696022"/>
            <a:ext cx="447883" cy="347495"/>
          </a:xfrm>
          <a:prstGeom prst="rect">
            <a:avLst/>
          </a:prstGeom>
        </p:spPr>
      </p:pic>
      <p:pic>
        <p:nvPicPr>
          <p:cNvPr id="9" name="Image 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8448" y1="65556" x2="28448" y2="65556"/>
                      </a14:backgroundRemoval>
                    </a14:imgEffect>
                  </a14:imgLayer>
                </a14:imgProps>
              </a:ext>
            </a:extLst>
          </a:blip>
          <a:stretch>
            <a:fillRect/>
          </a:stretch>
        </p:blipFill>
        <p:spPr>
          <a:xfrm>
            <a:off x="5485173" y="2698854"/>
            <a:ext cx="491463" cy="381308"/>
          </a:xfrm>
          <a:prstGeom prst="rect">
            <a:avLst/>
          </a:prstGeom>
        </p:spPr>
      </p:pic>
      <p:sp>
        <p:nvSpPr>
          <p:cNvPr id="10" name="Rectangle 9"/>
          <p:cNvSpPr/>
          <p:nvPr/>
        </p:nvSpPr>
        <p:spPr>
          <a:xfrm>
            <a:off x="6690437" y="3169825"/>
            <a:ext cx="2889902"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357</a:t>
            </a:r>
          </a:p>
          <a:p>
            <a:pPr>
              <a:lnSpc>
                <a:spcPct val="70000"/>
              </a:lnSpc>
            </a:pPr>
            <a:r>
              <a:rPr lang="fr-FR" sz="2400" spc="-50" baseline="30000" dirty="0" smtClean="0">
                <a:solidFill>
                  <a:srgbClr val="3C5061"/>
                </a:solidFill>
                <a:latin typeface="Arial"/>
                <a:cs typeface="Arial"/>
              </a:rPr>
              <a:t>sections d’association</a:t>
            </a:r>
            <a:endParaRPr lang="fr-FR" sz="2400" dirty="0">
              <a:solidFill>
                <a:srgbClr val="3C5061"/>
              </a:solidFill>
              <a:latin typeface="Arial"/>
              <a:cs typeface="Arial"/>
            </a:endParaRPr>
          </a:p>
        </p:txBody>
      </p:sp>
      <p:sp>
        <p:nvSpPr>
          <p:cNvPr id="11" name="Rectangle 10"/>
          <p:cNvSpPr/>
          <p:nvPr/>
        </p:nvSpPr>
        <p:spPr>
          <a:xfrm>
            <a:off x="6690437" y="3897893"/>
            <a:ext cx="1819100"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7,3 %</a:t>
            </a:r>
          </a:p>
          <a:p>
            <a:pPr>
              <a:lnSpc>
                <a:spcPct val="70000"/>
              </a:lnSpc>
            </a:pPr>
            <a:r>
              <a:rPr lang="fr-FR" sz="2400" spc="-50" baseline="30000" dirty="0" smtClean="0">
                <a:solidFill>
                  <a:srgbClr val="3C5061"/>
                </a:solidFill>
                <a:latin typeface="Arial"/>
                <a:cs typeface="Arial"/>
              </a:rPr>
              <a:t>des licenciés*</a:t>
            </a:r>
            <a:endParaRPr lang="fr-FR" sz="2400" dirty="0">
              <a:solidFill>
                <a:srgbClr val="3C5061"/>
              </a:solidFill>
              <a:latin typeface="Arial"/>
              <a:cs typeface="Arial"/>
            </a:endParaRPr>
          </a:p>
        </p:txBody>
      </p:sp>
    </p:spTree>
    <p:extLst>
      <p:ext uri="{BB962C8B-B14F-4D97-AF65-F5344CB8AC3E}">
        <p14:creationId xmlns:p14="http://schemas.microsoft.com/office/powerpoint/2010/main" val="15526435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1118254"/>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Les activités éducatives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et d’animation encouragent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le développement personnel,</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l’autonomie, l’initiative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et la création de lien social</a:t>
            </a:r>
            <a:endParaRPr lang="fr-FR" sz="2000" b="1" spc="-50" baseline="30000" dirty="0">
              <a:solidFill>
                <a:schemeClr val="bg1"/>
              </a:solidFill>
              <a:latin typeface="Arial Black"/>
              <a:cs typeface="Arial Black"/>
            </a:endParaRPr>
          </a:p>
        </p:txBody>
      </p:sp>
      <p:pic>
        <p:nvPicPr>
          <p:cNvPr id="3" name="Image 2"/>
          <p:cNvPicPr>
            <a:picLocks noChangeAspect="1"/>
          </p:cNvPicPr>
          <p:nvPr/>
        </p:nvPicPr>
        <p:blipFill>
          <a:blip r:embed="rId2"/>
          <a:stretch>
            <a:fillRect/>
          </a:stretch>
        </p:blipFill>
        <p:spPr>
          <a:xfrm>
            <a:off x="8194408" y="605566"/>
            <a:ext cx="473007" cy="473007"/>
          </a:xfrm>
          <a:prstGeom prst="rect">
            <a:avLst/>
          </a:prstGeom>
        </p:spPr>
      </p:pic>
      <p:sp>
        <p:nvSpPr>
          <p:cNvPr id="4" name="Rectangle 3"/>
          <p:cNvSpPr/>
          <p:nvPr/>
        </p:nvSpPr>
        <p:spPr>
          <a:xfrm>
            <a:off x="323735" y="3078337"/>
            <a:ext cx="1879441" cy="1366528"/>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ÉVEIL DE L’ENFANT</a:t>
            </a:r>
          </a:p>
          <a:p>
            <a:pPr algn="ctr">
              <a:lnSpc>
                <a:spcPct val="13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Premier pas vers l’éveil</a:t>
            </a:r>
          </a:p>
          <a:p>
            <a:pPr algn="ctr">
              <a:lnSpc>
                <a:spcPct val="130000"/>
              </a:lnSpc>
            </a:pPr>
            <a:r>
              <a:rPr lang="fr-FR" spc="-50" baseline="30000" dirty="0" smtClean="0">
                <a:latin typeface="Arial"/>
                <a:cs typeface="Arial"/>
              </a:rPr>
              <a:t>Éveil à la multi-activités</a:t>
            </a:r>
          </a:p>
          <a:p>
            <a:pPr algn="ctr">
              <a:lnSpc>
                <a:spcPct val="130000"/>
              </a:lnSpc>
            </a:pPr>
            <a:r>
              <a:rPr lang="mr-IN" spc="-50" baseline="30000" dirty="0" smtClean="0">
                <a:latin typeface="Arial"/>
                <a:cs typeface="Arial"/>
              </a:rPr>
              <a:t>…</a:t>
            </a:r>
            <a:endParaRPr lang="fr-FR" spc="-50" baseline="30000" dirty="0" smtClean="0">
              <a:latin typeface="Arial"/>
              <a:cs typeface="Arial"/>
            </a:endParaRPr>
          </a:p>
          <a:p>
            <a:pPr algn="ctr">
              <a:lnSpc>
                <a:spcPct val="130000"/>
              </a:lnSpc>
            </a:pPr>
            <a:endParaRPr lang="fr-FR" spc="-50" baseline="30000" dirty="0">
              <a:latin typeface="Arial"/>
              <a:cs typeface="Arial"/>
            </a:endParaRPr>
          </a:p>
        </p:txBody>
      </p:sp>
      <p:sp>
        <p:nvSpPr>
          <p:cNvPr id="5" name="Rectangle 4"/>
          <p:cNvSpPr/>
          <p:nvPr/>
        </p:nvSpPr>
        <p:spPr>
          <a:xfrm>
            <a:off x="2203176" y="3067241"/>
            <a:ext cx="2024075" cy="1791260"/>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ACTIVITÉS</a:t>
            </a:r>
          </a:p>
          <a:p>
            <a:pPr algn="ctr">
              <a:lnSpc>
                <a:spcPct val="110000"/>
              </a:lnSpc>
            </a:pPr>
            <a:r>
              <a:rPr lang="fr-FR" b="1" spc="-50" baseline="30000" dirty="0" smtClean="0">
                <a:solidFill>
                  <a:srgbClr val="CC0069"/>
                </a:solidFill>
                <a:latin typeface="Arial Black"/>
                <a:cs typeface="Arial Black"/>
              </a:rPr>
              <a:t>SOCIO-CULTURELLES</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Belote</a:t>
            </a:r>
          </a:p>
          <a:p>
            <a:pPr algn="ctr">
              <a:lnSpc>
                <a:spcPct val="130000"/>
              </a:lnSpc>
            </a:pPr>
            <a:r>
              <a:rPr lang="fr-FR" spc="-50" baseline="30000" dirty="0" smtClean="0">
                <a:latin typeface="Arial"/>
                <a:cs typeface="Arial"/>
              </a:rPr>
              <a:t>Échecs</a:t>
            </a:r>
          </a:p>
          <a:p>
            <a:pPr algn="ctr">
              <a:lnSpc>
                <a:spcPct val="130000"/>
              </a:lnSpc>
            </a:pPr>
            <a:r>
              <a:rPr lang="fr-FR" spc="-50" baseline="30000" dirty="0" smtClean="0">
                <a:latin typeface="Arial"/>
                <a:cs typeface="Arial"/>
              </a:rPr>
              <a:t>Jeux de société</a:t>
            </a:r>
          </a:p>
          <a:p>
            <a:pPr algn="ctr">
              <a:lnSpc>
                <a:spcPct val="130000"/>
              </a:lnSpc>
            </a:pPr>
            <a:r>
              <a:rPr lang="fr-FR" spc="-50" baseline="30000" dirty="0" smtClean="0">
                <a:latin typeface="Arial"/>
                <a:cs typeface="Arial"/>
              </a:rPr>
              <a:t>Périscolaire</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6" name="Rectangle 5"/>
          <p:cNvSpPr/>
          <p:nvPr/>
        </p:nvSpPr>
        <p:spPr>
          <a:xfrm>
            <a:off x="4084609" y="3068132"/>
            <a:ext cx="2433701" cy="1791260"/>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VACANCES ET LOISIRS ÉDUCATIFS</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Animateur socio-culturel</a:t>
            </a:r>
          </a:p>
          <a:p>
            <a:pPr algn="ctr">
              <a:lnSpc>
                <a:spcPct val="130000"/>
              </a:lnSpc>
            </a:pPr>
            <a:r>
              <a:rPr lang="fr-FR" spc="-50" baseline="30000" dirty="0" smtClean="0">
                <a:latin typeface="Arial"/>
                <a:cs typeface="Arial"/>
              </a:rPr>
              <a:t>Formateur BAFA-BAFD</a:t>
            </a:r>
          </a:p>
          <a:p>
            <a:pPr algn="ctr">
              <a:lnSpc>
                <a:spcPct val="130000"/>
              </a:lnSpc>
            </a:pPr>
            <a:r>
              <a:rPr lang="fr-FR" spc="-50" baseline="30000" dirty="0" smtClean="0">
                <a:latin typeface="Arial"/>
                <a:cs typeface="Arial"/>
              </a:rPr>
              <a:t>Participant accueils de loisirs</a:t>
            </a:r>
          </a:p>
          <a:p>
            <a:pPr algn="ctr">
              <a:lnSpc>
                <a:spcPct val="130000"/>
              </a:lnSpc>
            </a:pPr>
            <a:r>
              <a:rPr lang="fr-FR" spc="-50" baseline="30000" dirty="0" smtClean="0">
                <a:latin typeface="Arial"/>
                <a:cs typeface="Arial"/>
              </a:rPr>
              <a:t>Participant séjours de vacances</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10" name="Rectangle 9"/>
          <p:cNvSpPr/>
          <p:nvPr/>
        </p:nvSpPr>
        <p:spPr>
          <a:xfrm>
            <a:off x="6690437" y="3169825"/>
            <a:ext cx="2889902"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351</a:t>
            </a:r>
          </a:p>
          <a:p>
            <a:pPr>
              <a:lnSpc>
                <a:spcPct val="70000"/>
              </a:lnSpc>
            </a:pPr>
            <a:r>
              <a:rPr lang="fr-FR" sz="2400" spc="-50" baseline="30000" dirty="0" smtClean="0">
                <a:solidFill>
                  <a:srgbClr val="3C5061"/>
                </a:solidFill>
                <a:latin typeface="Arial"/>
                <a:cs typeface="Arial"/>
              </a:rPr>
              <a:t>sections d’association</a:t>
            </a:r>
            <a:endParaRPr lang="fr-FR" sz="2400" dirty="0">
              <a:solidFill>
                <a:srgbClr val="3C5061"/>
              </a:solidFill>
              <a:latin typeface="Arial"/>
              <a:cs typeface="Arial"/>
            </a:endParaRPr>
          </a:p>
        </p:txBody>
      </p:sp>
      <p:sp>
        <p:nvSpPr>
          <p:cNvPr id="11" name="Rectangle 10"/>
          <p:cNvSpPr/>
          <p:nvPr/>
        </p:nvSpPr>
        <p:spPr>
          <a:xfrm>
            <a:off x="6690437" y="3897893"/>
            <a:ext cx="1819100"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7,7 %</a:t>
            </a:r>
          </a:p>
          <a:p>
            <a:pPr>
              <a:lnSpc>
                <a:spcPct val="70000"/>
              </a:lnSpc>
            </a:pPr>
            <a:r>
              <a:rPr lang="fr-FR" sz="2400" spc="-50" baseline="30000" dirty="0" smtClean="0">
                <a:solidFill>
                  <a:srgbClr val="3C5061"/>
                </a:solidFill>
                <a:latin typeface="Arial"/>
                <a:cs typeface="Arial"/>
              </a:rPr>
              <a:t>des licenciés*</a:t>
            </a:r>
            <a:endParaRPr lang="fr-FR" sz="2400" dirty="0">
              <a:solidFill>
                <a:srgbClr val="3C5061"/>
              </a:solidFill>
              <a:latin typeface="Arial"/>
              <a:cs typeface="Arial"/>
            </a:endParaRPr>
          </a:p>
        </p:txBody>
      </p:sp>
      <p:pic>
        <p:nvPicPr>
          <p:cNvPr id="12" name="Imag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463" y1="28049" x2="41463" y2="28049"/>
                        <a14:foregroundMark x1="79268" y1="62195" x2="79268" y2="62195"/>
                        <a14:foregroundMark x1="78049" y1="43902" x2="78049" y2="43902"/>
                      </a14:backgroundRemoval>
                    </a14:imgEffect>
                  </a14:imgLayer>
                </a14:imgProps>
              </a:ext>
            </a:extLst>
          </a:blip>
          <a:stretch>
            <a:fillRect/>
          </a:stretch>
        </p:blipFill>
        <p:spPr>
          <a:xfrm>
            <a:off x="1062964" y="2651897"/>
            <a:ext cx="378175" cy="378175"/>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09619" y="2780659"/>
            <a:ext cx="346034" cy="180079"/>
          </a:xfrm>
          <a:prstGeom prst="rect">
            <a:avLst/>
          </a:prstGeom>
        </p:spPr>
      </p:pic>
      <p:pic>
        <p:nvPicPr>
          <p:cNvPr id="16" name="Image 15"/>
          <p:cNvPicPr>
            <a:picLocks noChangeAspect="1"/>
          </p:cNvPicPr>
          <p:nvPr/>
        </p:nvPicPr>
        <p:blipFill>
          <a:blip r:embed="rId6"/>
          <a:stretch>
            <a:fillRect/>
          </a:stretch>
        </p:blipFill>
        <p:spPr>
          <a:xfrm>
            <a:off x="5038689" y="2751891"/>
            <a:ext cx="278060" cy="262018"/>
          </a:xfrm>
          <a:prstGeom prst="rect">
            <a:avLst/>
          </a:prstGeom>
        </p:spPr>
      </p:pic>
    </p:spTree>
    <p:extLst>
      <p:ext uri="{BB962C8B-B14F-4D97-AF65-F5344CB8AC3E}">
        <p14:creationId xmlns:p14="http://schemas.microsoft.com/office/powerpoint/2010/main" val="28216785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6466" y="594658"/>
            <a:ext cx="3770451" cy="1200329"/>
          </a:xfrm>
          <a:prstGeom prst="rect">
            <a:avLst/>
          </a:prstGeom>
        </p:spPr>
        <p:txBody>
          <a:bodyPr wrap="square">
            <a:spAutoFit/>
          </a:bodyPr>
          <a:lstStyle/>
          <a:p>
            <a:r>
              <a:rPr lang="fr-FR" spc="-50" baseline="30000" dirty="0" smtClean="0">
                <a:solidFill>
                  <a:srgbClr val="3C5061"/>
                </a:solidFill>
                <a:latin typeface="Arial"/>
                <a:cs typeface="Arial"/>
              </a:rPr>
              <a:t>Chaque année de nombreuses compétitions et rencontres nationales sont organisées.</a:t>
            </a:r>
          </a:p>
          <a:p>
            <a:endParaRPr lang="fr-FR" spc="-50" baseline="30000" dirty="0" smtClean="0">
              <a:solidFill>
                <a:srgbClr val="3C5061"/>
              </a:solidFill>
              <a:latin typeface="Arial"/>
              <a:cs typeface="Arial"/>
            </a:endParaRPr>
          </a:p>
          <a:p>
            <a:r>
              <a:rPr lang="fr-FR" spc="-50" baseline="30000" dirty="0" smtClean="0">
                <a:solidFill>
                  <a:srgbClr val="3C5061"/>
                </a:solidFill>
                <a:latin typeface="Arial"/>
                <a:cs typeface="Arial"/>
              </a:rPr>
              <a:t>Ouvertes à tous ou accessibles sur qualification, elles sont toutes placées sous le signe du partage, de la convivialité et de l’épanouissement de l’individu dans sa pratique.</a:t>
            </a:r>
            <a:endParaRPr lang="fr-FR" spc="-50" baseline="30000" dirty="0">
              <a:solidFill>
                <a:srgbClr val="3C5061"/>
              </a:solidFill>
              <a:latin typeface="Arial"/>
              <a:cs typeface="Arial"/>
            </a:endParaRPr>
          </a:p>
        </p:txBody>
      </p:sp>
      <p:sp>
        <p:nvSpPr>
          <p:cNvPr id="4" name="Rectangle 3"/>
          <p:cNvSpPr/>
          <p:nvPr/>
        </p:nvSpPr>
        <p:spPr>
          <a:xfrm>
            <a:off x="5026466" y="2068874"/>
            <a:ext cx="2933291" cy="256480"/>
          </a:xfrm>
          <a:prstGeom prst="rect">
            <a:avLst/>
          </a:prstGeom>
        </p:spPr>
        <p:txBody>
          <a:bodyPr wrap="square">
            <a:spAutoFit/>
          </a:bodyPr>
          <a:lstStyle/>
          <a:p>
            <a:r>
              <a:rPr lang="fr-FR" sz="1600" spc="-50" baseline="30000" dirty="0" smtClean="0">
                <a:solidFill>
                  <a:srgbClr val="3C5061"/>
                </a:solidFill>
                <a:latin typeface="Arial Black"/>
                <a:cs typeface="Arial Black"/>
              </a:rPr>
              <a:t>Chaque année, c’est plus de :</a:t>
            </a:r>
            <a:endParaRPr lang="fr-FR" sz="1600" spc="-50" baseline="30000" dirty="0">
              <a:solidFill>
                <a:srgbClr val="3C5061"/>
              </a:solidFill>
              <a:latin typeface="Arial Black"/>
              <a:cs typeface="Arial Black"/>
            </a:endParaRPr>
          </a:p>
        </p:txBody>
      </p:sp>
      <p:sp>
        <p:nvSpPr>
          <p:cNvPr id="6" name="Rectangle 5"/>
          <p:cNvSpPr/>
          <p:nvPr/>
        </p:nvSpPr>
        <p:spPr>
          <a:xfrm>
            <a:off x="4199909" y="2590894"/>
            <a:ext cx="2889902" cy="353943"/>
          </a:xfrm>
          <a:prstGeom prst="rect">
            <a:avLst/>
          </a:prstGeom>
        </p:spPr>
        <p:txBody>
          <a:bodyPr wrap="square">
            <a:spAutoFit/>
          </a:bodyPr>
          <a:lstStyle/>
          <a:p>
            <a:pPr algn="r">
              <a:lnSpc>
                <a:spcPct val="70000"/>
              </a:lnSpc>
            </a:pPr>
            <a:r>
              <a:rPr lang="fr-FR" sz="3400" b="1" spc="-50" baseline="30000" dirty="0" smtClean="0">
                <a:solidFill>
                  <a:srgbClr val="CC0069"/>
                </a:solidFill>
                <a:latin typeface="Arial Black"/>
                <a:cs typeface="Arial Black"/>
              </a:rPr>
              <a:t>7 500</a:t>
            </a:r>
          </a:p>
        </p:txBody>
      </p:sp>
      <p:sp>
        <p:nvSpPr>
          <p:cNvPr id="7" name="Rectangle 6"/>
          <p:cNvSpPr/>
          <p:nvPr/>
        </p:nvSpPr>
        <p:spPr>
          <a:xfrm>
            <a:off x="6992826" y="2506139"/>
            <a:ext cx="838691"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b</a:t>
            </a:r>
            <a:r>
              <a:rPr lang="fr-FR" spc="-50" baseline="30000" dirty="0" smtClean="0">
                <a:solidFill>
                  <a:srgbClr val="3C5061"/>
                </a:solidFill>
                <a:latin typeface="Arial"/>
                <a:cs typeface="Arial"/>
              </a:rPr>
              <a:t>énévoles</a:t>
            </a:r>
          </a:p>
          <a:p>
            <a:pPr>
              <a:lnSpc>
                <a:spcPct val="70000"/>
              </a:lnSpc>
            </a:pPr>
            <a:r>
              <a:rPr lang="fr-FR" spc="-50" baseline="30000" dirty="0" smtClean="0">
                <a:solidFill>
                  <a:srgbClr val="3C5061"/>
                </a:solidFill>
                <a:latin typeface="Arial"/>
                <a:cs typeface="Arial"/>
              </a:rPr>
              <a:t>mobilisés</a:t>
            </a:r>
            <a:endParaRPr lang="fr-FR" dirty="0">
              <a:solidFill>
                <a:srgbClr val="3C5061"/>
              </a:solidFill>
              <a:latin typeface="Arial"/>
              <a:cs typeface="Arial"/>
            </a:endParaRPr>
          </a:p>
        </p:txBody>
      </p:sp>
      <p:sp>
        <p:nvSpPr>
          <p:cNvPr id="11" name="Rectangle 10"/>
          <p:cNvSpPr/>
          <p:nvPr/>
        </p:nvSpPr>
        <p:spPr>
          <a:xfrm>
            <a:off x="4199909" y="3029592"/>
            <a:ext cx="2889902" cy="353943"/>
          </a:xfrm>
          <a:prstGeom prst="rect">
            <a:avLst/>
          </a:prstGeom>
        </p:spPr>
        <p:txBody>
          <a:bodyPr wrap="square">
            <a:spAutoFit/>
          </a:bodyPr>
          <a:lstStyle/>
          <a:p>
            <a:pPr algn="r">
              <a:lnSpc>
                <a:spcPct val="70000"/>
              </a:lnSpc>
            </a:pPr>
            <a:r>
              <a:rPr lang="fr-FR" sz="3400" b="1" spc="-50" baseline="30000" dirty="0" smtClean="0">
                <a:solidFill>
                  <a:srgbClr val="CC0069"/>
                </a:solidFill>
                <a:latin typeface="Arial Black"/>
                <a:cs typeface="Arial Black"/>
              </a:rPr>
              <a:t>37</a:t>
            </a:r>
          </a:p>
        </p:txBody>
      </p:sp>
      <p:sp>
        <p:nvSpPr>
          <p:cNvPr id="12" name="Rectangle 11"/>
          <p:cNvSpPr/>
          <p:nvPr/>
        </p:nvSpPr>
        <p:spPr>
          <a:xfrm>
            <a:off x="6992826" y="2944837"/>
            <a:ext cx="851515"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r</a:t>
            </a:r>
            <a:r>
              <a:rPr lang="fr-FR" spc="-50" baseline="30000" dirty="0" smtClean="0">
                <a:solidFill>
                  <a:srgbClr val="3C5061"/>
                </a:solidFill>
                <a:latin typeface="Arial"/>
                <a:cs typeface="Arial"/>
              </a:rPr>
              <a:t>encontres</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nationales</a:t>
            </a:r>
            <a:endParaRPr lang="fr-FR" dirty="0">
              <a:solidFill>
                <a:srgbClr val="3C5061"/>
              </a:solidFill>
              <a:latin typeface="Arial"/>
              <a:cs typeface="Arial"/>
            </a:endParaRPr>
          </a:p>
        </p:txBody>
      </p:sp>
      <p:sp>
        <p:nvSpPr>
          <p:cNvPr id="14" name="Rectangle 13"/>
          <p:cNvSpPr/>
          <p:nvPr/>
        </p:nvSpPr>
        <p:spPr>
          <a:xfrm>
            <a:off x="4199909" y="3451941"/>
            <a:ext cx="2889902" cy="353943"/>
          </a:xfrm>
          <a:prstGeom prst="rect">
            <a:avLst/>
          </a:prstGeom>
        </p:spPr>
        <p:txBody>
          <a:bodyPr wrap="square">
            <a:spAutoFit/>
          </a:bodyPr>
          <a:lstStyle/>
          <a:p>
            <a:pPr algn="r">
              <a:lnSpc>
                <a:spcPct val="70000"/>
              </a:lnSpc>
            </a:pPr>
            <a:r>
              <a:rPr lang="fr-FR" sz="3400" b="1" spc="-50" baseline="30000" dirty="0" smtClean="0">
                <a:solidFill>
                  <a:srgbClr val="CC0069"/>
                </a:solidFill>
                <a:latin typeface="Arial Black"/>
                <a:cs typeface="Arial Black"/>
              </a:rPr>
              <a:t>15 000</a:t>
            </a:r>
          </a:p>
        </p:txBody>
      </p:sp>
      <p:sp>
        <p:nvSpPr>
          <p:cNvPr id="15" name="Rectangle 14"/>
          <p:cNvSpPr/>
          <p:nvPr/>
        </p:nvSpPr>
        <p:spPr>
          <a:xfrm>
            <a:off x="6992826" y="3410761"/>
            <a:ext cx="902811" cy="230832"/>
          </a:xfrm>
          <a:prstGeom prst="rect">
            <a:avLst/>
          </a:prstGeom>
        </p:spPr>
        <p:txBody>
          <a:bodyPr wrap="none">
            <a:spAutoFit/>
          </a:bodyPr>
          <a:lstStyle/>
          <a:p>
            <a:pPr>
              <a:lnSpc>
                <a:spcPct val="70000"/>
              </a:lnSpc>
            </a:pPr>
            <a:r>
              <a:rPr lang="fr-FR" spc="-50" baseline="30000" dirty="0" smtClean="0">
                <a:solidFill>
                  <a:srgbClr val="3C5061"/>
                </a:solidFill>
                <a:latin typeface="Arial"/>
                <a:cs typeface="Arial"/>
              </a:rPr>
              <a:t>participants</a:t>
            </a:r>
            <a:endParaRPr lang="fr-FR" dirty="0">
              <a:solidFill>
                <a:srgbClr val="3C5061"/>
              </a:solidFill>
              <a:latin typeface="Arial"/>
              <a:cs typeface="Arial"/>
            </a:endParaRPr>
          </a:p>
        </p:txBody>
      </p:sp>
      <p:sp>
        <p:nvSpPr>
          <p:cNvPr id="16" name="Rectangle 15"/>
          <p:cNvSpPr/>
          <p:nvPr/>
        </p:nvSpPr>
        <p:spPr>
          <a:xfrm>
            <a:off x="4199909" y="3890639"/>
            <a:ext cx="2889902" cy="353943"/>
          </a:xfrm>
          <a:prstGeom prst="rect">
            <a:avLst/>
          </a:prstGeom>
        </p:spPr>
        <p:txBody>
          <a:bodyPr wrap="square">
            <a:spAutoFit/>
          </a:bodyPr>
          <a:lstStyle/>
          <a:p>
            <a:pPr algn="r">
              <a:lnSpc>
                <a:spcPct val="70000"/>
              </a:lnSpc>
            </a:pPr>
            <a:r>
              <a:rPr lang="fr-FR" sz="3400" b="1" spc="-50" baseline="30000" dirty="0" smtClean="0">
                <a:solidFill>
                  <a:srgbClr val="CC0069"/>
                </a:solidFill>
                <a:latin typeface="Arial Black"/>
                <a:cs typeface="Arial Black"/>
              </a:rPr>
              <a:t>1 000</a:t>
            </a:r>
          </a:p>
        </p:txBody>
      </p:sp>
      <p:sp>
        <p:nvSpPr>
          <p:cNvPr id="17" name="Rectangle 16"/>
          <p:cNvSpPr/>
          <p:nvPr/>
        </p:nvSpPr>
        <p:spPr>
          <a:xfrm>
            <a:off x="6992826" y="3861909"/>
            <a:ext cx="966931" cy="230832"/>
          </a:xfrm>
          <a:prstGeom prst="rect">
            <a:avLst/>
          </a:prstGeom>
        </p:spPr>
        <p:txBody>
          <a:bodyPr wrap="none">
            <a:spAutoFit/>
          </a:bodyPr>
          <a:lstStyle/>
          <a:p>
            <a:pPr>
              <a:lnSpc>
                <a:spcPct val="70000"/>
              </a:lnSpc>
            </a:pPr>
            <a:r>
              <a:rPr lang="fr-FR" spc="-50" baseline="30000" dirty="0" smtClean="0">
                <a:solidFill>
                  <a:srgbClr val="3C5061"/>
                </a:solidFill>
                <a:latin typeface="Arial"/>
                <a:cs typeface="Arial"/>
              </a:rPr>
              <a:t>associations</a:t>
            </a:r>
            <a:endParaRPr lang="fr-FR" dirty="0">
              <a:solidFill>
                <a:srgbClr val="3C5061"/>
              </a:solidFill>
              <a:latin typeface="Arial"/>
              <a:cs typeface="Arial"/>
            </a:endParaRPr>
          </a:p>
        </p:txBody>
      </p:sp>
      <p:sp>
        <p:nvSpPr>
          <p:cNvPr id="18" name="Rectangle 17"/>
          <p:cNvSpPr/>
          <p:nvPr/>
        </p:nvSpPr>
        <p:spPr>
          <a:xfrm>
            <a:off x="4199909" y="4316788"/>
            <a:ext cx="2889902" cy="353943"/>
          </a:xfrm>
          <a:prstGeom prst="rect">
            <a:avLst/>
          </a:prstGeom>
        </p:spPr>
        <p:txBody>
          <a:bodyPr wrap="square">
            <a:spAutoFit/>
          </a:bodyPr>
          <a:lstStyle/>
          <a:p>
            <a:pPr algn="r">
              <a:lnSpc>
                <a:spcPct val="70000"/>
              </a:lnSpc>
            </a:pPr>
            <a:r>
              <a:rPr lang="fr-FR" sz="3400" b="1" spc="-50" baseline="30000" dirty="0" smtClean="0">
                <a:solidFill>
                  <a:srgbClr val="CC0069"/>
                </a:solidFill>
                <a:latin typeface="Arial Black"/>
                <a:cs typeface="Arial Black"/>
              </a:rPr>
              <a:t>2 000</a:t>
            </a:r>
          </a:p>
        </p:txBody>
      </p:sp>
      <p:sp>
        <p:nvSpPr>
          <p:cNvPr id="19" name="Rectangle 18"/>
          <p:cNvSpPr/>
          <p:nvPr/>
        </p:nvSpPr>
        <p:spPr>
          <a:xfrm>
            <a:off x="6992826" y="4288058"/>
            <a:ext cx="877163" cy="360099"/>
          </a:xfrm>
          <a:prstGeom prst="rect">
            <a:avLst/>
          </a:prstGeom>
        </p:spPr>
        <p:txBody>
          <a:bodyPr wrap="none">
            <a:spAutoFit/>
          </a:bodyPr>
          <a:lstStyle/>
          <a:p>
            <a:pPr>
              <a:lnSpc>
                <a:spcPct val="70000"/>
              </a:lnSpc>
            </a:pPr>
            <a:r>
              <a:rPr lang="fr-FR" spc="-50" baseline="30000" dirty="0" smtClean="0">
                <a:solidFill>
                  <a:srgbClr val="3C5061"/>
                </a:solidFill>
                <a:latin typeface="Arial"/>
                <a:cs typeface="Arial"/>
              </a:rPr>
              <a:t>juges</a:t>
            </a:r>
          </a:p>
          <a:p>
            <a:pPr>
              <a:lnSpc>
                <a:spcPct val="70000"/>
              </a:lnSpc>
            </a:pPr>
            <a:r>
              <a:rPr lang="fr-FR" spc="-50" baseline="30000" dirty="0">
                <a:solidFill>
                  <a:srgbClr val="3C5061"/>
                </a:solidFill>
                <a:latin typeface="Arial"/>
                <a:cs typeface="Arial"/>
              </a:rPr>
              <a:t>e</a:t>
            </a:r>
            <a:r>
              <a:rPr lang="fr-FR" spc="-50" baseline="30000" dirty="0" smtClean="0">
                <a:solidFill>
                  <a:srgbClr val="3C5061"/>
                </a:solidFill>
                <a:latin typeface="Arial"/>
                <a:cs typeface="Arial"/>
              </a:rPr>
              <a:t>t arbitres*</a:t>
            </a:r>
            <a:endParaRPr lang="fr-FR" dirty="0">
              <a:solidFill>
                <a:srgbClr val="3C5061"/>
              </a:solidFill>
              <a:latin typeface="Arial"/>
              <a:cs typeface="Arial"/>
            </a:endParaRPr>
          </a:p>
        </p:txBody>
      </p:sp>
      <p:sp>
        <p:nvSpPr>
          <p:cNvPr id="21" name="Rectangle 20"/>
          <p:cNvSpPr/>
          <p:nvPr/>
        </p:nvSpPr>
        <p:spPr>
          <a:xfrm>
            <a:off x="1002942" y="4178782"/>
            <a:ext cx="2710999" cy="707886"/>
          </a:xfrm>
          <a:prstGeom prst="rect">
            <a:avLst/>
          </a:prstGeom>
        </p:spPr>
        <p:txBody>
          <a:bodyPr wrap="none">
            <a:spAutoFit/>
          </a:bodyPr>
          <a:lstStyle/>
          <a:p>
            <a:r>
              <a:rPr lang="fr-FR" sz="2000" b="1" spc="-50" baseline="30000" dirty="0" smtClean="0">
                <a:solidFill>
                  <a:schemeClr val="bg1"/>
                </a:solidFill>
                <a:latin typeface="Arial Black"/>
                <a:cs typeface="Arial Black"/>
              </a:rPr>
              <a:t>Plus que des victoires,</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de véritables moments</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de partage et de convivialité</a:t>
            </a:r>
            <a:endParaRPr lang="fr-FR" sz="2000" b="1" spc="-50" baseline="30000" dirty="0">
              <a:solidFill>
                <a:schemeClr val="bg1"/>
              </a:solidFill>
              <a:latin typeface="Arial Black"/>
              <a:cs typeface="Arial Black"/>
            </a:endParaRPr>
          </a:p>
        </p:txBody>
      </p:sp>
      <p:pic>
        <p:nvPicPr>
          <p:cNvPr id="22" name="Image 21"/>
          <p:cNvPicPr>
            <a:picLocks noChangeAspect="1"/>
          </p:cNvPicPr>
          <p:nvPr/>
        </p:nvPicPr>
        <p:blipFill>
          <a:blip r:embed="rId2"/>
          <a:stretch>
            <a:fillRect/>
          </a:stretch>
        </p:blipFill>
        <p:spPr>
          <a:xfrm>
            <a:off x="529935" y="4209907"/>
            <a:ext cx="473007" cy="473007"/>
          </a:xfrm>
          <a:prstGeom prst="rect">
            <a:avLst/>
          </a:prstGeom>
        </p:spPr>
      </p:pic>
    </p:spTree>
    <p:extLst>
      <p:ext uri="{BB962C8B-B14F-4D97-AF65-F5344CB8AC3E}">
        <p14:creationId xmlns:p14="http://schemas.microsoft.com/office/powerpoint/2010/main" val="37141910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502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4252" y="2841924"/>
            <a:ext cx="2562665" cy="1200329"/>
          </a:xfrm>
          <a:prstGeom prst="rect">
            <a:avLst/>
          </a:prstGeom>
        </p:spPr>
        <p:txBody>
          <a:bodyPr wrap="square">
            <a:spAutoFit/>
          </a:bodyPr>
          <a:lstStyle/>
          <a:p>
            <a:r>
              <a:rPr lang="fr-FR" spc="-50" baseline="30000" dirty="0" smtClean="0">
                <a:solidFill>
                  <a:srgbClr val="3C5061"/>
                </a:solidFill>
                <a:latin typeface="Arial"/>
                <a:cs typeface="Arial"/>
              </a:rPr>
              <a:t>La fédération s’attache à former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des bénévoles et des salariés à la fois éducateurs et pédagogues, désireux d’agir en faveur de l’épanouissement de chacun, de l’accueil de tous et du développement de la vie associative.</a:t>
            </a:r>
            <a:endParaRPr lang="fr-FR" spc="-50" baseline="30000" dirty="0">
              <a:solidFill>
                <a:srgbClr val="3C5061"/>
              </a:solidFill>
              <a:latin typeface="Arial"/>
              <a:cs typeface="Arial"/>
            </a:endParaRPr>
          </a:p>
        </p:txBody>
      </p:sp>
      <p:sp>
        <p:nvSpPr>
          <p:cNvPr id="3" name="Rectangle 2"/>
          <p:cNvSpPr/>
          <p:nvPr/>
        </p:nvSpPr>
        <p:spPr>
          <a:xfrm>
            <a:off x="6234252" y="1236483"/>
            <a:ext cx="2933291" cy="276999"/>
          </a:xfrm>
          <a:prstGeom prst="rect">
            <a:avLst/>
          </a:prstGeom>
        </p:spPr>
        <p:txBody>
          <a:bodyPr wrap="square">
            <a:spAutoFit/>
          </a:bodyPr>
          <a:lstStyle/>
          <a:p>
            <a:r>
              <a:rPr lang="fr-FR" b="1" spc="-50" baseline="30000" dirty="0" smtClean="0">
                <a:solidFill>
                  <a:srgbClr val="CF1C20"/>
                </a:solidFill>
                <a:latin typeface="Arial"/>
                <a:cs typeface="Arial"/>
              </a:rPr>
              <a:t>Une offre de formation</a:t>
            </a:r>
            <a:r>
              <a:rPr lang="fr-FR" b="1" spc="-50" baseline="30000" dirty="0">
                <a:solidFill>
                  <a:srgbClr val="CF1C20"/>
                </a:solidFill>
                <a:latin typeface="Arial"/>
                <a:cs typeface="Arial"/>
              </a:rPr>
              <a:t> </a:t>
            </a:r>
            <a:r>
              <a:rPr lang="fr-FR" b="1" spc="-50" baseline="30000" dirty="0" smtClean="0">
                <a:solidFill>
                  <a:srgbClr val="CF1C20"/>
                </a:solidFill>
                <a:latin typeface="Arial"/>
                <a:cs typeface="Arial"/>
              </a:rPr>
              <a:t>pour tous :</a:t>
            </a:r>
            <a:endParaRPr lang="fr-FR" b="1" spc="-50" baseline="30000" dirty="0">
              <a:solidFill>
                <a:srgbClr val="CF1C20"/>
              </a:solidFill>
              <a:latin typeface="Arial"/>
              <a:cs typeface="Arial"/>
            </a:endParaRPr>
          </a:p>
        </p:txBody>
      </p:sp>
      <p:sp>
        <p:nvSpPr>
          <p:cNvPr id="6" name="Rectangle 5"/>
          <p:cNvSpPr/>
          <p:nvPr/>
        </p:nvSpPr>
        <p:spPr>
          <a:xfrm>
            <a:off x="6437544" y="1501260"/>
            <a:ext cx="1957487" cy="803297"/>
          </a:xfrm>
          <a:prstGeom prst="rect">
            <a:avLst/>
          </a:prstGeom>
        </p:spPr>
        <p:txBody>
          <a:bodyPr wrap="none">
            <a:spAutoFit/>
          </a:bodyPr>
          <a:lstStyle/>
          <a:p>
            <a:pPr>
              <a:lnSpc>
                <a:spcPct val="130000"/>
              </a:lnSpc>
            </a:pPr>
            <a:r>
              <a:rPr lang="fr-FR" spc="-50" baseline="30000" dirty="0">
                <a:solidFill>
                  <a:srgbClr val="3C5061"/>
                </a:solidFill>
                <a:latin typeface="Arial"/>
                <a:cs typeface="Arial"/>
              </a:rPr>
              <a:t>f</a:t>
            </a:r>
            <a:r>
              <a:rPr lang="fr-FR" spc="-50" baseline="30000" dirty="0" smtClean="0">
                <a:solidFill>
                  <a:srgbClr val="3C5061"/>
                </a:solidFill>
                <a:latin typeface="Arial"/>
                <a:cs typeface="Arial"/>
              </a:rPr>
              <a:t>ormations fédérales ;</a:t>
            </a:r>
          </a:p>
          <a:p>
            <a:pPr>
              <a:lnSpc>
                <a:spcPct val="130000"/>
              </a:lnSpc>
            </a:pPr>
            <a:r>
              <a:rPr lang="fr-FR" spc="-50" baseline="30000" dirty="0">
                <a:solidFill>
                  <a:srgbClr val="3C5061"/>
                </a:solidFill>
                <a:latin typeface="Arial"/>
                <a:cs typeface="Arial"/>
              </a:rPr>
              <a:t>f</a:t>
            </a:r>
            <a:r>
              <a:rPr lang="fr-FR" spc="-50" baseline="30000" dirty="0" smtClean="0">
                <a:solidFill>
                  <a:srgbClr val="3C5061"/>
                </a:solidFill>
                <a:latin typeface="Arial"/>
                <a:cs typeface="Arial"/>
              </a:rPr>
              <a:t>ormations professionnelles ;</a:t>
            </a:r>
          </a:p>
          <a:p>
            <a:pPr>
              <a:lnSpc>
                <a:spcPct val="130000"/>
              </a:lnSpc>
            </a:pPr>
            <a:r>
              <a:rPr lang="fr-FR" spc="-50" baseline="30000" dirty="0">
                <a:solidFill>
                  <a:srgbClr val="3C5061"/>
                </a:solidFill>
                <a:latin typeface="Arial"/>
                <a:cs typeface="Arial"/>
              </a:rPr>
              <a:t>f</a:t>
            </a:r>
            <a:r>
              <a:rPr lang="fr-FR" spc="-50" baseline="30000" dirty="0" smtClean="0">
                <a:solidFill>
                  <a:srgbClr val="3C5061"/>
                </a:solidFill>
                <a:latin typeface="Arial"/>
                <a:cs typeface="Arial"/>
              </a:rPr>
              <a:t>ormations BAFA/BAFD.</a:t>
            </a:r>
            <a:endParaRPr lang="fr-FR" dirty="0"/>
          </a:p>
        </p:txBody>
      </p:sp>
      <p:sp>
        <p:nvSpPr>
          <p:cNvPr id="9" name="Rectangle 8"/>
          <p:cNvSpPr/>
          <p:nvPr/>
        </p:nvSpPr>
        <p:spPr>
          <a:xfrm>
            <a:off x="1002942" y="4178782"/>
            <a:ext cx="2672526" cy="502702"/>
          </a:xfrm>
          <a:prstGeom prst="rect">
            <a:avLst/>
          </a:prstGeom>
        </p:spPr>
        <p:txBody>
          <a:bodyPr wrap="none">
            <a:spAutoFit/>
          </a:bodyPr>
          <a:lstStyle/>
          <a:p>
            <a:r>
              <a:rPr lang="fr-FR" sz="2000" b="1" spc="-50" baseline="30000" dirty="0" smtClean="0">
                <a:solidFill>
                  <a:schemeClr val="bg1"/>
                </a:solidFill>
                <a:latin typeface="Arial Black"/>
                <a:cs typeface="Arial Black"/>
              </a:rPr>
              <a:t>Accompagner l’engagement</a:t>
            </a:r>
          </a:p>
          <a:p>
            <a:r>
              <a:rPr lang="fr-FR" sz="2000" b="1" spc="-50" baseline="30000" dirty="0" smtClean="0">
                <a:solidFill>
                  <a:schemeClr val="bg1"/>
                </a:solidFill>
                <a:latin typeface="Arial Black"/>
                <a:cs typeface="Arial Black"/>
              </a:rPr>
              <a:t>associatif et professionnel</a:t>
            </a:r>
            <a:endParaRPr lang="fr-FR" sz="2000" b="1" spc="-50" baseline="30000" dirty="0">
              <a:solidFill>
                <a:schemeClr val="bg1"/>
              </a:solidFill>
              <a:latin typeface="Arial Black"/>
              <a:cs typeface="Arial Black"/>
            </a:endParaRPr>
          </a:p>
        </p:txBody>
      </p:sp>
      <p:pic>
        <p:nvPicPr>
          <p:cNvPr id="10" name="Image 9"/>
          <p:cNvPicPr>
            <a:picLocks noChangeAspect="1"/>
          </p:cNvPicPr>
          <p:nvPr/>
        </p:nvPicPr>
        <p:blipFill>
          <a:blip r:embed="rId2"/>
          <a:stretch>
            <a:fillRect/>
          </a:stretch>
        </p:blipFill>
        <p:spPr>
          <a:xfrm>
            <a:off x="529935" y="4209907"/>
            <a:ext cx="473007" cy="473007"/>
          </a:xfrm>
          <a:prstGeom prst="rect">
            <a:avLst/>
          </a:prstGeom>
        </p:spPr>
      </p:pic>
      <p:pic>
        <p:nvPicPr>
          <p:cNvPr id="11" name="Image 10"/>
          <p:cNvPicPr>
            <a:picLocks noChangeAspect="1"/>
          </p:cNvPicPr>
          <p:nvPr/>
        </p:nvPicPr>
        <p:blipFill>
          <a:blip r:embed="rId3"/>
          <a:stretch>
            <a:fillRect/>
          </a:stretch>
        </p:blipFill>
        <p:spPr>
          <a:xfrm>
            <a:off x="529935" y="4209907"/>
            <a:ext cx="473007" cy="473007"/>
          </a:xfrm>
          <a:prstGeom prst="rect">
            <a:avLst/>
          </a:prstGeom>
        </p:spPr>
      </p:pic>
      <p:pic>
        <p:nvPicPr>
          <p:cNvPr id="12" name="Image 11"/>
          <p:cNvPicPr>
            <a:picLocks noChangeAspect="1"/>
          </p:cNvPicPr>
          <p:nvPr/>
        </p:nvPicPr>
        <p:blipFill>
          <a:blip r:embed="rId4"/>
          <a:stretch>
            <a:fillRect/>
          </a:stretch>
        </p:blipFill>
        <p:spPr>
          <a:xfrm>
            <a:off x="6298398" y="1533482"/>
            <a:ext cx="343664" cy="221343"/>
          </a:xfrm>
          <a:prstGeom prst="rect">
            <a:avLst/>
          </a:prstGeom>
        </p:spPr>
      </p:pic>
      <p:pic>
        <p:nvPicPr>
          <p:cNvPr id="13" name="Image 12"/>
          <p:cNvPicPr>
            <a:picLocks noChangeAspect="1"/>
          </p:cNvPicPr>
          <p:nvPr/>
        </p:nvPicPr>
        <p:blipFill>
          <a:blip r:embed="rId4"/>
          <a:stretch>
            <a:fillRect/>
          </a:stretch>
        </p:blipFill>
        <p:spPr>
          <a:xfrm>
            <a:off x="6298398" y="1755753"/>
            <a:ext cx="343664" cy="221343"/>
          </a:xfrm>
          <a:prstGeom prst="rect">
            <a:avLst/>
          </a:prstGeom>
        </p:spPr>
      </p:pic>
      <p:pic>
        <p:nvPicPr>
          <p:cNvPr id="14" name="Image 13"/>
          <p:cNvPicPr>
            <a:picLocks noChangeAspect="1"/>
          </p:cNvPicPr>
          <p:nvPr/>
        </p:nvPicPr>
        <p:blipFill>
          <a:blip r:embed="rId4"/>
          <a:stretch>
            <a:fillRect/>
          </a:stretch>
        </p:blipFill>
        <p:spPr>
          <a:xfrm>
            <a:off x="6298398" y="1987096"/>
            <a:ext cx="343664" cy="221343"/>
          </a:xfrm>
          <a:prstGeom prst="rect">
            <a:avLst/>
          </a:prstGeom>
        </p:spPr>
      </p:pic>
    </p:spTree>
    <p:extLst>
      <p:ext uri="{BB962C8B-B14F-4D97-AF65-F5344CB8AC3E}">
        <p14:creationId xmlns:p14="http://schemas.microsoft.com/office/powerpoint/2010/main" val="12378986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707886"/>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Répondre aux besoins</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d’encadrement de qualité</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des associations FSCF </a:t>
            </a:r>
            <a:endParaRPr lang="fr-FR" sz="2000" b="1" spc="-50" baseline="30000" dirty="0">
              <a:solidFill>
                <a:schemeClr val="bg1"/>
              </a:solidFill>
              <a:latin typeface="Arial Black"/>
              <a:cs typeface="Arial Black"/>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4408" y="447177"/>
            <a:ext cx="457196" cy="457196"/>
          </a:xfrm>
          <a:prstGeom prst="rect">
            <a:avLst/>
          </a:prstGeom>
        </p:spPr>
      </p:pic>
      <p:sp>
        <p:nvSpPr>
          <p:cNvPr id="5" name="Rectangle 4"/>
          <p:cNvSpPr/>
          <p:nvPr/>
        </p:nvSpPr>
        <p:spPr>
          <a:xfrm>
            <a:off x="323735" y="2681066"/>
            <a:ext cx="1879441" cy="1384995"/>
          </a:xfrm>
          <a:prstGeom prst="rect">
            <a:avLst/>
          </a:prstGeom>
        </p:spPr>
        <p:txBody>
          <a:bodyPr wrap="square">
            <a:spAutoFit/>
          </a:bodyPr>
          <a:lstStyle/>
          <a:p>
            <a:pPr algn="ctr"/>
            <a:r>
              <a:rPr lang="fr-FR" spc="-50" baseline="30000" dirty="0" smtClean="0">
                <a:solidFill>
                  <a:srgbClr val="3C5061"/>
                </a:solidFill>
                <a:latin typeface="Arial"/>
                <a:cs typeface="Arial"/>
              </a:rPr>
              <a:t>Des formations destinées aux dirigeants, formateurs et animateurs d’activités sportives, artistiques, culturelles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socio-éducatives.</a:t>
            </a:r>
          </a:p>
          <a:p>
            <a:pPr algn="ctr"/>
            <a:endParaRPr lang="fr-FR" spc="-50" baseline="30000" dirty="0">
              <a:latin typeface="Arial"/>
              <a:cs typeface="Arial"/>
            </a:endParaRPr>
          </a:p>
        </p:txBody>
      </p:sp>
      <p:sp>
        <p:nvSpPr>
          <p:cNvPr id="6" name="Rectangle 5"/>
          <p:cNvSpPr/>
          <p:nvPr/>
        </p:nvSpPr>
        <p:spPr>
          <a:xfrm>
            <a:off x="2190723" y="2606698"/>
            <a:ext cx="2771162" cy="2277546"/>
          </a:xfrm>
          <a:prstGeom prst="rect">
            <a:avLst/>
          </a:prstGeom>
        </p:spPr>
        <p:txBody>
          <a:bodyPr wrap="square">
            <a:spAutoFit/>
          </a:bodyPr>
          <a:lstStyle/>
          <a:p>
            <a:pPr algn="ctr"/>
            <a:r>
              <a:rPr lang="fr-FR" b="1" spc="-50" baseline="30000" dirty="0" smtClean="0">
                <a:solidFill>
                  <a:srgbClr val="CF1C20"/>
                </a:solidFill>
                <a:latin typeface="Arial Black"/>
                <a:cs typeface="Arial Black"/>
              </a:rPr>
              <a:t>OBJECTIFS</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r>
              <a:rPr lang="fr-FR" spc="-50" baseline="30000" dirty="0" smtClean="0">
                <a:solidFill>
                  <a:srgbClr val="3C5061"/>
                </a:solidFill>
                <a:latin typeface="Arial"/>
                <a:cs typeface="Arial"/>
              </a:rPr>
              <a:t>Acquérir les principes essentiels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l’animation auprès de différents publics et selon l’activité ;</a:t>
            </a:r>
          </a:p>
          <a:p>
            <a:pPr algn="ctr"/>
            <a:endParaRPr lang="fr-FR" sz="800" spc="-50" baseline="30000" dirty="0" smtClean="0">
              <a:solidFill>
                <a:srgbClr val="3C5061"/>
              </a:solidFill>
              <a:latin typeface="Arial"/>
              <a:cs typeface="Arial"/>
            </a:endParaRPr>
          </a:p>
          <a:p>
            <a:pPr algn="ctr"/>
            <a:r>
              <a:rPr lang="fr-FR" spc="-50" baseline="30000" dirty="0">
                <a:solidFill>
                  <a:srgbClr val="3C5061"/>
                </a:solidFill>
                <a:latin typeface="Arial"/>
                <a:cs typeface="Arial"/>
              </a:rPr>
              <a:t>d</a:t>
            </a:r>
            <a:r>
              <a:rPr lang="fr-FR" spc="-50" baseline="30000" dirty="0" smtClean="0">
                <a:solidFill>
                  <a:srgbClr val="3C5061"/>
                </a:solidFill>
                <a:latin typeface="Arial"/>
                <a:cs typeface="Arial"/>
              </a:rPr>
              <a:t>évelopper des connaissances, outils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techniques pour animer une séance ;</a:t>
            </a:r>
          </a:p>
          <a:p>
            <a:pPr algn="ctr"/>
            <a:endParaRPr lang="fr-FR" sz="800" spc="-50" baseline="30000" dirty="0" smtClean="0">
              <a:solidFill>
                <a:srgbClr val="3C5061"/>
              </a:solidFill>
              <a:latin typeface="Arial"/>
              <a:cs typeface="Arial"/>
            </a:endParaRPr>
          </a:p>
          <a:p>
            <a:pPr algn="ctr"/>
            <a:r>
              <a:rPr lang="fr-FR" spc="-50" baseline="30000" dirty="0" smtClean="0">
                <a:solidFill>
                  <a:srgbClr val="3C5061"/>
                </a:solidFill>
                <a:latin typeface="Arial"/>
                <a:cs typeface="Arial"/>
              </a:rPr>
              <a:t>faire appel à des connaissances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pour la découverte, l’initiation, voire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le perfectionnement de l’activité ;</a:t>
            </a:r>
          </a:p>
          <a:p>
            <a:pPr algn="ctr"/>
            <a:endParaRPr lang="fr-FR" sz="800" spc="-50" baseline="30000" dirty="0" smtClean="0">
              <a:solidFill>
                <a:srgbClr val="3C5061"/>
              </a:solidFill>
              <a:latin typeface="Arial"/>
              <a:cs typeface="Arial"/>
            </a:endParaRPr>
          </a:p>
          <a:p>
            <a:pPr algn="ctr"/>
            <a:r>
              <a:rPr lang="fr-FR" spc="-50" baseline="30000" dirty="0" smtClean="0">
                <a:solidFill>
                  <a:srgbClr val="3C5061"/>
                </a:solidFill>
                <a:latin typeface="Arial"/>
                <a:cs typeface="Arial"/>
              </a:rPr>
              <a:t>conduire et développer une activité.</a:t>
            </a:r>
            <a:endParaRPr lang="fr-FR" spc="-50" baseline="30000" dirty="0">
              <a:solidFill>
                <a:srgbClr val="3C5061"/>
              </a:solidFill>
              <a:latin typeface="Arial"/>
              <a:cs typeface="Arial"/>
            </a:endParaRPr>
          </a:p>
        </p:txBody>
      </p:sp>
      <p:sp>
        <p:nvSpPr>
          <p:cNvPr id="8" name="Rectangle 7"/>
          <p:cNvSpPr/>
          <p:nvPr/>
        </p:nvSpPr>
        <p:spPr>
          <a:xfrm>
            <a:off x="7418848" y="2703013"/>
            <a:ext cx="2889902" cy="521168"/>
          </a:xfrm>
          <a:prstGeom prst="rect">
            <a:avLst/>
          </a:prstGeom>
        </p:spPr>
        <p:txBody>
          <a:bodyPr wrap="square">
            <a:spAutoFit/>
          </a:bodyPr>
          <a:lstStyle/>
          <a:p>
            <a:pPr>
              <a:lnSpc>
                <a:spcPct val="70000"/>
              </a:lnSpc>
            </a:pPr>
            <a:r>
              <a:rPr lang="fr-FR" sz="3400" b="1" spc="-50" baseline="30000" dirty="0" smtClean="0">
                <a:solidFill>
                  <a:srgbClr val="CF1C20"/>
                </a:solidFill>
                <a:latin typeface="Arial Black"/>
                <a:cs typeface="Arial Black"/>
              </a:rPr>
              <a:t>633</a:t>
            </a:r>
          </a:p>
          <a:p>
            <a:pPr>
              <a:lnSpc>
                <a:spcPct val="70000"/>
              </a:lnSpc>
            </a:pPr>
            <a:r>
              <a:rPr lang="fr-FR" sz="2400" spc="-50" baseline="30000" dirty="0" smtClean="0">
                <a:solidFill>
                  <a:srgbClr val="3C5061"/>
                </a:solidFill>
                <a:latin typeface="Arial"/>
                <a:cs typeface="Arial"/>
              </a:rPr>
              <a:t>formations</a:t>
            </a:r>
            <a:endParaRPr lang="fr-FR" sz="2400" dirty="0">
              <a:solidFill>
                <a:srgbClr val="3C5061"/>
              </a:solidFill>
              <a:latin typeface="Arial"/>
              <a:cs typeface="Arial"/>
            </a:endParaRPr>
          </a:p>
        </p:txBody>
      </p:sp>
      <p:sp>
        <p:nvSpPr>
          <p:cNvPr id="9" name="Rectangle 8"/>
          <p:cNvSpPr/>
          <p:nvPr/>
        </p:nvSpPr>
        <p:spPr>
          <a:xfrm>
            <a:off x="7418848" y="3431081"/>
            <a:ext cx="1819100" cy="521168"/>
          </a:xfrm>
          <a:prstGeom prst="rect">
            <a:avLst/>
          </a:prstGeom>
        </p:spPr>
        <p:txBody>
          <a:bodyPr wrap="square">
            <a:spAutoFit/>
          </a:bodyPr>
          <a:lstStyle/>
          <a:p>
            <a:pPr>
              <a:lnSpc>
                <a:spcPct val="70000"/>
              </a:lnSpc>
            </a:pPr>
            <a:r>
              <a:rPr lang="fr-FR" sz="3400" b="1" spc="-50" baseline="30000" dirty="0" smtClean="0">
                <a:solidFill>
                  <a:srgbClr val="CF1C20"/>
                </a:solidFill>
                <a:latin typeface="Arial Black"/>
                <a:cs typeface="Arial Black"/>
              </a:rPr>
              <a:t>11 489</a:t>
            </a:r>
          </a:p>
          <a:p>
            <a:pPr>
              <a:lnSpc>
                <a:spcPct val="70000"/>
              </a:lnSpc>
            </a:pPr>
            <a:r>
              <a:rPr lang="fr-FR" sz="2400" spc="-50" baseline="30000" dirty="0">
                <a:solidFill>
                  <a:srgbClr val="3C5061"/>
                </a:solidFill>
                <a:latin typeface="Arial"/>
                <a:cs typeface="Arial"/>
              </a:rPr>
              <a:t>s</a:t>
            </a:r>
            <a:r>
              <a:rPr lang="fr-FR" sz="2400" spc="-50" baseline="30000" dirty="0" smtClean="0">
                <a:solidFill>
                  <a:srgbClr val="3C5061"/>
                </a:solidFill>
                <a:latin typeface="Arial"/>
                <a:cs typeface="Arial"/>
              </a:rPr>
              <a:t>tagiaires*</a:t>
            </a:r>
            <a:endParaRPr lang="fr-FR" sz="2400" dirty="0">
              <a:solidFill>
                <a:srgbClr val="3C5061"/>
              </a:solidFill>
              <a:latin typeface="Arial"/>
              <a:cs typeface="Arial"/>
            </a:endParaRPr>
          </a:p>
        </p:txBody>
      </p:sp>
      <p:pic>
        <p:nvPicPr>
          <p:cNvPr id="10" name="Image 9"/>
          <p:cNvPicPr>
            <a:picLocks noChangeAspect="1"/>
          </p:cNvPicPr>
          <p:nvPr/>
        </p:nvPicPr>
        <p:blipFill>
          <a:blip r:embed="rId3"/>
          <a:stretch>
            <a:fillRect/>
          </a:stretch>
        </p:blipFill>
        <p:spPr>
          <a:xfrm>
            <a:off x="709729" y="2172386"/>
            <a:ext cx="1115935" cy="437264"/>
          </a:xfrm>
          <a:prstGeom prst="rect">
            <a:avLst/>
          </a:prstGeom>
        </p:spPr>
      </p:pic>
      <p:sp>
        <p:nvSpPr>
          <p:cNvPr id="11" name="Rectangle 10"/>
          <p:cNvSpPr/>
          <p:nvPr/>
        </p:nvSpPr>
        <p:spPr>
          <a:xfrm>
            <a:off x="4721417" y="2609650"/>
            <a:ext cx="2771162" cy="1800493"/>
          </a:xfrm>
          <a:prstGeom prst="rect">
            <a:avLst/>
          </a:prstGeom>
        </p:spPr>
        <p:txBody>
          <a:bodyPr wrap="square">
            <a:spAutoFit/>
          </a:bodyPr>
          <a:lstStyle/>
          <a:p>
            <a:pPr algn="ctr"/>
            <a:r>
              <a:rPr lang="fr-FR" b="1" spc="-50" baseline="30000" dirty="0" smtClean="0">
                <a:solidFill>
                  <a:srgbClr val="CF1C20"/>
                </a:solidFill>
                <a:latin typeface="Arial Black"/>
                <a:cs typeface="Arial Black"/>
              </a:rPr>
              <a:t>TYPES DE FORMATIONS</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lnSpc>
                <a:spcPct val="130000"/>
              </a:lnSpc>
            </a:pPr>
            <a:r>
              <a:rPr lang="fr-FR" spc="-50" baseline="30000" dirty="0" smtClean="0">
                <a:solidFill>
                  <a:srgbClr val="3C5061"/>
                </a:solidFill>
                <a:latin typeface="Arial"/>
                <a:cs typeface="Arial"/>
              </a:rPr>
              <a:t>Brevet d’Animateur Fédéral</a:t>
            </a:r>
          </a:p>
          <a:p>
            <a:pPr algn="ctr">
              <a:lnSpc>
                <a:spcPct val="130000"/>
              </a:lnSpc>
            </a:pPr>
            <a:r>
              <a:rPr lang="fr-FR" spc="-50" baseline="30000" dirty="0" smtClean="0">
                <a:solidFill>
                  <a:srgbClr val="3C5061"/>
                </a:solidFill>
                <a:latin typeface="Arial"/>
                <a:cs typeface="Arial"/>
              </a:rPr>
              <a:t>Brevet de Cadre Fédéral</a:t>
            </a:r>
          </a:p>
          <a:p>
            <a:pPr algn="ctr">
              <a:lnSpc>
                <a:spcPct val="130000"/>
              </a:lnSpc>
            </a:pPr>
            <a:r>
              <a:rPr lang="fr-FR" spc="-50" baseline="30000" dirty="0" smtClean="0">
                <a:solidFill>
                  <a:srgbClr val="3C5061"/>
                </a:solidFill>
                <a:latin typeface="Arial"/>
                <a:cs typeface="Arial"/>
              </a:rPr>
              <a:t>Formation de formateur</a:t>
            </a:r>
          </a:p>
          <a:p>
            <a:pPr algn="ctr">
              <a:lnSpc>
                <a:spcPct val="130000"/>
              </a:lnSpc>
            </a:pPr>
            <a:r>
              <a:rPr lang="fr-FR" spc="-50" baseline="30000" dirty="0" smtClean="0">
                <a:solidFill>
                  <a:srgbClr val="3C5061"/>
                </a:solidFill>
                <a:latin typeface="Arial"/>
                <a:cs typeface="Arial"/>
              </a:rPr>
              <a:t>Formation de dirigeant</a:t>
            </a:r>
          </a:p>
          <a:p>
            <a:pPr algn="ctr">
              <a:lnSpc>
                <a:spcPct val="130000"/>
              </a:lnSpc>
            </a:pPr>
            <a:r>
              <a:rPr lang="fr-FR" spc="-50" baseline="30000" dirty="0" smtClean="0">
                <a:solidFill>
                  <a:srgbClr val="3C5061"/>
                </a:solidFill>
                <a:latin typeface="Arial"/>
                <a:cs typeface="Arial"/>
              </a:rPr>
              <a:t>Conduite de projet</a:t>
            </a:r>
          </a:p>
          <a:p>
            <a:pPr algn="ctr">
              <a:lnSpc>
                <a:spcPct val="130000"/>
              </a:lnSpc>
            </a:pPr>
            <a:r>
              <a:rPr lang="mr-IN" spc="-50" baseline="30000" dirty="0" smtClean="0">
                <a:solidFill>
                  <a:srgbClr val="3C5061"/>
                </a:solidFill>
                <a:latin typeface="Arial"/>
                <a:cs typeface="Arial"/>
              </a:rPr>
              <a:t>…</a:t>
            </a:r>
            <a:endParaRPr lang="fr-FR" spc="-50" baseline="30000" dirty="0">
              <a:solidFill>
                <a:srgbClr val="3C5061"/>
              </a:solidFill>
              <a:latin typeface="Arial"/>
              <a:cs typeface="Arial"/>
            </a:endParaRPr>
          </a:p>
        </p:txBody>
      </p:sp>
      <p:pic>
        <p:nvPicPr>
          <p:cNvPr id="12" name="Image 11"/>
          <p:cNvPicPr>
            <a:picLocks noChangeAspect="1"/>
          </p:cNvPicPr>
          <p:nvPr/>
        </p:nvPicPr>
        <p:blipFill>
          <a:blip r:embed="rId4"/>
          <a:stretch>
            <a:fillRect/>
          </a:stretch>
        </p:blipFill>
        <p:spPr>
          <a:xfrm>
            <a:off x="3496283" y="2184232"/>
            <a:ext cx="279054" cy="297973"/>
          </a:xfrm>
          <a:prstGeom prst="rect">
            <a:avLst/>
          </a:prstGeom>
        </p:spPr>
      </p:pic>
      <p:pic>
        <p:nvPicPr>
          <p:cNvPr id="13" name="Image 12"/>
          <p:cNvPicPr>
            <a:picLocks noChangeAspect="1"/>
          </p:cNvPicPr>
          <p:nvPr/>
        </p:nvPicPr>
        <p:blipFill>
          <a:blip r:embed="rId5"/>
          <a:stretch>
            <a:fillRect/>
          </a:stretch>
        </p:blipFill>
        <p:spPr>
          <a:xfrm>
            <a:off x="6004743" y="2241922"/>
            <a:ext cx="280048" cy="250789"/>
          </a:xfrm>
          <a:prstGeom prst="rect">
            <a:avLst/>
          </a:prstGeom>
        </p:spPr>
      </p:pic>
    </p:spTree>
    <p:extLst>
      <p:ext uri="{BB962C8B-B14F-4D97-AF65-F5344CB8AC3E}">
        <p14:creationId xmlns:p14="http://schemas.microsoft.com/office/powerpoint/2010/main" val="11894066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1246157"/>
            <a:ext cx="4486012" cy="913070"/>
          </a:xfrm>
          <a:prstGeom prst="rect">
            <a:avLst/>
          </a:prstGeom>
        </p:spPr>
        <p:txBody>
          <a:bodyPr wrap="square">
            <a:spAutoFit/>
          </a:bodyPr>
          <a:lstStyle/>
          <a:p>
            <a:pPr algn="r"/>
            <a:r>
              <a:rPr lang="fr-FR" sz="2000" b="1" spc="-50" baseline="30000" dirty="0" smtClean="0">
                <a:solidFill>
                  <a:srgbClr val="3C5061"/>
                </a:solidFill>
                <a:latin typeface="Arial Black"/>
                <a:cs typeface="Arial Black"/>
              </a:rPr>
              <a:t>Forma’, un institut pour favoriser</a:t>
            </a:r>
            <a:br>
              <a:rPr lang="fr-FR" sz="2000" b="1" spc="-50" baseline="30000" dirty="0" smtClean="0">
                <a:solidFill>
                  <a:srgbClr val="3C5061"/>
                </a:solidFill>
                <a:latin typeface="Arial Black"/>
                <a:cs typeface="Arial Black"/>
              </a:rPr>
            </a:br>
            <a:r>
              <a:rPr lang="fr-FR" sz="2000" b="1" spc="-50" baseline="30000" dirty="0" smtClean="0">
                <a:solidFill>
                  <a:srgbClr val="3C5061"/>
                </a:solidFill>
                <a:latin typeface="Arial Black"/>
                <a:cs typeface="Arial Black"/>
              </a:rPr>
              <a:t>la reconnaissance sociale</a:t>
            </a:r>
            <a:br>
              <a:rPr lang="fr-FR" sz="2000" b="1" spc="-50" baseline="30000" dirty="0" smtClean="0">
                <a:solidFill>
                  <a:srgbClr val="3C5061"/>
                </a:solidFill>
                <a:latin typeface="Arial Black"/>
                <a:cs typeface="Arial Black"/>
              </a:rPr>
            </a:br>
            <a:r>
              <a:rPr lang="fr-FR" sz="2000" b="1" spc="-50" baseline="30000" dirty="0" smtClean="0">
                <a:solidFill>
                  <a:srgbClr val="3C5061"/>
                </a:solidFill>
                <a:latin typeface="Arial Black"/>
                <a:cs typeface="Arial Black"/>
              </a:rPr>
              <a:t>de l’individu en lui donnant</a:t>
            </a:r>
            <a:br>
              <a:rPr lang="fr-FR" sz="2000" b="1" spc="-50" baseline="30000" dirty="0" smtClean="0">
                <a:solidFill>
                  <a:srgbClr val="3C5061"/>
                </a:solidFill>
                <a:latin typeface="Arial Black"/>
                <a:cs typeface="Arial Black"/>
              </a:rPr>
            </a:br>
            <a:r>
              <a:rPr lang="fr-FR" sz="2000" b="1" spc="-50" baseline="30000" dirty="0" smtClean="0">
                <a:solidFill>
                  <a:srgbClr val="3C5061"/>
                </a:solidFill>
                <a:latin typeface="Arial Black"/>
                <a:cs typeface="Arial Black"/>
              </a:rPr>
              <a:t>accès à un projet professionnel</a:t>
            </a:r>
            <a:endParaRPr lang="fr-FR" sz="2000" b="1" spc="-50" baseline="30000" dirty="0">
              <a:solidFill>
                <a:srgbClr val="3C5061"/>
              </a:solidFill>
              <a:latin typeface="Arial Black"/>
              <a:cs typeface="Arial Black"/>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4408" y="1540468"/>
            <a:ext cx="457196" cy="457196"/>
          </a:xfrm>
          <a:prstGeom prst="rect">
            <a:avLst/>
          </a:prstGeom>
        </p:spPr>
      </p:pic>
      <p:sp>
        <p:nvSpPr>
          <p:cNvPr id="4" name="Rectangle 3"/>
          <p:cNvSpPr/>
          <p:nvPr/>
        </p:nvSpPr>
        <p:spPr>
          <a:xfrm>
            <a:off x="323734" y="3064351"/>
            <a:ext cx="2552540" cy="1384995"/>
          </a:xfrm>
          <a:prstGeom prst="rect">
            <a:avLst/>
          </a:prstGeom>
        </p:spPr>
        <p:txBody>
          <a:bodyPr wrap="square">
            <a:spAutoFit/>
          </a:bodyPr>
          <a:lstStyle/>
          <a:p>
            <a:r>
              <a:rPr lang="fr-FR" spc="-50" baseline="30000" dirty="0" smtClean="0">
                <a:solidFill>
                  <a:srgbClr val="3C5061"/>
                </a:solidFill>
                <a:latin typeface="Arial"/>
                <a:cs typeface="Arial"/>
              </a:rPr>
              <a:t>Des formations professionnelles dans les domaines du sport, de la culture, de l’éducation et de l’animation permettant l’insertion et l’évolution professionnelle au titre d’une activité principale ou complémentaire.</a:t>
            </a:r>
          </a:p>
          <a:p>
            <a:endParaRPr lang="fr-FR" spc="-50" baseline="30000" dirty="0">
              <a:latin typeface="Arial"/>
              <a:cs typeface="Arial"/>
            </a:endParaRPr>
          </a:p>
        </p:txBody>
      </p:sp>
      <p:sp>
        <p:nvSpPr>
          <p:cNvPr id="5" name="Rectangle 4"/>
          <p:cNvSpPr/>
          <p:nvPr/>
        </p:nvSpPr>
        <p:spPr>
          <a:xfrm>
            <a:off x="2520495" y="2989983"/>
            <a:ext cx="2771162" cy="1292662"/>
          </a:xfrm>
          <a:prstGeom prst="rect">
            <a:avLst/>
          </a:prstGeom>
        </p:spPr>
        <p:txBody>
          <a:bodyPr wrap="square">
            <a:spAutoFit/>
          </a:bodyPr>
          <a:lstStyle/>
          <a:p>
            <a:pPr algn="ctr"/>
            <a:r>
              <a:rPr lang="fr-FR" b="1" spc="-50" baseline="30000" dirty="0" smtClean="0">
                <a:solidFill>
                  <a:srgbClr val="CF1C20"/>
                </a:solidFill>
                <a:latin typeface="Arial Black"/>
                <a:cs typeface="Arial Black"/>
              </a:rPr>
              <a:t>OBJECTIFS</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r>
              <a:rPr lang="fr-FR" spc="-50" baseline="30000" dirty="0" smtClean="0">
                <a:solidFill>
                  <a:srgbClr val="3C5061"/>
                </a:solidFill>
                <a:latin typeface="Arial"/>
                <a:cs typeface="Arial"/>
              </a:rPr>
              <a:t>Acquérir des compétences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nécessaires à l’encadrement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groupes et la conduite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séances dans</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des activités ciblées.</a:t>
            </a:r>
            <a:endParaRPr lang="fr-FR" spc="-50" baseline="30000" dirty="0">
              <a:solidFill>
                <a:srgbClr val="3C5061"/>
              </a:solidFill>
              <a:latin typeface="Arial"/>
              <a:cs typeface="Arial"/>
            </a:endParaRPr>
          </a:p>
        </p:txBody>
      </p:sp>
      <p:sp>
        <p:nvSpPr>
          <p:cNvPr id="6" name="Rectangle 5"/>
          <p:cNvSpPr/>
          <p:nvPr/>
        </p:nvSpPr>
        <p:spPr>
          <a:xfrm>
            <a:off x="7418848" y="3064351"/>
            <a:ext cx="2889902" cy="521168"/>
          </a:xfrm>
          <a:prstGeom prst="rect">
            <a:avLst/>
          </a:prstGeom>
        </p:spPr>
        <p:txBody>
          <a:bodyPr wrap="square">
            <a:spAutoFit/>
          </a:bodyPr>
          <a:lstStyle/>
          <a:p>
            <a:pPr>
              <a:lnSpc>
                <a:spcPct val="70000"/>
              </a:lnSpc>
            </a:pPr>
            <a:r>
              <a:rPr lang="fr-FR" sz="3400" b="1" spc="-50" baseline="30000" dirty="0" smtClean="0">
                <a:solidFill>
                  <a:srgbClr val="CF1C20"/>
                </a:solidFill>
                <a:latin typeface="Arial Black"/>
                <a:cs typeface="Arial Black"/>
              </a:rPr>
              <a:t>27</a:t>
            </a:r>
          </a:p>
          <a:p>
            <a:pPr>
              <a:lnSpc>
                <a:spcPct val="70000"/>
              </a:lnSpc>
            </a:pPr>
            <a:r>
              <a:rPr lang="fr-FR" sz="2400" spc="-50" baseline="30000" dirty="0" smtClean="0">
                <a:solidFill>
                  <a:srgbClr val="3C5061"/>
                </a:solidFill>
                <a:latin typeface="Arial"/>
                <a:cs typeface="Arial"/>
              </a:rPr>
              <a:t>formations</a:t>
            </a:r>
            <a:endParaRPr lang="fr-FR" sz="2400" dirty="0">
              <a:solidFill>
                <a:srgbClr val="3C5061"/>
              </a:solidFill>
              <a:latin typeface="Arial"/>
              <a:cs typeface="Arial"/>
            </a:endParaRPr>
          </a:p>
        </p:txBody>
      </p:sp>
      <p:sp>
        <p:nvSpPr>
          <p:cNvPr id="7" name="Rectangle 6"/>
          <p:cNvSpPr/>
          <p:nvPr/>
        </p:nvSpPr>
        <p:spPr>
          <a:xfrm>
            <a:off x="7418848" y="3792419"/>
            <a:ext cx="1819100" cy="521168"/>
          </a:xfrm>
          <a:prstGeom prst="rect">
            <a:avLst/>
          </a:prstGeom>
        </p:spPr>
        <p:txBody>
          <a:bodyPr wrap="square">
            <a:spAutoFit/>
          </a:bodyPr>
          <a:lstStyle/>
          <a:p>
            <a:pPr>
              <a:lnSpc>
                <a:spcPct val="70000"/>
              </a:lnSpc>
            </a:pPr>
            <a:r>
              <a:rPr lang="fr-FR" sz="3400" b="1" spc="-50" baseline="30000" dirty="0" smtClean="0">
                <a:solidFill>
                  <a:srgbClr val="CF1C20"/>
                </a:solidFill>
                <a:latin typeface="Arial Black"/>
                <a:cs typeface="Arial Black"/>
              </a:rPr>
              <a:t>565</a:t>
            </a:r>
          </a:p>
          <a:p>
            <a:pPr>
              <a:lnSpc>
                <a:spcPct val="70000"/>
              </a:lnSpc>
            </a:pPr>
            <a:r>
              <a:rPr lang="fr-FR" sz="2400" spc="-50" baseline="30000" dirty="0">
                <a:solidFill>
                  <a:srgbClr val="3C5061"/>
                </a:solidFill>
                <a:latin typeface="Arial"/>
                <a:cs typeface="Arial"/>
              </a:rPr>
              <a:t>s</a:t>
            </a:r>
            <a:r>
              <a:rPr lang="fr-FR" sz="2400" spc="-50" baseline="30000" dirty="0" smtClean="0">
                <a:solidFill>
                  <a:srgbClr val="3C5061"/>
                </a:solidFill>
                <a:latin typeface="Arial"/>
                <a:cs typeface="Arial"/>
              </a:rPr>
              <a:t>tagiaires*</a:t>
            </a:r>
            <a:endParaRPr lang="fr-FR" sz="2400" dirty="0">
              <a:solidFill>
                <a:srgbClr val="3C5061"/>
              </a:solidFill>
              <a:latin typeface="Arial"/>
              <a:cs typeface="Arial"/>
            </a:endParaRPr>
          </a:p>
        </p:txBody>
      </p:sp>
      <p:sp>
        <p:nvSpPr>
          <p:cNvPr id="9" name="Rectangle 8"/>
          <p:cNvSpPr/>
          <p:nvPr/>
        </p:nvSpPr>
        <p:spPr>
          <a:xfrm>
            <a:off x="4721417" y="2992935"/>
            <a:ext cx="2771162" cy="1536831"/>
          </a:xfrm>
          <a:prstGeom prst="rect">
            <a:avLst/>
          </a:prstGeom>
        </p:spPr>
        <p:txBody>
          <a:bodyPr wrap="square">
            <a:spAutoFit/>
          </a:bodyPr>
          <a:lstStyle/>
          <a:p>
            <a:pPr algn="ctr"/>
            <a:r>
              <a:rPr lang="fr-FR" b="1" spc="-50" baseline="30000" dirty="0" smtClean="0">
                <a:solidFill>
                  <a:srgbClr val="CF1C20"/>
                </a:solidFill>
                <a:latin typeface="Arial Black"/>
                <a:cs typeface="Arial Black"/>
              </a:rPr>
              <a:t>TYPES DE FORMATIONS</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r>
              <a:rPr lang="fr-FR" spc="-50" baseline="30000" dirty="0" smtClean="0">
                <a:solidFill>
                  <a:srgbClr val="3C5061"/>
                </a:solidFill>
                <a:latin typeface="Arial"/>
                <a:cs typeface="Arial"/>
              </a:rPr>
              <a:t>CQP Animateur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Loisir Sportif</a:t>
            </a:r>
          </a:p>
          <a:p>
            <a:pPr algn="ctr"/>
            <a:endParaRPr lang="fr-FR" sz="800" spc="-50" baseline="30000" dirty="0" smtClean="0">
              <a:solidFill>
                <a:srgbClr val="3C5061"/>
              </a:solidFill>
              <a:latin typeface="Arial"/>
              <a:cs typeface="Arial"/>
            </a:endParaRPr>
          </a:p>
          <a:p>
            <a:pPr algn="ctr">
              <a:lnSpc>
                <a:spcPct val="130000"/>
              </a:lnSpc>
            </a:pPr>
            <a:r>
              <a:rPr lang="fr-FR" spc="-50" baseline="30000" dirty="0" smtClean="0">
                <a:solidFill>
                  <a:srgbClr val="3C5061"/>
                </a:solidFill>
                <a:latin typeface="Arial"/>
                <a:cs typeface="Arial"/>
              </a:rPr>
              <a:t>CQP Animateur Périscolaire</a:t>
            </a:r>
          </a:p>
          <a:p>
            <a:pPr algn="ctr">
              <a:lnSpc>
                <a:spcPct val="130000"/>
              </a:lnSpc>
            </a:pPr>
            <a:endParaRPr lang="fr-FR" sz="800" spc="-50" baseline="30000" dirty="0" smtClean="0">
              <a:solidFill>
                <a:srgbClr val="3C5061"/>
              </a:solidFill>
              <a:latin typeface="Arial"/>
              <a:cs typeface="Arial"/>
            </a:endParaRPr>
          </a:p>
          <a:p>
            <a:pPr algn="ctr"/>
            <a:r>
              <a:rPr lang="fr-FR" spc="-50" baseline="30000" dirty="0" smtClean="0">
                <a:solidFill>
                  <a:srgbClr val="3C5061"/>
                </a:solidFill>
                <a:latin typeface="Arial"/>
                <a:cs typeface="Arial"/>
              </a:rPr>
              <a:t>BP de la Jeunesse,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l’Éducation Populaire et du Sport</a:t>
            </a:r>
            <a:endParaRPr lang="fr-FR" spc="-50" baseline="30000" dirty="0">
              <a:solidFill>
                <a:srgbClr val="3C5061"/>
              </a:solidFill>
              <a:latin typeface="Arial"/>
              <a:cs typeface="Arial"/>
            </a:endParaRPr>
          </a:p>
        </p:txBody>
      </p:sp>
      <p:pic>
        <p:nvPicPr>
          <p:cNvPr id="10" name="Image 9"/>
          <p:cNvPicPr>
            <a:picLocks noChangeAspect="1"/>
          </p:cNvPicPr>
          <p:nvPr/>
        </p:nvPicPr>
        <p:blipFill>
          <a:blip r:embed="rId3"/>
          <a:stretch>
            <a:fillRect/>
          </a:stretch>
        </p:blipFill>
        <p:spPr>
          <a:xfrm>
            <a:off x="3751346" y="2567517"/>
            <a:ext cx="279054" cy="297973"/>
          </a:xfrm>
          <a:prstGeom prst="rect">
            <a:avLst/>
          </a:prstGeom>
        </p:spPr>
      </p:pic>
      <p:pic>
        <p:nvPicPr>
          <p:cNvPr id="11" name="Image 10"/>
          <p:cNvPicPr>
            <a:picLocks noChangeAspect="1"/>
          </p:cNvPicPr>
          <p:nvPr/>
        </p:nvPicPr>
        <p:blipFill>
          <a:blip r:embed="rId4"/>
          <a:stretch>
            <a:fillRect/>
          </a:stretch>
        </p:blipFill>
        <p:spPr>
          <a:xfrm>
            <a:off x="6004743" y="2625207"/>
            <a:ext cx="280048" cy="250789"/>
          </a:xfrm>
          <a:prstGeom prst="rect">
            <a:avLst/>
          </a:prstGeom>
        </p:spPr>
      </p:pic>
      <p:pic>
        <p:nvPicPr>
          <p:cNvPr id="12" name="Image 11"/>
          <p:cNvPicPr>
            <a:picLocks noChangeAspect="1"/>
          </p:cNvPicPr>
          <p:nvPr/>
        </p:nvPicPr>
        <p:blipFill>
          <a:blip r:embed="rId5"/>
          <a:stretch>
            <a:fillRect/>
          </a:stretch>
        </p:blipFill>
        <p:spPr>
          <a:xfrm>
            <a:off x="747084" y="2617317"/>
            <a:ext cx="1425707" cy="326367"/>
          </a:xfrm>
          <a:prstGeom prst="rect">
            <a:avLst/>
          </a:prstGeom>
        </p:spPr>
      </p:pic>
    </p:spTree>
    <p:extLst>
      <p:ext uri="{BB962C8B-B14F-4D97-AF65-F5344CB8AC3E}">
        <p14:creationId xmlns:p14="http://schemas.microsoft.com/office/powerpoint/2010/main" val="42302668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707886"/>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Se former aux fonctions d’animateur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et de directeur en Accueils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Collectifs de Mineurs (ACM)</a:t>
            </a:r>
            <a:endParaRPr lang="fr-FR" sz="2000" b="1" spc="-50" baseline="30000" dirty="0">
              <a:solidFill>
                <a:schemeClr val="bg1"/>
              </a:solidFill>
              <a:latin typeface="Arial Black"/>
              <a:cs typeface="Arial Black"/>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4408" y="447177"/>
            <a:ext cx="457196" cy="457196"/>
          </a:xfrm>
          <a:prstGeom prst="rect">
            <a:avLst/>
          </a:prstGeom>
        </p:spPr>
      </p:pic>
      <p:sp>
        <p:nvSpPr>
          <p:cNvPr id="4" name="Rectangle 3"/>
          <p:cNvSpPr/>
          <p:nvPr/>
        </p:nvSpPr>
        <p:spPr>
          <a:xfrm>
            <a:off x="323734" y="3168834"/>
            <a:ext cx="2552540" cy="1384995"/>
          </a:xfrm>
          <a:prstGeom prst="rect">
            <a:avLst/>
          </a:prstGeom>
        </p:spPr>
        <p:txBody>
          <a:bodyPr wrap="square">
            <a:spAutoFit/>
          </a:bodyPr>
          <a:lstStyle/>
          <a:p>
            <a:r>
              <a:rPr lang="fr-FR" spc="-50" baseline="30000" dirty="0" smtClean="0">
                <a:solidFill>
                  <a:srgbClr val="3C5061"/>
                </a:solidFill>
                <a:latin typeface="Arial"/>
                <a:cs typeface="Arial"/>
              </a:rPr>
              <a:t>La FSCF est habilitée par le Ministère de tutelle à dispenser des formations BAFA et BAFD.</a:t>
            </a:r>
          </a:p>
          <a:p>
            <a:r>
              <a:rPr lang="fr-FR" spc="-50" baseline="30000" dirty="0" smtClean="0">
                <a:solidFill>
                  <a:srgbClr val="3C5061"/>
                </a:solidFill>
                <a:latin typeface="Arial"/>
                <a:cs typeface="Arial"/>
              </a:rPr>
              <a:t>De nombreuses sessions sont proposées et organisées partout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en France.</a:t>
            </a:r>
          </a:p>
          <a:p>
            <a:endParaRPr lang="fr-FR" spc="-50" baseline="30000" dirty="0">
              <a:latin typeface="Arial"/>
              <a:cs typeface="Arial"/>
            </a:endParaRPr>
          </a:p>
        </p:txBody>
      </p:sp>
      <p:sp>
        <p:nvSpPr>
          <p:cNvPr id="5" name="Rectangle 4"/>
          <p:cNvSpPr/>
          <p:nvPr/>
        </p:nvSpPr>
        <p:spPr>
          <a:xfrm>
            <a:off x="2520495" y="3151836"/>
            <a:ext cx="2771162" cy="1661994"/>
          </a:xfrm>
          <a:prstGeom prst="rect">
            <a:avLst/>
          </a:prstGeom>
        </p:spPr>
        <p:txBody>
          <a:bodyPr wrap="square">
            <a:spAutoFit/>
          </a:bodyPr>
          <a:lstStyle/>
          <a:p>
            <a:pPr algn="ctr"/>
            <a:r>
              <a:rPr lang="fr-FR" b="1" spc="-50" baseline="30000" dirty="0" smtClean="0">
                <a:solidFill>
                  <a:srgbClr val="CF1C20"/>
                </a:solidFill>
                <a:latin typeface="Arial Black"/>
                <a:cs typeface="Arial Black"/>
              </a:rPr>
              <a:t>OBJECTIFS BAFA</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r>
              <a:rPr lang="fr-FR" spc="-50" baseline="30000" dirty="0" smtClean="0">
                <a:solidFill>
                  <a:srgbClr val="3C5061"/>
                </a:solidFill>
                <a:latin typeface="Arial"/>
                <a:cs typeface="Arial"/>
              </a:rPr>
              <a:t>Encadrer à titre non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professionnel et de façon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occasionnelle des enfants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adolescents en ACM dans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le cadre d’un engagement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citoyen et d’une mission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éducative.</a:t>
            </a:r>
            <a:endParaRPr lang="fr-FR" spc="-50" baseline="30000" dirty="0">
              <a:solidFill>
                <a:srgbClr val="3C5061"/>
              </a:solidFill>
              <a:latin typeface="Arial"/>
              <a:cs typeface="Arial"/>
            </a:endParaRPr>
          </a:p>
        </p:txBody>
      </p:sp>
      <p:sp>
        <p:nvSpPr>
          <p:cNvPr id="6" name="Rectangle 5"/>
          <p:cNvSpPr/>
          <p:nvPr/>
        </p:nvSpPr>
        <p:spPr>
          <a:xfrm>
            <a:off x="7418848" y="3226204"/>
            <a:ext cx="2889902" cy="521168"/>
          </a:xfrm>
          <a:prstGeom prst="rect">
            <a:avLst/>
          </a:prstGeom>
        </p:spPr>
        <p:txBody>
          <a:bodyPr wrap="square">
            <a:spAutoFit/>
          </a:bodyPr>
          <a:lstStyle/>
          <a:p>
            <a:pPr>
              <a:lnSpc>
                <a:spcPct val="70000"/>
              </a:lnSpc>
            </a:pPr>
            <a:r>
              <a:rPr lang="fr-FR" sz="3400" b="1" spc="-50" baseline="30000" dirty="0" smtClean="0">
                <a:solidFill>
                  <a:srgbClr val="CF1C20"/>
                </a:solidFill>
                <a:latin typeface="Arial Black"/>
                <a:cs typeface="Arial Black"/>
              </a:rPr>
              <a:t>108</a:t>
            </a:r>
          </a:p>
          <a:p>
            <a:pPr>
              <a:lnSpc>
                <a:spcPct val="70000"/>
              </a:lnSpc>
            </a:pPr>
            <a:r>
              <a:rPr lang="fr-FR" sz="2400" spc="-50" baseline="30000" dirty="0" smtClean="0">
                <a:solidFill>
                  <a:srgbClr val="3C5061"/>
                </a:solidFill>
                <a:latin typeface="Arial"/>
                <a:cs typeface="Arial"/>
              </a:rPr>
              <a:t>formations</a:t>
            </a:r>
            <a:endParaRPr lang="fr-FR" sz="2400" dirty="0">
              <a:solidFill>
                <a:srgbClr val="3C5061"/>
              </a:solidFill>
              <a:latin typeface="Arial"/>
              <a:cs typeface="Arial"/>
            </a:endParaRPr>
          </a:p>
        </p:txBody>
      </p:sp>
      <p:sp>
        <p:nvSpPr>
          <p:cNvPr id="7" name="Rectangle 6"/>
          <p:cNvSpPr/>
          <p:nvPr/>
        </p:nvSpPr>
        <p:spPr>
          <a:xfrm>
            <a:off x="7418848" y="3954272"/>
            <a:ext cx="1819100" cy="521168"/>
          </a:xfrm>
          <a:prstGeom prst="rect">
            <a:avLst/>
          </a:prstGeom>
        </p:spPr>
        <p:txBody>
          <a:bodyPr wrap="square">
            <a:spAutoFit/>
          </a:bodyPr>
          <a:lstStyle/>
          <a:p>
            <a:pPr>
              <a:lnSpc>
                <a:spcPct val="70000"/>
              </a:lnSpc>
            </a:pPr>
            <a:r>
              <a:rPr lang="fr-FR" sz="3400" b="1" spc="-50" baseline="30000" dirty="0" smtClean="0">
                <a:solidFill>
                  <a:srgbClr val="CF1C20"/>
                </a:solidFill>
                <a:latin typeface="Arial Black"/>
                <a:cs typeface="Arial Black"/>
              </a:rPr>
              <a:t>1 984</a:t>
            </a:r>
          </a:p>
          <a:p>
            <a:pPr>
              <a:lnSpc>
                <a:spcPct val="70000"/>
              </a:lnSpc>
            </a:pPr>
            <a:r>
              <a:rPr lang="fr-FR" sz="2400" spc="-50" baseline="30000" dirty="0" smtClean="0">
                <a:solidFill>
                  <a:srgbClr val="3C5061"/>
                </a:solidFill>
                <a:latin typeface="Arial"/>
                <a:cs typeface="Arial"/>
              </a:rPr>
              <a:t>stagiaires*</a:t>
            </a:r>
            <a:endParaRPr lang="fr-FR" sz="2400" dirty="0">
              <a:solidFill>
                <a:srgbClr val="3C5061"/>
              </a:solidFill>
              <a:latin typeface="Arial"/>
              <a:cs typeface="Arial"/>
            </a:endParaRPr>
          </a:p>
        </p:txBody>
      </p:sp>
      <p:sp>
        <p:nvSpPr>
          <p:cNvPr id="8" name="Rectangle 7"/>
          <p:cNvSpPr/>
          <p:nvPr/>
        </p:nvSpPr>
        <p:spPr>
          <a:xfrm>
            <a:off x="4721417" y="3154788"/>
            <a:ext cx="2771162" cy="1292662"/>
          </a:xfrm>
          <a:prstGeom prst="rect">
            <a:avLst/>
          </a:prstGeom>
        </p:spPr>
        <p:txBody>
          <a:bodyPr wrap="square">
            <a:spAutoFit/>
          </a:bodyPr>
          <a:lstStyle/>
          <a:p>
            <a:pPr algn="ctr"/>
            <a:r>
              <a:rPr lang="fr-FR" b="1" spc="-50" baseline="30000" dirty="0" smtClean="0">
                <a:solidFill>
                  <a:srgbClr val="CF1C20"/>
                </a:solidFill>
                <a:latin typeface="Arial Black"/>
                <a:cs typeface="Arial Black"/>
              </a:rPr>
              <a:t>OBJECTIFS BAFD</a:t>
            </a:r>
            <a:endParaRPr lang="fr-FR" b="1" spc="-50" baseline="30000" dirty="0">
              <a:solidFill>
                <a:srgbClr val="CF1C20"/>
              </a:solidFill>
              <a:latin typeface="Arial Black"/>
              <a:cs typeface="Arial Black"/>
            </a:endParaRPr>
          </a:p>
          <a:p>
            <a:pPr algn="ctr"/>
            <a:endParaRPr lang="fr-FR" sz="900" spc="-50" baseline="30000" dirty="0" smtClean="0">
              <a:latin typeface="Arial"/>
              <a:cs typeface="Arial"/>
            </a:endParaRPr>
          </a:p>
          <a:p>
            <a:pPr algn="ctr"/>
            <a:r>
              <a:rPr lang="fr-FR" spc="-50" baseline="30000" dirty="0" smtClean="0">
                <a:solidFill>
                  <a:srgbClr val="3C5061"/>
                </a:solidFill>
                <a:latin typeface="Arial"/>
                <a:cs typeface="Arial"/>
              </a:rPr>
              <a:t>Diriger à titre non professionnel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de façon occasionnelle des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ACM grâce à l’acquisition d’outils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gestion administrative, logistique, financière, managériale, etc.</a:t>
            </a:r>
            <a:endParaRPr lang="fr-FR" spc="-50" baseline="30000" dirty="0">
              <a:solidFill>
                <a:srgbClr val="3C5061"/>
              </a:solidFill>
              <a:latin typeface="Arial"/>
              <a:cs typeface="Arial"/>
            </a:endParaRPr>
          </a:p>
        </p:txBody>
      </p:sp>
      <p:pic>
        <p:nvPicPr>
          <p:cNvPr id="9" name="Image 8"/>
          <p:cNvPicPr>
            <a:picLocks noChangeAspect="1"/>
          </p:cNvPicPr>
          <p:nvPr/>
        </p:nvPicPr>
        <p:blipFill>
          <a:blip r:embed="rId3"/>
          <a:stretch>
            <a:fillRect/>
          </a:stretch>
        </p:blipFill>
        <p:spPr>
          <a:xfrm>
            <a:off x="3751346" y="2729370"/>
            <a:ext cx="279054" cy="297973"/>
          </a:xfrm>
          <a:prstGeom prst="rect">
            <a:avLst/>
          </a:prstGeom>
        </p:spPr>
      </p:pic>
      <p:pic>
        <p:nvPicPr>
          <p:cNvPr id="12" name="Image 11"/>
          <p:cNvPicPr>
            <a:picLocks noChangeAspect="1"/>
          </p:cNvPicPr>
          <p:nvPr/>
        </p:nvPicPr>
        <p:blipFill>
          <a:blip r:embed="rId3"/>
          <a:stretch>
            <a:fillRect/>
          </a:stretch>
        </p:blipFill>
        <p:spPr>
          <a:xfrm>
            <a:off x="5986373" y="2729370"/>
            <a:ext cx="279054" cy="297973"/>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0936" y="2500690"/>
            <a:ext cx="599114" cy="606650"/>
          </a:xfrm>
          <a:prstGeom prst="rect">
            <a:avLst/>
          </a:prstGeom>
        </p:spPr>
      </p:pic>
    </p:spTree>
    <p:extLst>
      <p:ext uri="{BB962C8B-B14F-4D97-AF65-F5344CB8AC3E}">
        <p14:creationId xmlns:p14="http://schemas.microsoft.com/office/powerpoint/2010/main" val="17318294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7120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800" y="1144439"/>
            <a:ext cx="2250440" cy="3016210"/>
          </a:xfrm>
          <a:prstGeom prst="rect">
            <a:avLst/>
          </a:prstGeom>
        </p:spPr>
        <p:txBody>
          <a:bodyPr wrap="square">
            <a:spAutoFit/>
          </a:bodyPr>
          <a:lstStyle/>
          <a:p>
            <a:pPr>
              <a:lnSpc>
                <a:spcPct val="130000"/>
              </a:lnSpc>
            </a:pPr>
            <a:r>
              <a:rPr lang="fr-FR" sz="2000" spc="-50" baseline="30000" dirty="0">
                <a:solidFill>
                  <a:srgbClr val="31353E"/>
                </a:solidFill>
                <a:latin typeface="Arial"/>
                <a:cs typeface="Arial"/>
              </a:rPr>
              <a:t>La Fédération Sportive et Culturelle de France (FSCF) rassemble depuis 1898 des associations partageant un projet éducatif commun basé sur des valeurs d’ouverture, de respect, d’autonomie, de solidarité et de responsabilité. Reconnue d’utilité publique, la FSCF privilégie une vie associative accessible à tous.</a:t>
            </a:r>
          </a:p>
        </p:txBody>
      </p:sp>
    </p:spTree>
    <p:extLst>
      <p:ext uri="{BB962C8B-B14F-4D97-AF65-F5344CB8AC3E}">
        <p14:creationId xmlns:p14="http://schemas.microsoft.com/office/powerpoint/2010/main" val="23327222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80943" y="1290730"/>
            <a:ext cx="2933291" cy="420628"/>
          </a:xfrm>
          <a:prstGeom prst="rect">
            <a:avLst/>
          </a:prstGeom>
        </p:spPr>
        <p:txBody>
          <a:bodyPr wrap="square">
            <a:spAutoFit/>
          </a:bodyPr>
          <a:lstStyle/>
          <a:p>
            <a:r>
              <a:rPr lang="fr-FR" sz="1600" spc="-50" baseline="30000" dirty="0" smtClean="0">
                <a:solidFill>
                  <a:srgbClr val="EEA420"/>
                </a:solidFill>
                <a:latin typeface="Arial Black"/>
                <a:cs typeface="Arial Black"/>
              </a:rPr>
              <a:t>Des actions spécifiques </a:t>
            </a:r>
            <a:br>
              <a:rPr lang="fr-FR" sz="1600" spc="-50" baseline="30000" dirty="0" smtClean="0">
                <a:solidFill>
                  <a:srgbClr val="EEA420"/>
                </a:solidFill>
                <a:latin typeface="Arial Black"/>
                <a:cs typeface="Arial Black"/>
              </a:rPr>
            </a:br>
            <a:r>
              <a:rPr lang="fr-FR" sz="1600" spc="-50" baseline="30000" dirty="0" smtClean="0">
                <a:solidFill>
                  <a:srgbClr val="EEA420"/>
                </a:solidFill>
                <a:latin typeface="Arial Black"/>
                <a:cs typeface="Arial Black"/>
              </a:rPr>
              <a:t>en faveur :</a:t>
            </a:r>
            <a:endParaRPr lang="fr-FR" sz="1600" spc="-50" baseline="30000" dirty="0">
              <a:solidFill>
                <a:srgbClr val="EEA420"/>
              </a:solidFill>
              <a:latin typeface="Arial Black"/>
              <a:cs typeface="Arial Black"/>
            </a:endParaRPr>
          </a:p>
        </p:txBody>
      </p:sp>
      <p:sp>
        <p:nvSpPr>
          <p:cNvPr id="6" name="Rectangle 5"/>
          <p:cNvSpPr/>
          <p:nvPr/>
        </p:nvSpPr>
        <p:spPr>
          <a:xfrm>
            <a:off x="5662802" y="1740399"/>
            <a:ext cx="2933291" cy="1577866"/>
          </a:xfrm>
          <a:prstGeom prst="rect">
            <a:avLst/>
          </a:prstGeom>
        </p:spPr>
        <p:txBody>
          <a:bodyPr wrap="square">
            <a:spAutoFit/>
          </a:bodyPr>
          <a:lstStyle/>
          <a:p>
            <a:pPr>
              <a:lnSpc>
                <a:spcPct val="130000"/>
              </a:lnSpc>
            </a:pPr>
            <a:r>
              <a:rPr lang="fr-FR" sz="1600" spc="-50" baseline="30000" dirty="0">
                <a:solidFill>
                  <a:srgbClr val="3A4856"/>
                </a:solidFill>
                <a:latin typeface="Arial"/>
                <a:cs typeface="Arial"/>
              </a:rPr>
              <a:t>d</a:t>
            </a:r>
            <a:r>
              <a:rPr lang="fr-FR" sz="1600" spc="-50" baseline="30000" dirty="0" smtClean="0">
                <a:solidFill>
                  <a:srgbClr val="3A4856"/>
                </a:solidFill>
                <a:latin typeface="Arial"/>
                <a:cs typeface="Arial"/>
              </a:rPr>
              <a:t>e la jeunesse et de l’éducation populaire ;</a:t>
            </a:r>
          </a:p>
          <a:p>
            <a:pPr>
              <a:lnSpc>
                <a:spcPct val="130000"/>
              </a:lnSpc>
            </a:pPr>
            <a:r>
              <a:rPr lang="fr-FR" sz="1600" spc="-50" baseline="30000" dirty="0" smtClean="0">
                <a:solidFill>
                  <a:srgbClr val="3A4856"/>
                </a:solidFill>
                <a:latin typeface="Arial"/>
                <a:cs typeface="Arial"/>
              </a:rPr>
              <a:t>du handicap ;</a:t>
            </a:r>
          </a:p>
          <a:p>
            <a:pPr>
              <a:lnSpc>
                <a:spcPct val="130000"/>
              </a:lnSpc>
            </a:pPr>
            <a:r>
              <a:rPr lang="fr-FR" sz="1600" spc="-50" baseline="30000" dirty="0">
                <a:solidFill>
                  <a:srgbClr val="3A4856"/>
                </a:solidFill>
                <a:latin typeface="Arial"/>
                <a:cs typeface="Arial"/>
              </a:rPr>
              <a:t>d</a:t>
            </a:r>
            <a:r>
              <a:rPr lang="fr-FR" sz="1600" spc="-50" baseline="30000" dirty="0" smtClean="0">
                <a:solidFill>
                  <a:srgbClr val="3A4856"/>
                </a:solidFill>
                <a:latin typeface="Arial"/>
                <a:cs typeface="Arial"/>
              </a:rPr>
              <a:t>e la santé</a:t>
            </a:r>
            <a:r>
              <a:rPr lang="fr-FR" sz="1600" spc="-50" baseline="30000" dirty="0">
                <a:solidFill>
                  <a:srgbClr val="3A4856"/>
                </a:solidFill>
                <a:latin typeface="Arial"/>
                <a:cs typeface="Arial"/>
              </a:rPr>
              <a:t> </a:t>
            </a:r>
            <a:r>
              <a:rPr lang="fr-FR" sz="1600" spc="-50" baseline="30000" dirty="0" smtClean="0">
                <a:solidFill>
                  <a:srgbClr val="3A4856"/>
                </a:solidFill>
                <a:latin typeface="Arial"/>
                <a:cs typeface="Arial"/>
              </a:rPr>
              <a:t>;</a:t>
            </a:r>
          </a:p>
          <a:p>
            <a:pPr>
              <a:lnSpc>
                <a:spcPct val="130000"/>
              </a:lnSpc>
            </a:pPr>
            <a:r>
              <a:rPr lang="fr-FR" sz="1600" spc="-50" baseline="30000" dirty="0">
                <a:solidFill>
                  <a:srgbClr val="3A4856"/>
                </a:solidFill>
                <a:latin typeface="Arial"/>
                <a:cs typeface="Arial"/>
              </a:rPr>
              <a:t>du développement durable </a:t>
            </a:r>
            <a:r>
              <a:rPr lang="fr-FR" sz="1600" spc="-50" baseline="30000" dirty="0" smtClean="0">
                <a:solidFill>
                  <a:srgbClr val="3A4856"/>
                </a:solidFill>
                <a:latin typeface="Arial"/>
                <a:cs typeface="Arial"/>
              </a:rPr>
              <a:t>;</a:t>
            </a:r>
          </a:p>
          <a:p>
            <a:pPr>
              <a:lnSpc>
                <a:spcPct val="130000"/>
              </a:lnSpc>
            </a:pPr>
            <a:r>
              <a:rPr lang="fr-FR" sz="1600" spc="-50" baseline="30000" dirty="0">
                <a:solidFill>
                  <a:srgbClr val="3A4856"/>
                </a:solidFill>
                <a:latin typeface="Arial"/>
                <a:cs typeface="Arial"/>
              </a:rPr>
              <a:t>d</a:t>
            </a:r>
            <a:r>
              <a:rPr lang="fr-FR" sz="1600" spc="-50" baseline="30000" dirty="0" smtClean="0">
                <a:solidFill>
                  <a:srgbClr val="3A4856"/>
                </a:solidFill>
                <a:latin typeface="Arial"/>
                <a:cs typeface="Arial"/>
              </a:rPr>
              <a:t>e l’histoire et du patrimoine.</a:t>
            </a:r>
            <a:endParaRPr lang="fr-FR" sz="1600" spc="-50" baseline="30000" dirty="0">
              <a:solidFill>
                <a:srgbClr val="3A4856"/>
              </a:solidFill>
              <a:latin typeface="Arial"/>
              <a:cs typeface="Arial"/>
            </a:endParaRPr>
          </a:p>
          <a:p>
            <a:pPr>
              <a:lnSpc>
                <a:spcPct val="130000"/>
              </a:lnSpc>
            </a:pPr>
            <a:endParaRPr lang="fr-FR" sz="1600" spc="-50" baseline="30000" dirty="0" smtClean="0">
              <a:solidFill>
                <a:srgbClr val="3A4856"/>
              </a:solidFill>
              <a:latin typeface="Arial"/>
              <a:cs typeface="Arial"/>
            </a:endParaRPr>
          </a:p>
          <a:p>
            <a:pPr>
              <a:lnSpc>
                <a:spcPct val="130000"/>
              </a:lnSpc>
            </a:pPr>
            <a:endParaRPr lang="fr-FR" sz="1600" spc="-50" baseline="30000" dirty="0">
              <a:solidFill>
                <a:srgbClr val="3A4856"/>
              </a:solidFill>
              <a:latin typeface="Arial"/>
              <a:cs typeface="Arial"/>
            </a:endParaRPr>
          </a:p>
        </p:txBody>
      </p:sp>
      <p:sp>
        <p:nvSpPr>
          <p:cNvPr id="10" name="Rectangle 9"/>
          <p:cNvSpPr/>
          <p:nvPr/>
        </p:nvSpPr>
        <p:spPr>
          <a:xfrm>
            <a:off x="5480942" y="3103379"/>
            <a:ext cx="2998463" cy="1015663"/>
          </a:xfrm>
          <a:prstGeom prst="rect">
            <a:avLst/>
          </a:prstGeom>
        </p:spPr>
        <p:txBody>
          <a:bodyPr wrap="square">
            <a:spAutoFit/>
          </a:bodyPr>
          <a:lstStyle/>
          <a:p>
            <a:r>
              <a:rPr lang="fr-FR" spc="-50" baseline="30000" dirty="0" smtClean="0">
                <a:solidFill>
                  <a:srgbClr val="3C5061"/>
                </a:solidFill>
                <a:latin typeface="Arial"/>
                <a:cs typeface="Arial"/>
              </a:rPr>
              <a:t>Fidèle à ses valeurs éducatives, sociales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solidaires, la fédération porte une attention particulière au développement d’actions spécifiques et à l’adaptation de son offre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pratique.</a:t>
            </a:r>
            <a:endParaRPr lang="fr-FR" spc="-50" baseline="30000" dirty="0">
              <a:solidFill>
                <a:srgbClr val="3C5061"/>
              </a:solidFill>
            </a:endParaRPr>
          </a:p>
        </p:txBody>
      </p:sp>
      <p:pic>
        <p:nvPicPr>
          <p:cNvPr id="12" name="Image 11"/>
          <p:cNvPicPr>
            <a:picLocks noChangeAspect="1"/>
          </p:cNvPicPr>
          <p:nvPr/>
        </p:nvPicPr>
        <p:blipFill>
          <a:blip r:embed="rId2"/>
          <a:stretch>
            <a:fillRect/>
          </a:stretch>
        </p:blipFill>
        <p:spPr>
          <a:xfrm>
            <a:off x="5593040" y="1812160"/>
            <a:ext cx="111037" cy="102154"/>
          </a:xfrm>
          <a:prstGeom prst="rect">
            <a:avLst/>
          </a:prstGeom>
        </p:spPr>
      </p:pic>
      <p:pic>
        <p:nvPicPr>
          <p:cNvPr id="13" name="Image 12"/>
          <p:cNvPicPr>
            <a:picLocks noChangeAspect="1"/>
          </p:cNvPicPr>
          <p:nvPr/>
        </p:nvPicPr>
        <p:blipFill>
          <a:blip r:embed="rId2"/>
          <a:stretch>
            <a:fillRect/>
          </a:stretch>
        </p:blipFill>
        <p:spPr>
          <a:xfrm>
            <a:off x="5593040" y="2012185"/>
            <a:ext cx="111037" cy="102154"/>
          </a:xfrm>
          <a:prstGeom prst="rect">
            <a:avLst/>
          </a:prstGeom>
        </p:spPr>
      </p:pic>
      <p:pic>
        <p:nvPicPr>
          <p:cNvPr id="14" name="Image 13"/>
          <p:cNvPicPr>
            <a:picLocks noChangeAspect="1"/>
          </p:cNvPicPr>
          <p:nvPr/>
        </p:nvPicPr>
        <p:blipFill>
          <a:blip r:embed="rId2"/>
          <a:stretch>
            <a:fillRect/>
          </a:stretch>
        </p:blipFill>
        <p:spPr>
          <a:xfrm>
            <a:off x="5593040" y="2215385"/>
            <a:ext cx="111037" cy="102154"/>
          </a:xfrm>
          <a:prstGeom prst="rect">
            <a:avLst/>
          </a:prstGeom>
        </p:spPr>
      </p:pic>
      <p:pic>
        <p:nvPicPr>
          <p:cNvPr id="15" name="Image 14"/>
          <p:cNvPicPr>
            <a:picLocks noChangeAspect="1"/>
          </p:cNvPicPr>
          <p:nvPr/>
        </p:nvPicPr>
        <p:blipFill>
          <a:blip r:embed="rId2"/>
          <a:stretch>
            <a:fillRect/>
          </a:stretch>
        </p:blipFill>
        <p:spPr>
          <a:xfrm>
            <a:off x="5593040" y="2424935"/>
            <a:ext cx="111037" cy="102154"/>
          </a:xfrm>
          <a:prstGeom prst="rect">
            <a:avLst/>
          </a:prstGeom>
        </p:spPr>
      </p:pic>
      <p:sp>
        <p:nvSpPr>
          <p:cNvPr id="16" name="Rectangle 15"/>
          <p:cNvSpPr/>
          <p:nvPr/>
        </p:nvSpPr>
        <p:spPr>
          <a:xfrm>
            <a:off x="1002942" y="4178782"/>
            <a:ext cx="2608406" cy="707886"/>
          </a:xfrm>
          <a:prstGeom prst="rect">
            <a:avLst/>
          </a:prstGeom>
        </p:spPr>
        <p:txBody>
          <a:bodyPr wrap="none">
            <a:spAutoFit/>
          </a:bodyPr>
          <a:lstStyle/>
          <a:p>
            <a:r>
              <a:rPr lang="fr-FR" sz="2000" b="1" spc="-50" baseline="30000" dirty="0" smtClean="0">
                <a:solidFill>
                  <a:schemeClr val="bg1"/>
                </a:solidFill>
                <a:latin typeface="Arial Black"/>
                <a:cs typeface="Arial Black"/>
              </a:rPr>
              <a:t>S’engager dans des actions</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spécifiques qui émanent</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du projet éducatif</a:t>
            </a:r>
            <a:endParaRPr lang="fr-FR" sz="2000" b="1" spc="-50" baseline="30000" dirty="0">
              <a:solidFill>
                <a:schemeClr val="bg1"/>
              </a:solidFill>
              <a:latin typeface="Arial Black"/>
              <a:cs typeface="Arial Black"/>
            </a:endParaRPr>
          </a:p>
        </p:txBody>
      </p:sp>
      <p:pic>
        <p:nvPicPr>
          <p:cNvPr id="18" name="Image 17"/>
          <p:cNvPicPr>
            <a:picLocks noChangeAspect="1"/>
          </p:cNvPicPr>
          <p:nvPr/>
        </p:nvPicPr>
        <p:blipFill>
          <a:blip r:embed="rId3"/>
          <a:stretch>
            <a:fillRect/>
          </a:stretch>
        </p:blipFill>
        <p:spPr>
          <a:xfrm>
            <a:off x="482907" y="4209907"/>
            <a:ext cx="508489" cy="508489"/>
          </a:xfrm>
          <a:prstGeom prst="rect">
            <a:avLst/>
          </a:prstGeom>
        </p:spPr>
      </p:pic>
      <p:pic>
        <p:nvPicPr>
          <p:cNvPr id="11" name="Image 10"/>
          <p:cNvPicPr>
            <a:picLocks noChangeAspect="1"/>
          </p:cNvPicPr>
          <p:nvPr/>
        </p:nvPicPr>
        <p:blipFill>
          <a:blip r:embed="rId2"/>
          <a:stretch>
            <a:fillRect/>
          </a:stretch>
        </p:blipFill>
        <p:spPr>
          <a:xfrm>
            <a:off x="5596030" y="2637099"/>
            <a:ext cx="111037" cy="102154"/>
          </a:xfrm>
          <a:prstGeom prst="rect">
            <a:avLst/>
          </a:prstGeom>
        </p:spPr>
      </p:pic>
    </p:spTree>
    <p:extLst>
      <p:ext uri="{BB962C8B-B14F-4D97-AF65-F5344CB8AC3E}">
        <p14:creationId xmlns:p14="http://schemas.microsoft.com/office/powerpoint/2010/main" val="27033563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3583" y="428771"/>
            <a:ext cx="3651422" cy="707886"/>
          </a:xfrm>
          <a:prstGeom prst="rect">
            <a:avLst/>
          </a:prstGeom>
        </p:spPr>
        <p:txBody>
          <a:bodyPr wrap="square">
            <a:spAutoFit/>
          </a:bodyPr>
          <a:lstStyle/>
          <a:p>
            <a:pPr algn="r"/>
            <a:r>
              <a:rPr lang="fr-FR" sz="2000" b="1" spc="-50" baseline="30000" dirty="0">
                <a:solidFill>
                  <a:schemeClr val="bg1"/>
                </a:solidFill>
                <a:latin typeface="Arial Black"/>
                <a:cs typeface="Arial Black"/>
              </a:rPr>
              <a:t>LA FSCF a reçu un agrément de l’État</a:t>
            </a:r>
          </a:p>
          <a:p>
            <a:pPr algn="r"/>
            <a:r>
              <a:rPr lang="fr-FR" sz="2000" b="1" spc="-50" baseline="30000" dirty="0">
                <a:solidFill>
                  <a:schemeClr val="bg1"/>
                </a:solidFill>
                <a:latin typeface="Arial Black"/>
                <a:cs typeface="Arial Black"/>
              </a:rPr>
              <a:t>pour ses actions de jeunesse</a:t>
            </a:r>
          </a:p>
          <a:p>
            <a:pPr algn="r"/>
            <a:r>
              <a:rPr lang="fr-FR" sz="2000" b="1" spc="-50" baseline="30000" dirty="0">
                <a:solidFill>
                  <a:schemeClr val="bg1"/>
                </a:solidFill>
                <a:latin typeface="Arial Black"/>
                <a:cs typeface="Arial Black"/>
              </a:rPr>
              <a:t>et d’éducation populaire</a:t>
            </a:r>
          </a:p>
        </p:txBody>
      </p:sp>
      <p:pic>
        <p:nvPicPr>
          <p:cNvPr id="4" name="Image 3"/>
          <p:cNvPicPr>
            <a:picLocks noChangeAspect="1"/>
          </p:cNvPicPr>
          <p:nvPr/>
        </p:nvPicPr>
        <p:blipFill>
          <a:blip r:embed="rId2"/>
          <a:stretch>
            <a:fillRect/>
          </a:stretch>
        </p:blipFill>
        <p:spPr>
          <a:xfrm>
            <a:off x="8195271" y="428771"/>
            <a:ext cx="508489" cy="508489"/>
          </a:xfrm>
          <a:prstGeom prst="rect">
            <a:avLst/>
          </a:prstGeom>
        </p:spPr>
      </p:pic>
      <p:sp>
        <p:nvSpPr>
          <p:cNvPr id="5" name="Rectangle 4"/>
          <p:cNvSpPr/>
          <p:nvPr/>
        </p:nvSpPr>
        <p:spPr>
          <a:xfrm>
            <a:off x="542196" y="2765363"/>
            <a:ext cx="2286392" cy="1689693"/>
          </a:xfrm>
          <a:prstGeom prst="rect">
            <a:avLst/>
          </a:prstGeom>
        </p:spPr>
        <p:txBody>
          <a:bodyPr wrap="square">
            <a:spAutoFit/>
          </a:bodyPr>
          <a:lstStyle/>
          <a:p>
            <a:pPr algn="ctr">
              <a:lnSpc>
                <a:spcPct val="110000"/>
              </a:lnSpc>
            </a:pPr>
            <a:r>
              <a:rPr lang="fr-FR" b="1" spc="-50" baseline="30000" dirty="0" smtClean="0">
                <a:solidFill>
                  <a:srgbClr val="EEA420"/>
                </a:solidFill>
                <a:latin typeface="Arial Black"/>
                <a:cs typeface="Arial Black"/>
              </a:rPr>
              <a:t>OBJECTIFS</a:t>
            </a:r>
          </a:p>
          <a:p>
            <a:pPr algn="ctr">
              <a:lnSpc>
                <a:spcPct val="110000"/>
              </a:lnSpc>
            </a:pPr>
            <a:endParaRPr lang="fr-FR" sz="900" b="1" spc="-50" baseline="30000" dirty="0" smtClean="0">
              <a:solidFill>
                <a:srgbClr val="3C5061"/>
              </a:solidFill>
              <a:latin typeface="Arial Black"/>
              <a:cs typeface="Arial Black"/>
            </a:endParaRPr>
          </a:p>
          <a:p>
            <a:pPr algn="ctr"/>
            <a:r>
              <a:rPr lang="fr-FR" spc="-50" baseline="30000" dirty="0" smtClean="0">
                <a:solidFill>
                  <a:srgbClr val="3C5061"/>
                </a:solidFill>
                <a:latin typeface="Arial"/>
                <a:cs typeface="Arial"/>
              </a:rPr>
              <a:t>La FSCF entreprend</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des actions spécifiques en faveur de la jeunesse, afin de l’accompagner dans son engagement associatif et citoyen et ce dans une démarche d’éducation populaire.</a:t>
            </a:r>
            <a:endParaRPr lang="fr-FR" spc="-50" baseline="30000" dirty="0">
              <a:solidFill>
                <a:srgbClr val="3C5061"/>
              </a:solidFill>
              <a:latin typeface="Arial"/>
              <a:cs typeface="Arial"/>
            </a:endParaRPr>
          </a:p>
        </p:txBody>
      </p:sp>
      <p:sp>
        <p:nvSpPr>
          <p:cNvPr id="6" name="Rectangle 5"/>
          <p:cNvSpPr/>
          <p:nvPr/>
        </p:nvSpPr>
        <p:spPr>
          <a:xfrm>
            <a:off x="2941609" y="2771754"/>
            <a:ext cx="3119755" cy="2188291"/>
          </a:xfrm>
          <a:prstGeom prst="rect">
            <a:avLst/>
          </a:prstGeom>
        </p:spPr>
        <p:txBody>
          <a:bodyPr wrap="square">
            <a:spAutoFit/>
          </a:bodyPr>
          <a:lstStyle/>
          <a:p>
            <a:pPr algn="ctr">
              <a:lnSpc>
                <a:spcPct val="110000"/>
              </a:lnSpc>
            </a:pPr>
            <a:r>
              <a:rPr lang="fr-FR" b="1" spc="-50" baseline="30000" dirty="0" smtClean="0">
                <a:solidFill>
                  <a:srgbClr val="EEA420"/>
                </a:solidFill>
                <a:latin typeface="Arial Black"/>
                <a:cs typeface="Arial Black"/>
              </a:rPr>
              <a:t>ACTIONS</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solidFill>
                  <a:srgbClr val="3C5061"/>
                </a:solidFill>
                <a:latin typeface="Arial"/>
                <a:cs typeface="Arial"/>
              </a:rPr>
              <a:t>Service civique</a:t>
            </a:r>
          </a:p>
          <a:p>
            <a:pPr algn="ctr">
              <a:lnSpc>
                <a:spcPct val="130000"/>
              </a:lnSpc>
            </a:pPr>
            <a:r>
              <a:rPr lang="fr-FR" spc="-50" baseline="30000" dirty="0" smtClean="0">
                <a:solidFill>
                  <a:srgbClr val="3C5061"/>
                </a:solidFill>
                <a:latin typeface="Arial"/>
                <a:cs typeface="Arial"/>
              </a:rPr>
              <a:t>Séjours </a:t>
            </a:r>
            <a:r>
              <a:rPr lang="fr-FR" spc="-50" baseline="30000" dirty="0" err="1" smtClean="0">
                <a:solidFill>
                  <a:srgbClr val="3C5061"/>
                </a:solidFill>
                <a:latin typeface="Arial"/>
                <a:cs typeface="Arial"/>
              </a:rPr>
              <a:t>SoLeader</a:t>
            </a:r>
            <a:endParaRPr lang="fr-FR" spc="-50" baseline="30000" dirty="0" smtClean="0">
              <a:solidFill>
                <a:srgbClr val="3C5061"/>
              </a:solidFill>
              <a:latin typeface="Arial"/>
              <a:cs typeface="Arial"/>
            </a:endParaRPr>
          </a:p>
          <a:p>
            <a:pPr algn="ctr">
              <a:lnSpc>
                <a:spcPct val="130000"/>
              </a:lnSpc>
            </a:pPr>
            <a:r>
              <a:rPr lang="fr-FR" spc="-50" baseline="30000" dirty="0" smtClean="0">
                <a:solidFill>
                  <a:srgbClr val="3C5061"/>
                </a:solidFill>
                <a:latin typeface="Arial"/>
                <a:cs typeface="Arial"/>
              </a:rPr>
              <a:t>Trophées du jeune dirigeant/responsable</a:t>
            </a:r>
          </a:p>
          <a:p>
            <a:pPr algn="ctr">
              <a:lnSpc>
                <a:spcPct val="130000"/>
              </a:lnSpc>
            </a:pPr>
            <a:r>
              <a:rPr lang="fr-FR" spc="-50" baseline="30000" dirty="0" smtClean="0">
                <a:solidFill>
                  <a:srgbClr val="3C5061"/>
                </a:solidFill>
                <a:latin typeface="Arial"/>
                <a:cs typeface="Arial"/>
              </a:rPr>
              <a:t>Accueils collectifs de mineurs : séjours</a:t>
            </a:r>
            <a:r>
              <a:rPr lang="fr-FR" spc="-50" dirty="0" smtClean="0">
                <a:solidFill>
                  <a:srgbClr val="3C5061"/>
                </a:solidFill>
                <a:latin typeface="Arial"/>
                <a:cs typeface="Arial"/>
              </a:rPr>
              <a:t> </a:t>
            </a:r>
            <a:r>
              <a:rPr lang="fr-FR" spc="-50" baseline="30000" dirty="0">
                <a:solidFill>
                  <a:srgbClr val="3C5061"/>
                </a:solidFill>
                <a:latin typeface="Arial"/>
                <a:cs typeface="Arial"/>
              </a:rPr>
              <a:t>sportifs, espaces </a:t>
            </a:r>
            <a:r>
              <a:rPr lang="fr-FR" spc="-50" baseline="30000" dirty="0" smtClean="0">
                <a:solidFill>
                  <a:srgbClr val="3C5061"/>
                </a:solidFill>
                <a:latin typeface="Arial"/>
                <a:cs typeface="Arial"/>
              </a:rPr>
              <a:t>loisirs itinérants, etc. </a:t>
            </a:r>
            <a:endParaRPr lang="fr-FR" spc="-50" baseline="30000" dirty="0">
              <a:solidFill>
                <a:srgbClr val="3C5061"/>
              </a:solidFill>
              <a:latin typeface="Arial"/>
              <a:cs typeface="Arial"/>
            </a:endParaRPr>
          </a:p>
          <a:p>
            <a:pPr algn="ctr">
              <a:lnSpc>
                <a:spcPct val="130000"/>
              </a:lnSpc>
            </a:pPr>
            <a:r>
              <a:rPr lang="fr-FR" spc="-50" baseline="30000" dirty="0" smtClean="0">
                <a:solidFill>
                  <a:srgbClr val="3C5061"/>
                </a:solidFill>
                <a:latin typeface="Arial"/>
                <a:cs typeface="Arial"/>
              </a:rPr>
              <a:t>Réseau « jeunes »</a:t>
            </a:r>
          </a:p>
          <a:p>
            <a:pPr algn="ctr">
              <a:lnSpc>
                <a:spcPct val="130000"/>
              </a:lnSpc>
            </a:pPr>
            <a:r>
              <a:rPr lang="fr-FR" spc="-50" baseline="30000" dirty="0" smtClean="0">
                <a:solidFill>
                  <a:srgbClr val="3C5061"/>
                </a:solidFill>
                <a:latin typeface="Arial"/>
                <a:cs typeface="Arial"/>
              </a:rPr>
              <a:t>Camp FICEP</a:t>
            </a:r>
          </a:p>
        </p:txBody>
      </p:sp>
      <p:sp>
        <p:nvSpPr>
          <p:cNvPr id="10" name="Rectangle 9"/>
          <p:cNvSpPr/>
          <p:nvPr/>
        </p:nvSpPr>
        <p:spPr>
          <a:xfrm>
            <a:off x="4199909" y="2590894"/>
            <a:ext cx="2889902" cy="353943"/>
          </a:xfrm>
          <a:prstGeom prst="rect">
            <a:avLst/>
          </a:prstGeom>
        </p:spPr>
        <p:txBody>
          <a:bodyPr wrap="square">
            <a:spAutoFit/>
          </a:bodyPr>
          <a:lstStyle/>
          <a:p>
            <a:pPr algn="r">
              <a:lnSpc>
                <a:spcPct val="70000"/>
              </a:lnSpc>
            </a:pPr>
            <a:r>
              <a:rPr lang="fr-FR" sz="3400" b="1" spc="-50" baseline="30000" dirty="0" smtClean="0">
                <a:solidFill>
                  <a:srgbClr val="EEA420"/>
                </a:solidFill>
                <a:latin typeface="Arial Black"/>
                <a:cs typeface="Arial Black"/>
              </a:rPr>
              <a:t>370</a:t>
            </a:r>
          </a:p>
        </p:txBody>
      </p:sp>
      <p:sp>
        <p:nvSpPr>
          <p:cNvPr id="11" name="Rectangle 10"/>
          <p:cNvSpPr/>
          <p:nvPr/>
        </p:nvSpPr>
        <p:spPr>
          <a:xfrm>
            <a:off x="6992826" y="2506139"/>
            <a:ext cx="710451"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s</a:t>
            </a:r>
            <a:r>
              <a:rPr lang="fr-FR" spc="-50" baseline="30000" dirty="0" smtClean="0">
                <a:solidFill>
                  <a:srgbClr val="3C5061"/>
                </a:solidFill>
                <a:latin typeface="Arial"/>
                <a:cs typeface="Arial"/>
              </a:rPr>
              <a:t>ervices </a:t>
            </a:r>
          </a:p>
          <a:p>
            <a:pPr>
              <a:lnSpc>
                <a:spcPct val="70000"/>
              </a:lnSpc>
            </a:pPr>
            <a:r>
              <a:rPr lang="fr-FR" spc="-50" baseline="30000" dirty="0" smtClean="0">
                <a:solidFill>
                  <a:srgbClr val="3C5061"/>
                </a:solidFill>
                <a:latin typeface="Arial"/>
                <a:cs typeface="Arial"/>
              </a:rPr>
              <a:t>civiques</a:t>
            </a:r>
            <a:endParaRPr lang="fr-FR" dirty="0">
              <a:solidFill>
                <a:srgbClr val="3C5061"/>
              </a:solidFill>
              <a:latin typeface="Arial"/>
              <a:cs typeface="Arial"/>
            </a:endParaRPr>
          </a:p>
        </p:txBody>
      </p:sp>
      <p:sp>
        <p:nvSpPr>
          <p:cNvPr id="12" name="Rectangle 11"/>
          <p:cNvSpPr/>
          <p:nvPr/>
        </p:nvSpPr>
        <p:spPr>
          <a:xfrm>
            <a:off x="4199909" y="3029592"/>
            <a:ext cx="2889902" cy="353943"/>
          </a:xfrm>
          <a:prstGeom prst="rect">
            <a:avLst/>
          </a:prstGeom>
        </p:spPr>
        <p:txBody>
          <a:bodyPr wrap="square">
            <a:spAutoFit/>
          </a:bodyPr>
          <a:lstStyle/>
          <a:p>
            <a:pPr algn="r">
              <a:lnSpc>
                <a:spcPct val="70000"/>
              </a:lnSpc>
            </a:pPr>
            <a:r>
              <a:rPr lang="fr-FR" sz="3400" b="1" spc="-50" baseline="30000" dirty="0" smtClean="0">
                <a:solidFill>
                  <a:srgbClr val="EEA420"/>
                </a:solidFill>
                <a:latin typeface="Arial Black"/>
                <a:cs typeface="Arial Black"/>
              </a:rPr>
              <a:t>85</a:t>
            </a:r>
          </a:p>
        </p:txBody>
      </p:sp>
      <p:sp>
        <p:nvSpPr>
          <p:cNvPr id="13" name="Rectangle 12"/>
          <p:cNvSpPr/>
          <p:nvPr/>
        </p:nvSpPr>
        <p:spPr>
          <a:xfrm>
            <a:off x="6992826" y="2944837"/>
            <a:ext cx="1326004" cy="360099"/>
          </a:xfrm>
          <a:prstGeom prst="rect">
            <a:avLst/>
          </a:prstGeom>
        </p:spPr>
        <p:txBody>
          <a:bodyPr wrap="none">
            <a:spAutoFit/>
          </a:bodyPr>
          <a:lstStyle/>
          <a:p>
            <a:pPr>
              <a:lnSpc>
                <a:spcPct val="70000"/>
              </a:lnSpc>
            </a:pPr>
            <a:r>
              <a:rPr lang="fr-FR" spc="-50" baseline="30000" dirty="0" smtClean="0">
                <a:solidFill>
                  <a:srgbClr val="3C5061"/>
                </a:solidFill>
                <a:latin typeface="Arial"/>
                <a:cs typeface="Arial"/>
              </a:rPr>
              <a:t>participants aux</a:t>
            </a:r>
          </a:p>
          <a:p>
            <a:pPr>
              <a:lnSpc>
                <a:spcPct val="70000"/>
              </a:lnSpc>
            </a:pPr>
            <a:r>
              <a:rPr lang="fr-FR" spc="-50" baseline="30000" dirty="0" smtClean="0">
                <a:solidFill>
                  <a:srgbClr val="3C5061"/>
                </a:solidFill>
                <a:latin typeface="Arial"/>
                <a:cs typeface="Arial"/>
              </a:rPr>
              <a:t>Séjours </a:t>
            </a:r>
            <a:r>
              <a:rPr lang="fr-FR" spc="-50" baseline="30000" dirty="0" err="1" smtClean="0">
                <a:solidFill>
                  <a:srgbClr val="3C5061"/>
                </a:solidFill>
                <a:latin typeface="Arial"/>
                <a:cs typeface="Arial"/>
              </a:rPr>
              <a:t>SoLeader</a:t>
            </a:r>
            <a:endParaRPr lang="fr-FR" dirty="0">
              <a:solidFill>
                <a:srgbClr val="3C5061"/>
              </a:solidFill>
              <a:latin typeface="Arial"/>
              <a:cs typeface="Arial"/>
            </a:endParaRPr>
          </a:p>
        </p:txBody>
      </p:sp>
      <p:sp>
        <p:nvSpPr>
          <p:cNvPr id="14" name="Rectangle 13"/>
          <p:cNvSpPr/>
          <p:nvPr/>
        </p:nvSpPr>
        <p:spPr>
          <a:xfrm>
            <a:off x="4199909" y="3451941"/>
            <a:ext cx="2889902" cy="353943"/>
          </a:xfrm>
          <a:prstGeom prst="rect">
            <a:avLst/>
          </a:prstGeom>
        </p:spPr>
        <p:txBody>
          <a:bodyPr wrap="square">
            <a:spAutoFit/>
          </a:bodyPr>
          <a:lstStyle/>
          <a:p>
            <a:pPr algn="r">
              <a:lnSpc>
                <a:spcPct val="70000"/>
              </a:lnSpc>
            </a:pPr>
            <a:r>
              <a:rPr lang="fr-FR" sz="3400" b="1" spc="-50" baseline="30000" dirty="0" smtClean="0">
                <a:solidFill>
                  <a:srgbClr val="EEA420"/>
                </a:solidFill>
                <a:latin typeface="Arial Black"/>
                <a:cs typeface="Arial Black"/>
              </a:rPr>
              <a:t>800</a:t>
            </a:r>
          </a:p>
        </p:txBody>
      </p:sp>
      <p:sp>
        <p:nvSpPr>
          <p:cNvPr id="15" name="Rectangle 14"/>
          <p:cNvSpPr/>
          <p:nvPr/>
        </p:nvSpPr>
        <p:spPr>
          <a:xfrm>
            <a:off x="6992826" y="3364577"/>
            <a:ext cx="1493793"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m</a:t>
            </a:r>
            <a:r>
              <a:rPr lang="fr-FR" spc="-50" baseline="30000" dirty="0" smtClean="0">
                <a:solidFill>
                  <a:srgbClr val="3C5061"/>
                </a:solidFill>
                <a:latin typeface="Arial"/>
                <a:cs typeface="Arial"/>
              </a:rPr>
              <a:t>embres au sein </a:t>
            </a:r>
          </a:p>
          <a:p>
            <a:pPr>
              <a:lnSpc>
                <a:spcPct val="70000"/>
              </a:lnSpc>
            </a:pPr>
            <a:r>
              <a:rPr lang="fr-FR" spc="-50" baseline="30000" dirty="0">
                <a:solidFill>
                  <a:srgbClr val="3C5061"/>
                </a:solidFill>
                <a:latin typeface="Arial"/>
                <a:cs typeface="Arial"/>
              </a:rPr>
              <a:t>d</a:t>
            </a:r>
            <a:r>
              <a:rPr lang="fr-FR" spc="-50" baseline="30000" dirty="0" smtClean="0">
                <a:solidFill>
                  <a:srgbClr val="3C5061"/>
                </a:solidFill>
                <a:latin typeface="Arial"/>
                <a:cs typeface="Arial"/>
              </a:rPr>
              <a:t>u réseau « jeunes »</a:t>
            </a:r>
            <a:endParaRPr lang="fr-FR" baseline="30000" dirty="0">
              <a:solidFill>
                <a:srgbClr val="3C5061"/>
              </a:solidFill>
              <a:latin typeface="Arial"/>
              <a:cs typeface="Arial"/>
            </a:endParaRPr>
          </a:p>
        </p:txBody>
      </p:sp>
      <p:sp>
        <p:nvSpPr>
          <p:cNvPr id="16" name="Rectangle 15"/>
          <p:cNvSpPr/>
          <p:nvPr/>
        </p:nvSpPr>
        <p:spPr>
          <a:xfrm>
            <a:off x="4199909" y="3890639"/>
            <a:ext cx="2889902" cy="353943"/>
          </a:xfrm>
          <a:prstGeom prst="rect">
            <a:avLst/>
          </a:prstGeom>
        </p:spPr>
        <p:txBody>
          <a:bodyPr wrap="square">
            <a:spAutoFit/>
          </a:bodyPr>
          <a:lstStyle/>
          <a:p>
            <a:pPr algn="r">
              <a:lnSpc>
                <a:spcPct val="70000"/>
              </a:lnSpc>
            </a:pPr>
            <a:r>
              <a:rPr lang="fr-FR" sz="3400" b="1" spc="-50" baseline="30000" dirty="0" smtClean="0">
                <a:solidFill>
                  <a:srgbClr val="EEA420"/>
                </a:solidFill>
                <a:latin typeface="Arial Black"/>
                <a:cs typeface="Arial Black"/>
              </a:rPr>
              <a:t>70</a:t>
            </a:r>
          </a:p>
        </p:txBody>
      </p:sp>
      <p:sp>
        <p:nvSpPr>
          <p:cNvPr id="17" name="Rectangle 16"/>
          <p:cNvSpPr/>
          <p:nvPr/>
        </p:nvSpPr>
        <p:spPr>
          <a:xfrm>
            <a:off x="6992826" y="3809952"/>
            <a:ext cx="1202423" cy="360099"/>
          </a:xfrm>
          <a:prstGeom prst="rect">
            <a:avLst/>
          </a:prstGeom>
        </p:spPr>
        <p:txBody>
          <a:bodyPr wrap="none">
            <a:spAutoFit/>
          </a:bodyPr>
          <a:lstStyle/>
          <a:p>
            <a:pPr>
              <a:lnSpc>
                <a:spcPct val="70000"/>
              </a:lnSpc>
            </a:pPr>
            <a:r>
              <a:rPr lang="fr-FR" spc="-50" baseline="30000" dirty="0">
                <a:solidFill>
                  <a:srgbClr val="3C5061"/>
                </a:solidFill>
                <a:latin typeface="Arial"/>
                <a:cs typeface="Arial"/>
              </a:rPr>
              <a:t>i</a:t>
            </a:r>
            <a:r>
              <a:rPr lang="fr-FR" spc="-50" baseline="30000" dirty="0" smtClean="0">
                <a:solidFill>
                  <a:srgbClr val="3C5061"/>
                </a:solidFill>
                <a:latin typeface="Arial"/>
                <a:cs typeface="Arial"/>
              </a:rPr>
              <a:t>nscrits au camp </a:t>
            </a:r>
          </a:p>
          <a:p>
            <a:pPr>
              <a:lnSpc>
                <a:spcPct val="70000"/>
              </a:lnSpc>
            </a:pPr>
            <a:r>
              <a:rPr lang="fr-FR" spc="-50" baseline="30000" dirty="0" smtClean="0">
                <a:solidFill>
                  <a:srgbClr val="3C5061"/>
                </a:solidFill>
                <a:latin typeface="Arial"/>
                <a:cs typeface="Arial"/>
              </a:rPr>
              <a:t>FICEP*</a:t>
            </a:r>
            <a:endParaRPr lang="fr-FR" dirty="0">
              <a:solidFill>
                <a:srgbClr val="3C5061"/>
              </a:solidFill>
              <a:latin typeface="Arial"/>
              <a:cs typeface="Arial"/>
            </a:endParaRPr>
          </a:p>
        </p:txBody>
      </p:sp>
      <p:pic>
        <p:nvPicPr>
          <p:cNvPr id="20" name="Image 19"/>
          <p:cNvPicPr>
            <a:picLocks noChangeAspect="1"/>
          </p:cNvPicPr>
          <p:nvPr/>
        </p:nvPicPr>
        <p:blipFill>
          <a:blip r:embed="rId3"/>
          <a:stretch>
            <a:fillRect/>
          </a:stretch>
        </p:blipFill>
        <p:spPr>
          <a:xfrm>
            <a:off x="4403583" y="2358357"/>
            <a:ext cx="184727" cy="295563"/>
          </a:xfrm>
          <a:prstGeom prst="rect">
            <a:avLst/>
          </a:prstGeom>
        </p:spPr>
      </p:pic>
      <p:pic>
        <p:nvPicPr>
          <p:cNvPr id="22" name="Image 21"/>
          <p:cNvPicPr>
            <a:picLocks noChangeAspect="1"/>
          </p:cNvPicPr>
          <p:nvPr/>
        </p:nvPicPr>
        <p:blipFill>
          <a:blip r:embed="rId4"/>
          <a:stretch>
            <a:fillRect/>
          </a:stretch>
        </p:blipFill>
        <p:spPr>
          <a:xfrm>
            <a:off x="1554852" y="2355947"/>
            <a:ext cx="315218" cy="297973"/>
          </a:xfrm>
          <a:prstGeom prst="rect">
            <a:avLst/>
          </a:prstGeom>
        </p:spPr>
      </p:pic>
    </p:spTree>
    <p:extLst>
      <p:ext uri="{BB962C8B-B14F-4D97-AF65-F5344CB8AC3E}">
        <p14:creationId xmlns:p14="http://schemas.microsoft.com/office/powerpoint/2010/main" val="22082815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502702"/>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Une meilleure prise en compte</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des personnes en situation de handicap</a:t>
            </a:r>
            <a:endParaRPr lang="fr-FR" sz="2000" b="1" spc="-50" baseline="30000" dirty="0">
              <a:solidFill>
                <a:schemeClr val="bg1"/>
              </a:solidFill>
              <a:latin typeface="Arial Black"/>
              <a:cs typeface="Arial Black"/>
            </a:endParaRPr>
          </a:p>
        </p:txBody>
      </p:sp>
      <p:pic>
        <p:nvPicPr>
          <p:cNvPr id="3" name="Image 2"/>
          <p:cNvPicPr>
            <a:picLocks noChangeAspect="1"/>
          </p:cNvPicPr>
          <p:nvPr/>
        </p:nvPicPr>
        <p:blipFill>
          <a:blip r:embed="rId2"/>
          <a:stretch>
            <a:fillRect/>
          </a:stretch>
        </p:blipFill>
        <p:spPr>
          <a:xfrm>
            <a:off x="8195271" y="330635"/>
            <a:ext cx="508489" cy="508489"/>
          </a:xfrm>
          <a:prstGeom prst="rect">
            <a:avLst/>
          </a:prstGeom>
        </p:spPr>
      </p:pic>
      <p:sp>
        <p:nvSpPr>
          <p:cNvPr id="4" name="Rectangle 3"/>
          <p:cNvSpPr/>
          <p:nvPr/>
        </p:nvSpPr>
        <p:spPr>
          <a:xfrm>
            <a:off x="542196" y="3187169"/>
            <a:ext cx="2286392" cy="1320361"/>
          </a:xfrm>
          <a:prstGeom prst="rect">
            <a:avLst/>
          </a:prstGeom>
        </p:spPr>
        <p:txBody>
          <a:bodyPr wrap="square">
            <a:spAutoFit/>
          </a:bodyPr>
          <a:lstStyle/>
          <a:p>
            <a:pPr algn="ctr">
              <a:lnSpc>
                <a:spcPct val="110000"/>
              </a:lnSpc>
            </a:pPr>
            <a:r>
              <a:rPr lang="fr-FR" b="1" spc="-50" baseline="30000" dirty="0" smtClean="0">
                <a:solidFill>
                  <a:srgbClr val="EEA420"/>
                </a:solidFill>
                <a:latin typeface="Arial Black"/>
                <a:cs typeface="Arial Black"/>
              </a:rPr>
              <a:t>OBJECTIFS</a:t>
            </a:r>
          </a:p>
          <a:p>
            <a:pPr algn="ctr">
              <a:lnSpc>
                <a:spcPct val="110000"/>
              </a:lnSpc>
            </a:pPr>
            <a:endParaRPr lang="fr-FR" sz="900" b="1" spc="-50" baseline="30000" dirty="0" smtClean="0">
              <a:solidFill>
                <a:srgbClr val="3C5061"/>
              </a:solidFill>
              <a:latin typeface="Arial Black"/>
              <a:cs typeface="Arial Black"/>
            </a:endParaRPr>
          </a:p>
          <a:p>
            <a:pPr algn="ctr"/>
            <a:r>
              <a:rPr lang="fr-FR" spc="-50" baseline="30000" dirty="0" smtClean="0">
                <a:solidFill>
                  <a:srgbClr val="3C5061"/>
                </a:solidFill>
                <a:latin typeface="Arial"/>
                <a:cs typeface="Arial"/>
              </a:rPr>
              <a:t>La FSCF porte une attention particulière à l’accueil et l’intégration de personnes en situation de handicap au sein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ses structures.</a:t>
            </a:r>
            <a:endParaRPr lang="fr-FR" spc="-50" baseline="30000" dirty="0">
              <a:solidFill>
                <a:srgbClr val="3C5061"/>
              </a:solidFill>
              <a:latin typeface="Arial"/>
              <a:cs typeface="Arial"/>
            </a:endParaRPr>
          </a:p>
        </p:txBody>
      </p:sp>
      <p:sp>
        <p:nvSpPr>
          <p:cNvPr id="5" name="Rectangle 4"/>
          <p:cNvSpPr/>
          <p:nvPr/>
        </p:nvSpPr>
        <p:spPr>
          <a:xfrm>
            <a:off x="2941609" y="3168495"/>
            <a:ext cx="3312489" cy="1754326"/>
          </a:xfrm>
          <a:prstGeom prst="rect">
            <a:avLst/>
          </a:prstGeom>
        </p:spPr>
        <p:txBody>
          <a:bodyPr wrap="square">
            <a:spAutoFit/>
          </a:bodyPr>
          <a:lstStyle/>
          <a:p>
            <a:pPr algn="ctr"/>
            <a:r>
              <a:rPr lang="fr-FR" b="1" spc="-50" baseline="30000" dirty="0" smtClean="0">
                <a:solidFill>
                  <a:srgbClr val="EEA420"/>
                </a:solidFill>
                <a:latin typeface="Arial Black"/>
                <a:cs typeface="Arial Black"/>
              </a:rPr>
              <a:t>ACTIONS</a:t>
            </a:r>
          </a:p>
          <a:p>
            <a:pPr algn="ctr"/>
            <a:r>
              <a:rPr lang="fr-FR" spc="-50" baseline="30000" dirty="0" smtClean="0">
                <a:solidFill>
                  <a:srgbClr val="3C5061"/>
                </a:solidFill>
                <a:latin typeface="Arial"/>
                <a:cs typeface="Arial"/>
              </a:rPr>
              <a:t>- Organisation de journées d’information,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de sensibilisation et de retour d’expériences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pour échanger sur les bonnes pratiques ;</a:t>
            </a:r>
          </a:p>
          <a:p>
            <a:pPr algn="ctr"/>
            <a:r>
              <a:rPr lang="fr-FR" spc="-50" baseline="30000" dirty="0" smtClean="0">
                <a:solidFill>
                  <a:srgbClr val="3C5061"/>
                </a:solidFill>
                <a:latin typeface="Arial"/>
                <a:cs typeface="Arial"/>
              </a:rPr>
              <a:t>- Participation </a:t>
            </a:r>
            <a:r>
              <a:rPr lang="fr-FR" spc="-50" baseline="30000" dirty="0">
                <a:solidFill>
                  <a:srgbClr val="3C5061"/>
                </a:solidFill>
                <a:latin typeface="Arial"/>
                <a:cs typeface="Arial"/>
              </a:rPr>
              <a:t>aux rencontres et championnats de personnes en situation de handicap ;</a:t>
            </a:r>
          </a:p>
          <a:p>
            <a:pPr algn="ctr"/>
            <a:r>
              <a:rPr lang="fr-FR" spc="-50" baseline="30000" dirty="0" smtClean="0">
                <a:solidFill>
                  <a:srgbClr val="3C5061"/>
                </a:solidFill>
                <a:latin typeface="Arial"/>
                <a:cs typeface="Arial"/>
              </a:rPr>
              <a:t>- Soutien </a:t>
            </a:r>
            <a:r>
              <a:rPr lang="fr-FR" spc="-50" baseline="30000" dirty="0">
                <a:solidFill>
                  <a:srgbClr val="3C5061"/>
                </a:solidFill>
                <a:latin typeface="Arial"/>
                <a:cs typeface="Arial"/>
              </a:rPr>
              <a:t>de la fédération grâce au guide d’accueil des personnes en situation de </a:t>
            </a:r>
            <a:r>
              <a:rPr lang="fr-FR" spc="-50" baseline="30000" dirty="0" smtClean="0">
                <a:solidFill>
                  <a:srgbClr val="3C5061"/>
                </a:solidFill>
                <a:latin typeface="Arial"/>
                <a:cs typeface="Arial"/>
              </a:rPr>
              <a:t>handicap.</a:t>
            </a:r>
            <a:endParaRPr lang="fr-FR" spc="-50" baseline="30000" dirty="0">
              <a:solidFill>
                <a:srgbClr val="3C5061"/>
              </a:solidFill>
              <a:latin typeface="Arial"/>
              <a:cs typeface="Arial"/>
            </a:endParaRPr>
          </a:p>
        </p:txBody>
      </p:sp>
      <p:pic>
        <p:nvPicPr>
          <p:cNvPr id="14" name="Image 13"/>
          <p:cNvPicPr>
            <a:picLocks noChangeAspect="1"/>
          </p:cNvPicPr>
          <p:nvPr/>
        </p:nvPicPr>
        <p:blipFill>
          <a:blip r:embed="rId3"/>
          <a:stretch>
            <a:fillRect/>
          </a:stretch>
        </p:blipFill>
        <p:spPr>
          <a:xfrm>
            <a:off x="4403583" y="2780163"/>
            <a:ext cx="184727" cy="295563"/>
          </a:xfrm>
          <a:prstGeom prst="rect">
            <a:avLst/>
          </a:prstGeom>
        </p:spPr>
      </p:pic>
      <p:pic>
        <p:nvPicPr>
          <p:cNvPr id="15" name="Image 14"/>
          <p:cNvPicPr>
            <a:picLocks noChangeAspect="1"/>
          </p:cNvPicPr>
          <p:nvPr/>
        </p:nvPicPr>
        <p:blipFill>
          <a:blip r:embed="rId4"/>
          <a:stretch>
            <a:fillRect/>
          </a:stretch>
        </p:blipFill>
        <p:spPr>
          <a:xfrm>
            <a:off x="1554852" y="2777753"/>
            <a:ext cx="315218" cy="297973"/>
          </a:xfrm>
          <a:prstGeom prst="rect">
            <a:avLst/>
          </a:prstGeom>
        </p:spPr>
      </p:pic>
      <p:sp>
        <p:nvSpPr>
          <p:cNvPr id="18" name="Rectangle 17"/>
          <p:cNvSpPr/>
          <p:nvPr/>
        </p:nvSpPr>
        <p:spPr>
          <a:xfrm>
            <a:off x="6254098" y="3198460"/>
            <a:ext cx="2889902" cy="1210588"/>
          </a:xfrm>
          <a:prstGeom prst="rect">
            <a:avLst/>
          </a:prstGeom>
        </p:spPr>
        <p:txBody>
          <a:bodyPr wrap="square">
            <a:spAutoFit/>
          </a:bodyPr>
          <a:lstStyle/>
          <a:p>
            <a:pPr>
              <a:lnSpc>
                <a:spcPct val="70000"/>
              </a:lnSpc>
            </a:pPr>
            <a:r>
              <a:rPr lang="fr-FR" sz="3400" b="1" spc="-50" baseline="30000" dirty="0" smtClean="0">
                <a:solidFill>
                  <a:srgbClr val="EEA420"/>
                </a:solidFill>
                <a:latin typeface="Arial Black"/>
                <a:cs typeface="Arial Black"/>
              </a:rPr>
              <a:t>380</a:t>
            </a:r>
          </a:p>
          <a:p>
            <a:pPr>
              <a:lnSpc>
                <a:spcPct val="70000"/>
              </a:lnSpc>
            </a:pPr>
            <a:r>
              <a:rPr lang="fr-FR" sz="2400" spc="-50" baseline="30000" dirty="0" smtClean="0">
                <a:solidFill>
                  <a:srgbClr val="3C5061"/>
                </a:solidFill>
                <a:latin typeface="Arial"/>
                <a:cs typeface="Arial"/>
              </a:rPr>
              <a:t>associations FSCF </a:t>
            </a:r>
            <a:r>
              <a:rPr lang="fr-FR" sz="2400" baseline="30000" dirty="0" smtClean="0">
                <a:solidFill>
                  <a:srgbClr val="3C5061"/>
                </a:solidFill>
                <a:latin typeface="Arial"/>
                <a:cs typeface="Arial"/>
              </a:rPr>
              <a:t/>
            </a:r>
            <a:br>
              <a:rPr lang="fr-FR" sz="2400" baseline="30000" dirty="0" smtClean="0">
                <a:solidFill>
                  <a:srgbClr val="3C5061"/>
                </a:solidFill>
                <a:latin typeface="Arial"/>
                <a:cs typeface="Arial"/>
              </a:rPr>
            </a:br>
            <a:r>
              <a:rPr lang="fr-FR" sz="2400" baseline="30000" dirty="0" smtClean="0">
                <a:solidFill>
                  <a:srgbClr val="3C5061"/>
                </a:solidFill>
                <a:latin typeface="Arial"/>
                <a:cs typeface="Arial"/>
              </a:rPr>
              <a:t>accueillent ou sont </a:t>
            </a:r>
            <a:br>
              <a:rPr lang="fr-FR" sz="2400" baseline="30000" dirty="0" smtClean="0">
                <a:solidFill>
                  <a:srgbClr val="3C5061"/>
                </a:solidFill>
                <a:latin typeface="Arial"/>
                <a:cs typeface="Arial"/>
              </a:rPr>
            </a:br>
            <a:r>
              <a:rPr lang="fr-FR" sz="2400" baseline="30000" dirty="0" smtClean="0">
                <a:solidFill>
                  <a:srgbClr val="3C5061"/>
                </a:solidFill>
                <a:latin typeface="Arial"/>
                <a:cs typeface="Arial"/>
              </a:rPr>
              <a:t>en capacité d’accueillir</a:t>
            </a:r>
            <a:br>
              <a:rPr lang="fr-FR" sz="2400" baseline="30000" dirty="0" smtClean="0">
                <a:solidFill>
                  <a:srgbClr val="3C5061"/>
                </a:solidFill>
                <a:latin typeface="Arial"/>
                <a:cs typeface="Arial"/>
              </a:rPr>
            </a:br>
            <a:r>
              <a:rPr lang="fr-FR" sz="2400" baseline="30000" dirty="0" smtClean="0">
                <a:solidFill>
                  <a:srgbClr val="3C5061"/>
                </a:solidFill>
                <a:latin typeface="Arial"/>
                <a:cs typeface="Arial"/>
              </a:rPr>
              <a:t>un public en situation</a:t>
            </a:r>
            <a:br>
              <a:rPr lang="fr-FR" sz="2400" baseline="30000" dirty="0" smtClean="0">
                <a:solidFill>
                  <a:srgbClr val="3C5061"/>
                </a:solidFill>
                <a:latin typeface="Arial"/>
                <a:cs typeface="Arial"/>
              </a:rPr>
            </a:br>
            <a:r>
              <a:rPr lang="fr-FR" sz="2400" baseline="30000" dirty="0" smtClean="0">
                <a:solidFill>
                  <a:srgbClr val="3C5061"/>
                </a:solidFill>
                <a:latin typeface="Arial"/>
                <a:cs typeface="Arial"/>
              </a:rPr>
              <a:t>de handicap*</a:t>
            </a:r>
            <a:endParaRPr lang="fr-FR" sz="2400" spc="-50" baseline="30000" dirty="0" smtClean="0">
              <a:solidFill>
                <a:srgbClr val="3C5061"/>
              </a:solidFill>
              <a:latin typeface="Arial"/>
              <a:cs typeface="Arial"/>
            </a:endParaRPr>
          </a:p>
        </p:txBody>
      </p:sp>
    </p:spTree>
    <p:extLst>
      <p:ext uri="{BB962C8B-B14F-4D97-AF65-F5344CB8AC3E}">
        <p14:creationId xmlns:p14="http://schemas.microsoft.com/office/powerpoint/2010/main" val="11139087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5810" y="381464"/>
            <a:ext cx="4486012" cy="1015662"/>
          </a:xfrm>
          <a:prstGeom prst="rect">
            <a:avLst/>
          </a:prstGeom>
        </p:spPr>
        <p:txBody>
          <a:bodyPr wrap="square">
            <a:spAutoFit/>
          </a:bodyPr>
          <a:lstStyle/>
          <a:p>
            <a:pPr algn="r"/>
            <a:r>
              <a:rPr lang="fr-FR" sz="2000" b="1" spc="-50" baseline="30000" dirty="0" err="1" smtClean="0">
                <a:solidFill>
                  <a:schemeClr val="bg1"/>
                </a:solidFill>
                <a:latin typeface="Arial Black"/>
                <a:cs typeface="Arial Black"/>
              </a:rPr>
              <a:t>Atoutform</a:t>
            </a:r>
            <a:r>
              <a:rPr lang="fr-FR" sz="2000" b="1" spc="-50" baseline="30000" dirty="0" smtClean="0">
                <a:solidFill>
                  <a:schemeClr val="bg1"/>
                </a:solidFill>
                <a:latin typeface="Arial Black"/>
                <a:cs typeface="Arial Black"/>
              </a:rPr>
              <a:t>’, le programme santé</a:t>
            </a:r>
            <a:r>
              <a:rPr lang="fr-FR" sz="2000" b="1" spc="-50" dirty="0" smtClean="0">
                <a:solidFill>
                  <a:schemeClr val="bg1"/>
                </a:solidFill>
                <a:latin typeface="Arial Black"/>
                <a:cs typeface="Arial Black"/>
              </a:rPr>
              <a:t> </a:t>
            </a:r>
            <a:r>
              <a:rPr lang="fr-FR" sz="2000" b="1" spc="-50" baseline="30000" dirty="0" smtClean="0">
                <a:solidFill>
                  <a:schemeClr val="bg1"/>
                </a:solidFill>
                <a:latin typeface="Arial Black"/>
                <a:cs typeface="Arial Black"/>
              </a:rPr>
              <a:t>pour découvrir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une pratique adaptée quels que soient</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son âge, son état de santé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et ses capacités physiques</a:t>
            </a:r>
            <a:endParaRPr lang="fr-FR" sz="2000" b="1" spc="-50" baseline="30000" dirty="0">
              <a:solidFill>
                <a:schemeClr val="bg1"/>
              </a:solidFill>
              <a:latin typeface="Arial Black"/>
              <a:cs typeface="Arial Black"/>
            </a:endParaRPr>
          </a:p>
        </p:txBody>
      </p:sp>
      <p:pic>
        <p:nvPicPr>
          <p:cNvPr id="3" name="Image 2"/>
          <p:cNvPicPr>
            <a:picLocks noChangeAspect="1"/>
          </p:cNvPicPr>
          <p:nvPr/>
        </p:nvPicPr>
        <p:blipFill>
          <a:blip r:embed="rId2"/>
          <a:stretch>
            <a:fillRect/>
          </a:stretch>
        </p:blipFill>
        <p:spPr>
          <a:xfrm>
            <a:off x="8195271" y="486499"/>
            <a:ext cx="508489" cy="508489"/>
          </a:xfrm>
          <a:prstGeom prst="rect">
            <a:avLst/>
          </a:prstGeom>
        </p:spPr>
      </p:pic>
      <p:sp>
        <p:nvSpPr>
          <p:cNvPr id="4" name="Rectangle 3"/>
          <p:cNvSpPr/>
          <p:nvPr/>
        </p:nvSpPr>
        <p:spPr>
          <a:xfrm>
            <a:off x="600364" y="3499746"/>
            <a:ext cx="2472208" cy="1292662"/>
          </a:xfrm>
          <a:prstGeom prst="rect">
            <a:avLst/>
          </a:prstGeom>
        </p:spPr>
        <p:txBody>
          <a:bodyPr wrap="square">
            <a:spAutoFit/>
          </a:bodyPr>
          <a:lstStyle/>
          <a:p>
            <a:pPr algn="ctr"/>
            <a:r>
              <a:rPr lang="fr-FR" b="1" spc="-50" baseline="30000" dirty="0" smtClean="0">
                <a:solidFill>
                  <a:srgbClr val="EEA420"/>
                </a:solidFill>
                <a:latin typeface="Arial Black"/>
                <a:cs typeface="Arial Black"/>
              </a:rPr>
              <a:t>PRÉSERVER SA SANTÉ</a:t>
            </a:r>
          </a:p>
          <a:p>
            <a:pPr algn="ctr"/>
            <a:endParaRPr lang="fr-FR" sz="900" b="1" spc="-50" baseline="30000" dirty="0" smtClean="0">
              <a:solidFill>
                <a:srgbClr val="0092D2"/>
              </a:solidFill>
              <a:latin typeface="Arial Black"/>
              <a:cs typeface="Arial Black"/>
            </a:endParaRPr>
          </a:p>
          <a:p>
            <a:pPr algn="ctr"/>
            <a:r>
              <a:rPr lang="fr-FR" spc="-50" baseline="30000" dirty="0">
                <a:solidFill>
                  <a:srgbClr val="3C5061"/>
                </a:solidFill>
                <a:latin typeface="Arial"/>
                <a:cs typeface="Arial"/>
              </a:rPr>
              <a:t>Une thématique </a:t>
            </a:r>
            <a:r>
              <a:rPr lang="fr-FR" spc="-50" baseline="30000" dirty="0" smtClean="0">
                <a:solidFill>
                  <a:srgbClr val="3C5061"/>
                </a:solidFill>
                <a:latin typeface="Arial"/>
                <a:cs typeface="Arial"/>
              </a:rPr>
              <a:t>pour lutter contre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la sédentarité et ambitionner</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 une meilleure forme générale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à tout âge.</a:t>
            </a:r>
          </a:p>
          <a:p>
            <a:pPr algn="ctr"/>
            <a:endParaRPr lang="fr-FR" spc="-50" baseline="30000" dirty="0">
              <a:latin typeface="Arial"/>
              <a:cs typeface="Arial"/>
            </a:endParaRPr>
          </a:p>
        </p:txBody>
      </p:sp>
      <p:sp>
        <p:nvSpPr>
          <p:cNvPr id="5" name="Rectangle 4"/>
          <p:cNvSpPr/>
          <p:nvPr/>
        </p:nvSpPr>
        <p:spPr>
          <a:xfrm>
            <a:off x="3245753" y="3488650"/>
            <a:ext cx="2509656" cy="1505027"/>
          </a:xfrm>
          <a:prstGeom prst="rect">
            <a:avLst/>
          </a:prstGeom>
        </p:spPr>
        <p:txBody>
          <a:bodyPr wrap="square">
            <a:spAutoFit/>
          </a:bodyPr>
          <a:lstStyle/>
          <a:p>
            <a:pPr algn="ctr"/>
            <a:r>
              <a:rPr lang="fr-FR" b="1" spc="-50" baseline="30000" dirty="0" smtClean="0">
                <a:solidFill>
                  <a:srgbClr val="EEA420"/>
                </a:solidFill>
                <a:latin typeface="Arial Black"/>
                <a:cs typeface="Arial Black"/>
              </a:rPr>
              <a:t>ADAPTER SA PRATIQUE</a:t>
            </a:r>
          </a:p>
          <a:p>
            <a:pPr algn="ctr"/>
            <a:endParaRPr lang="fr-FR" sz="900" b="1" spc="-50" baseline="30000" dirty="0" smtClean="0">
              <a:solidFill>
                <a:srgbClr val="0092D2"/>
              </a:solidFill>
              <a:latin typeface="Arial Black"/>
              <a:cs typeface="Arial Black"/>
            </a:endParaRPr>
          </a:p>
          <a:p>
            <a:pPr algn="ctr"/>
            <a:r>
              <a:rPr lang="fr-FR" spc="-50" baseline="30000" dirty="0">
                <a:solidFill>
                  <a:srgbClr val="3C5061"/>
                </a:solidFill>
                <a:latin typeface="Arial"/>
                <a:cs typeface="Arial"/>
              </a:rPr>
              <a:t>Une thématique s’adressant </a:t>
            </a:r>
            <a:r>
              <a:rPr lang="fr-FR" spc="-50" baseline="30000" dirty="0" smtClean="0">
                <a:solidFill>
                  <a:srgbClr val="3C5061"/>
                </a:solidFill>
                <a:latin typeface="Arial"/>
                <a:cs typeface="Arial"/>
              </a:rPr>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à un public spécifique et fragilisé (sénior, en situation de handicap, atteint de maladie chronique, </a:t>
            </a:r>
            <a:r>
              <a:rPr lang="fr-FR" spc="-50" baseline="30000" dirty="0" err="1" smtClean="0">
                <a:solidFill>
                  <a:srgbClr val="3C5061"/>
                </a:solidFill>
                <a:latin typeface="Arial"/>
                <a:cs typeface="Arial"/>
              </a:rPr>
              <a:t>etc</a:t>
            </a:r>
            <a:r>
              <a:rPr lang="mr-IN" spc="-50" baseline="30000" dirty="0" smtClean="0">
                <a:solidFill>
                  <a:srgbClr val="3C5061"/>
                </a:solidFill>
                <a:latin typeface="Arial"/>
                <a:cs typeface="Arial"/>
              </a:rPr>
              <a:t>…</a:t>
            </a:r>
            <a:r>
              <a:rPr lang="fr-FR" spc="-50" baseline="30000" dirty="0" smtClean="0">
                <a:solidFill>
                  <a:srgbClr val="3C5061"/>
                </a:solidFill>
                <a:latin typeface="Arial"/>
                <a:cs typeface="Arial"/>
              </a:rPr>
              <a:t>)</a:t>
            </a:r>
          </a:p>
          <a:p>
            <a:pPr algn="ctr"/>
            <a:r>
              <a:rPr lang="fr-FR" spc="-50" baseline="30000" dirty="0" smtClean="0">
                <a:solidFill>
                  <a:srgbClr val="3C5061"/>
                </a:solidFill>
                <a:latin typeface="Arial"/>
                <a:cs typeface="Arial"/>
              </a:rPr>
              <a:t>et intégrant la pratique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d’une activité adaptée.</a:t>
            </a:r>
            <a:endParaRPr lang="fr-FR" spc="-50" baseline="30000" dirty="0">
              <a:solidFill>
                <a:srgbClr val="3C5061"/>
              </a:solidFill>
              <a:latin typeface="Arial"/>
              <a:cs typeface="Arial"/>
            </a:endParaRPr>
          </a:p>
        </p:txBody>
      </p:sp>
      <p:sp>
        <p:nvSpPr>
          <p:cNvPr id="6" name="Rectangle 5"/>
          <p:cNvSpPr/>
          <p:nvPr/>
        </p:nvSpPr>
        <p:spPr>
          <a:xfrm>
            <a:off x="5854549" y="3489541"/>
            <a:ext cx="2433701" cy="1126462"/>
          </a:xfrm>
          <a:prstGeom prst="rect">
            <a:avLst/>
          </a:prstGeom>
        </p:spPr>
        <p:txBody>
          <a:bodyPr wrap="square">
            <a:spAutoFit/>
          </a:bodyPr>
          <a:lstStyle/>
          <a:p>
            <a:pPr algn="ctr"/>
            <a:r>
              <a:rPr lang="fr-FR" b="1" spc="-50" baseline="30000" dirty="0" smtClean="0">
                <a:solidFill>
                  <a:srgbClr val="EEA420"/>
                </a:solidFill>
                <a:latin typeface="Arial Black"/>
                <a:cs typeface="Arial Black"/>
              </a:rPr>
              <a:t>BOUGER AU QUOTIDIEN</a:t>
            </a:r>
          </a:p>
          <a:p>
            <a:pPr algn="ctr"/>
            <a:endParaRPr lang="fr-FR" sz="900" b="1" spc="-50" baseline="30000" dirty="0" smtClean="0">
              <a:solidFill>
                <a:srgbClr val="0092D2"/>
              </a:solidFill>
              <a:latin typeface="Arial Black"/>
              <a:cs typeface="Arial Black"/>
            </a:endParaRPr>
          </a:p>
          <a:p>
            <a:pPr algn="ctr"/>
            <a:r>
              <a:rPr lang="fr-FR" spc="-50" baseline="30000" dirty="0">
                <a:solidFill>
                  <a:srgbClr val="3C5061"/>
                </a:solidFill>
                <a:latin typeface="Arial"/>
                <a:cs typeface="Arial"/>
              </a:rPr>
              <a:t>Une thématique pour </a:t>
            </a:r>
            <a:r>
              <a:rPr lang="fr-FR" spc="-50" baseline="30000" dirty="0" smtClean="0">
                <a:solidFill>
                  <a:srgbClr val="3C5061"/>
                </a:solidFill>
                <a:latin typeface="Arial"/>
                <a:cs typeface="Arial"/>
              </a:rPr>
              <a:t>apprendre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à devenir autonome et à se responsabiliser en devenant acteur de sa santé grâce à la marche.</a:t>
            </a:r>
            <a:endParaRPr lang="fr-FR" spc="-50" baseline="30000" dirty="0">
              <a:solidFill>
                <a:srgbClr val="3C5061"/>
              </a:solidFill>
              <a:latin typeface="Arial"/>
              <a:cs typeface="Arial"/>
            </a:endParaRPr>
          </a:p>
        </p:txBody>
      </p:sp>
    </p:spTree>
    <p:extLst>
      <p:ext uri="{BB962C8B-B14F-4D97-AF65-F5344CB8AC3E}">
        <p14:creationId xmlns:p14="http://schemas.microsoft.com/office/powerpoint/2010/main" val="21643429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rbre rayons soleil - copie.png"/>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40583" r="4403" b="10973"/>
          <a:stretch/>
        </p:blipFill>
        <p:spPr>
          <a:xfrm flipH="1">
            <a:off x="193040" y="196850"/>
            <a:ext cx="8760091" cy="2491273"/>
          </a:xfrm>
          <a:prstGeom prst="rect">
            <a:avLst/>
          </a:prstGeom>
        </p:spPr>
      </p:pic>
      <p:pic>
        <p:nvPicPr>
          <p:cNvPr id="6" name="Image 5"/>
          <p:cNvPicPr>
            <a:picLocks noChangeAspect="1"/>
          </p:cNvPicPr>
          <p:nvPr/>
        </p:nvPicPr>
        <p:blipFill>
          <a:blip r:embed="rId4"/>
          <a:stretch>
            <a:fillRect/>
          </a:stretch>
        </p:blipFill>
        <p:spPr>
          <a:xfrm>
            <a:off x="8284917" y="486499"/>
            <a:ext cx="508489" cy="508489"/>
          </a:xfrm>
          <a:prstGeom prst="rect">
            <a:avLst/>
          </a:prstGeom>
        </p:spPr>
      </p:pic>
      <p:sp>
        <p:nvSpPr>
          <p:cNvPr id="7" name="Rectangle 6"/>
          <p:cNvSpPr/>
          <p:nvPr/>
        </p:nvSpPr>
        <p:spPr>
          <a:xfrm>
            <a:off x="3675529" y="371061"/>
            <a:ext cx="4543132" cy="913070"/>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La FSCF incite ses </a:t>
            </a:r>
            <a:r>
              <a:rPr lang="fr-FR" sz="2000" b="1" spc="-50" baseline="30000" smtClean="0">
                <a:solidFill>
                  <a:schemeClr val="bg1"/>
                </a:solidFill>
                <a:latin typeface="Arial Black"/>
                <a:cs typeface="Arial Black"/>
              </a:rPr>
              <a:t>associations à </a:t>
            </a:r>
            <a:r>
              <a:rPr lang="fr-FR" sz="2000" b="1" spc="-50" baseline="30000" dirty="0" smtClean="0">
                <a:solidFill>
                  <a:schemeClr val="bg1"/>
                </a:solidFill>
                <a:latin typeface="Arial Black"/>
                <a:cs typeface="Arial Black"/>
              </a:rPr>
              <a:t>s’engager dans une démarche responsable tant dans la gestion de la vie quotidienne que dans l’organisation d’événements ou de rencontres </a:t>
            </a:r>
            <a:endParaRPr lang="fr-FR" sz="2000" b="1" spc="-50" baseline="30000" dirty="0">
              <a:solidFill>
                <a:schemeClr val="bg1"/>
              </a:solidFill>
              <a:latin typeface="Arial Black"/>
              <a:cs typeface="Arial Black"/>
            </a:endParaRPr>
          </a:p>
        </p:txBody>
      </p:sp>
      <p:pic>
        <p:nvPicPr>
          <p:cNvPr id="9" name="Image 8"/>
          <p:cNvPicPr>
            <a:picLocks noChangeAspect="1"/>
          </p:cNvPicPr>
          <p:nvPr/>
        </p:nvPicPr>
        <p:blipFill>
          <a:blip r:embed="rId5"/>
          <a:stretch>
            <a:fillRect/>
          </a:stretch>
        </p:blipFill>
        <p:spPr>
          <a:xfrm>
            <a:off x="743179" y="1279096"/>
            <a:ext cx="937444" cy="1201634"/>
          </a:xfrm>
          <a:prstGeom prst="rect">
            <a:avLst/>
          </a:prstGeom>
        </p:spPr>
      </p:pic>
      <p:sp>
        <p:nvSpPr>
          <p:cNvPr id="11" name="ZoneTexte 10"/>
          <p:cNvSpPr txBox="1"/>
          <p:nvPr/>
        </p:nvSpPr>
        <p:spPr>
          <a:xfrm>
            <a:off x="1663852" y="1895972"/>
            <a:ext cx="5652547" cy="707886"/>
          </a:xfrm>
          <a:prstGeom prst="rect">
            <a:avLst/>
          </a:prstGeom>
          <a:noFill/>
        </p:spPr>
        <p:txBody>
          <a:bodyPr wrap="square" rtlCol="0">
            <a:spAutoFit/>
          </a:bodyPr>
          <a:lstStyle/>
          <a:p>
            <a:r>
              <a:rPr lang="fr-FR" sz="4000" b="1" dirty="0">
                <a:solidFill>
                  <a:schemeClr val="bg1"/>
                </a:solidFill>
                <a:latin typeface="Helvetica Neue Bold Condensed"/>
                <a:cs typeface="Helvetica Neue Bold Condensed"/>
              </a:rPr>
              <a:t>é</a:t>
            </a:r>
            <a:r>
              <a:rPr lang="fr-FR" sz="4000" b="1" dirty="0" smtClean="0">
                <a:solidFill>
                  <a:schemeClr val="bg1"/>
                </a:solidFill>
                <a:latin typeface="Helvetica Neue Bold Condensed"/>
                <a:cs typeface="Helvetica Neue Bold Condensed"/>
              </a:rPr>
              <a:t>veloppement durable</a:t>
            </a:r>
            <a:endParaRPr lang="fr-FR" sz="4000" b="1" dirty="0">
              <a:solidFill>
                <a:schemeClr val="bg1"/>
              </a:solidFill>
              <a:latin typeface="Helvetica Neue Bold Condensed"/>
              <a:cs typeface="Helvetica Neue Bold Condensed"/>
            </a:endParaRPr>
          </a:p>
        </p:txBody>
      </p:sp>
      <p:sp>
        <p:nvSpPr>
          <p:cNvPr id="15" name="Rectangle 14"/>
          <p:cNvSpPr/>
          <p:nvPr/>
        </p:nvSpPr>
        <p:spPr>
          <a:xfrm>
            <a:off x="1424039" y="2726604"/>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307782" y="3248492"/>
            <a:ext cx="1774929" cy="1585049"/>
          </a:xfrm>
          <a:prstGeom prst="rect">
            <a:avLst/>
          </a:prstGeom>
        </p:spPr>
        <p:txBody>
          <a:bodyPr wrap="square">
            <a:spAutoFit/>
          </a:bodyPr>
          <a:lstStyle/>
          <a:p>
            <a:pPr algn="ctr"/>
            <a:r>
              <a:rPr lang="fr-FR" b="1" spc="-50" baseline="30000" dirty="0" smtClean="0">
                <a:solidFill>
                  <a:srgbClr val="EEA420"/>
                </a:solidFill>
                <a:latin typeface="Arial Black"/>
                <a:cs typeface="Arial Black"/>
              </a:rPr>
              <a:t>1 CHARTE – 1 CLUB </a:t>
            </a:r>
          </a:p>
          <a:p>
            <a:pPr algn="ct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Permet à chaque structure de rédiger sa propre charte développement durable avec des actions adaptées. </a:t>
            </a:r>
          </a:p>
        </p:txBody>
      </p:sp>
      <p:sp>
        <p:nvSpPr>
          <p:cNvPr id="16" name="Rectangle 15"/>
          <p:cNvSpPr/>
          <p:nvPr/>
        </p:nvSpPr>
        <p:spPr>
          <a:xfrm>
            <a:off x="6374553" y="278130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43020" y="278872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3896548" y="3247266"/>
            <a:ext cx="2235802" cy="1769715"/>
          </a:xfrm>
          <a:prstGeom prst="rect">
            <a:avLst/>
          </a:prstGeom>
        </p:spPr>
        <p:txBody>
          <a:bodyPr wrap="square">
            <a:spAutoFit/>
          </a:bodyPr>
          <a:lstStyle/>
          <a:p>
            <a:pPr algn="ctr"/>
            <a:r>
              <a:rPr lang="fr-FR" b="1" spc="-50" baseline="30000" dirty="0" smtClean="0">
                <a:solidFill>
                  <a:srgbClr val="EEA420"/>
                </a:solidFill>
                <a:latin typeface="Arial Black"/>
                <a:cs typeface="Arial Black"/>
              </a:rPr>
              <a:t>ACCOMPAGNEMENT DE LA FÉDÉRATION</a:t>
            </a:r>
          </a:p>
          <a:p>
            <a:pPr algn="ct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La FSCF accompagne ses structures dans la mise en place de projets responsables permettant de fédérer les membres autour d’un projet durable. </a:t>
            </a:r>
            <a:endParaRPr lang="fr-FR" spc="-50" baseline="30000" dirty="0">
              <a:latin typeface="Arial"/>
              <a:cs typeface="Arial"/>
            </a:endParaRPr>
          </a:p>
        </p:txBody>
      </p:sp>
      <p:sp>
        <p:nvSpPr>
          <p:cNvPr id="13" name="Rectangle 12"/>
          <p:cNvSpPr/>
          <p:nvPr/>
        </p:nvSpPr>
        <p:spPr>
          <a:xfrm>
            <a:off x="2002117" y="3252408"/>
            <a:ext cx="1994095" cy="1612749"/>
          </a:xfrm>
          <a:prstGeom prst="rect">
            <a:avLst/>
          </a:prstGeom>
        </p:spPr>
        <p:txBody>
          <a:bodyPr wrap="square">
            <a:spAutoFit/>
          </a:bodyPr>
          <a:lstStyle/>
          <a:p>
            <a:pPr algn="ctr"/>
            <a:r>
              <a:rPr lang="fr-FR" b="1" spc="-50" baseline="30000" dirty="0" smtClean="0">
                <a:solidFill>
                  <a:srgbClr val="EEA420"/>
                </a:solidFill>
                <a:latin typeface="Arial Black"/>
                <a:cs typeface="Arial Black"/>
              </a:rPr>
              <a:t>LABEL CNOSF</a:t>
            </a:r>
          </a:p>
          <a:p>
            <a:pPr algn="ctr">
              <a:lnSpc>
                <a:spcPct val="130000"/>
              </a:lnSpc>
            </a:pP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Offre une reconnaissance aux manifestations engagées dans une démarche responsable et un gain de notoriété auprès des décideurs publics et privés.</a:t>
            </a:r>
          </a:p>
        </p:txBody>
      </p:sp>
      <p:pic>
        <p:nvPicPr>
          <p:cNvPr id="18" name="Image 17" descr="LOGO Démarche Responsable FSCF-quadri.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54756" y="3197751"/>
            <a:ext cx="2564465" cy="1125285"/>
          </a:xfrm>
          <a:prstGeom prst="rect">
            <a:avLst/>
          </a:prstGeom>
        </p:spPr>
      </p:pic>
      <p:pic>
        <p:nvPicPr>
          <p:cNvPr id="19" name="Image 18"/>
          <p:cNvPicPr>
            <a:picLocks noChangeAspect="1"/>
          </p:cNvPicPr>
          <p:nvPr/>
        </p:nvPicPr>
        <p:blipFill>
          <a:blip r:embed="rId7"/>
          <a:stretch>
            <a:fillRect/>
          </a:stretch>
        </p:blipFill>
        <p:spPr>
          <a:xfrm>
            <a:off x="1102485" y="2764777"/>
            <a:ext cx="315218" cy="297973"/>
          </a:xfrm>
          <a:prstGeom prst="rect">
            <a:avLst/>
          </a:prstGeom>
        </p:spPr>
      </p:pic>
      <p:pic>
        <p:nvPicPr>
          <p:cNvPr id="20" name="Image 19"/>
          <p:cNvPicPr>
            <a:picLocks noChangeAspect="1"/>
          </p:cNvPicPr>
          <p:nvPr/>
        </p:nvPicPr>
        <p:blipFill>
          <a:blip r:embed="rId8"/>
          <a:stretch>
            <a:fillRect/>
          </a:stretch>
        </p:blipFill>
        <p:spPr>
          <a:xfrm>
            <a:off x="4844196" y="2842612"/>
            <a:ext cx="278060" cy="262018"/>
          </a:xfrm>
          <a:prstGeom prst="rect">
            <a:avLst/>
          </a:prstGeom>
        </p:spPr>
      </p:pic>
      <p:pic>
        <p:nvPicPr>
          <p:cNvPr id="21" name="Image 20"/>
          <p:cNvPicPr>
            <a:picLocks noChangeAspect="1"/>
          </p:cNvPicPr>
          <p:nvPr/>
        </p:nvPicPr>
        <p:blipFill>
          <a:blip r:embed="rId9"/>
          <a:stretch>
            <a:fillRect/>
          </a:stretch>
        </p:blipFill>
        <p:spPr>
          <a:xfrm>
            <a:off x="2872686" y="2788725"/>
            <a:ext cx="184727" cy="295563"/>
          </a:xfrm>
          <a:prstGeom prst="rect">
            <a:avLst/>
          </a:prstGeom>
        </p:spPr>
      </p:pic>
    </p:spTree>
    <p:extLst>
      <p:ext uri="{BB962C8B-B14F-4D97-AF65-F5344CB8AC3E}">
        <p14:creationId xmlns:p14="http://schemas.microsoft.com/office/powerpoint/2010/main" val="17767589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rbre rayons soleil - copie.png"/>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399" t="41714" b="9842"/>
          <a:stretch/>
        </p:blipFill>
        <p:spPr>
          <a:xfrm>
            <a:off x="197274" y="196850"/>
            <a:ext cx="8741745" cy="2491273"/>
          </a:xfrm>
          <a:prstGeom prst="rect">
            <a:avLst/>
          </a:prstGeom>
        </p:spPr>
      </p:pic>
      <p:pic>
        <p:nvPicPr>
          <p:cNvPr id="6" name="Image 5"/>
          <p:cNvPicPr>
            <a:picLocks noChangeAspect="1"/>
          </p:cNvPicPr>
          <p:nvPr/>
        </p:nvPicPr>
        <p:blipFill>
          <a:blip r:embed="rId4"/>
          <a:stretch>
            <a:fillRect/>
          </a:stretch>
        </p:blipFill>
        <p:spPr>
          <a:xfrm>
            <a:off x="8195271" y="486499"/>
            <a:ext cx="508489" cy="508489"/>
          </a:xfrm>
          <a:prstGeom prst="rect">
            <a:avLst/>
          </a:prstGeom>
        </p:spPr>
      </p:pic>
      <p:sp>
        <p:nvSpPr>
          <p:cNvPr id="7" name="Rectangle 6"/>
          <p:cNvSpPr/>
          <p:nvPr/>
        </p:nvSpPr>
        <p:spPr>
          <a:xfrm>
            <a:off x="4242934" y="371061"/>
            <a:ext cx="3901021" cy="913070"/>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La FSCF est engagée dans une démarche responsable tant dans la gestion de la vie quotidienne que dans l’organisation et la mise en place d’événements </a:t>
            </a:r>
            <a:endParaRPr lang="fr-FR" sz="2000" b="1" spc="-50" baseline="30000" dirty="0">
              <a:solidFill>
                <a:schemeClr val="bg1"/>
              </a:solidFill>
              <a:latin typeface="Arial Black"/>
              <a:cs typeface="Arial Black"/>
            </a:endParaRPr>
          </a:p>
        </p:txBody>
      </p:sp>
      <p:pic>
        <p:nvPicPr>
          <p:cNvPr id="9" name="Image 8"/>
          <p:cNvPicPr>
            <a:picLocks noChangeAspect="1"/>
          </p:cNvPicPr>
          <p:nvPr/>
        </p:nvPicPr>
        <p:blipFill>
          <a:blip r:embed="rId5"/>
          <a:stretch>
            <a:fillRect/>
          </a:stretch>
        </p:blipFill>
        <p:spPr>
          <a:xfrm>
            <a:off x="743179" y="1264985"/>
            <a:ext cx="937444" cy="1201634"/>
          </a:xfrm>
          <a:prstGeom prst="rect">
            <a:avLst/>
          </a:prstGeom>
        </p:spPr>
      </p:pic>
      <p:sp>
        <p:nvSpPr>
          <p:cNvPr id="11" name="ZoneTexte 10"/>
          <p:cNvSpPr txBox="1"/>
          <p:nvPr/>
        </p:nvSpPr>
        <p:spPr>
          <a:xfrm>
            <a:off x="1685748" y="1881861"/>
            <a:ext cx="5652547" cy="707886"/>
          </a:xfrm>
          <a:prstGeom prst="rect">
            <a:avLst/>
          </a:prstGeom>
          <a:noFill/>
        </p:spPr>
        <p:txBody>
          <a:bodyPr wrap="square" rtlCol="0">
            <a:spAutoFit/>
          </a:bodyPr>
          <a:lstStyle/>
          <a:p>
            <a:r>
              <a:rPr lang="fr-FR" sz="4000" b="1" dirty="0">
                <a:solidFill>
                  <a:schemeClr val="bg1"/>
                </a:solidFill>
                <a:latin typeface="Helvetica Neue Bold Condensed"/>
                <a:cs typeface="Helvetica Neue Bold Condensed"/>
              </a:rPr>
              <a:t>é</a:t>
            </a:r>
            <a:r>
              <a:rPr lang="fr-FR" sz="4000" b="1" dirty="0" smtClean="0">
                <a:solidFill>
                  <a:schemeClr val="bg1"/>
                </a:solidFill>
                <a:latin typeface="Helvetica Neue Bold Condensed"/>
                <a:cs typeface="Helvetica Neue Bold Condensed"/>
              </a:rPr>
              <a:t>veloppement durable</a:t>
            </a:r>
            <a:endParaRPr lang="fr-FR" sz="4000" b="1" dirty="0">
              <a:solidFill>
                <a:schemeClr val="bg1"/>
              </a:solidFill>
              <a:latin typeface="Helvetica Neue Bold Condensed"/>
              <a:cs typeface="Helvetica Neue Bold Condensed"/>
            </a:endParaRPr>
          </a:p>
        </p:txBody>
      </p:sp>
      <p:sp>
        <p:nvSpPr>
          <p:cNvPr id="15" name="Rectangle 14"/>
          <p:cNvSpPr/>
          <p:nvPr/>
        </p:nvSpPr>
        <p:spPr>
          <a:xfrm>
            <a:off x="1424039" y="2726604"/>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586506" y="3280512"/>
            <a:ext cx="2818212" cy="1585049"/>
          </a:xfrm>
          <a:prstGeom prst="rect">
            <a:avLst/>
          </a:prstGeom>
        </p:spPr>
        <p:txBody>
          <a:bodyPr wrap="square">
            <a:spAutoFit/>
          </a:bodyPr>
          <a:lstStyle/>
          <a:p>
            <a:pPr algn="ctr"/>
            <a:r>
              <a:rPr lang="fr-FR" b="1" spc="-50" baseline="30000" dirty="0" smtClean="0">
                <a:solidFill>
                  <a:srgbClr val="EEA420"/>
                </a:solidFill>
                <a:latin typeface="Arial Black"/>
                <a:cs typeface="Arial Black"/>
              </a:rPr>
              <a:t>ARCHIVAGE</a:t>
            </a:r>
          </a:p>
          <a:p>
            <a:pPr algn="ct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38 000 pages de l’histoire fédérale consultables sur le site de la Bibliothèque nationale de France (</a:t>
            </a:r>
            <a:r>
              <a:rPr lang="fr-FR" spc="-50" baseline="30000" dirty="0" err="1" smtClean="0">
                <a:solidFill>
                  <a:srgbClr val="3C5061"/>
                </a:solidFill>
                <a:latin typeface="Arial"/>
                <a:cs typeface="Arial"/>
              </a:rPr>
              <a:t>BnF</a:t>
            </a:r>
            <a:r>
              <a:rPr lang="fr-FR" spc="-50" baseline="30000" dirty="0" smtClean="0">
                <a:solidFill>
                  <a:srgbClr val="3C5061"/>
                </a:solidFill>
                <a:latin typeface="Arial"/>
                <a:cs typeface="Arial"/>
              </a:rPr>
              <a:t>) et des films de l’entre-deux guerres sur le site de l’Institut national du sport et de l’éducation physique (INSEP).</a:t>
            </a:r>
          </a:p>
        </p:txBody>
      </p:sp>
      <p:sp>
        <p:nvSpPr>
          <p:cNvPr id="16" name="Rectangle 15"/>
          <p:cNvSpPr/>
          <p:nvPr/>
        </p:nvSpPr>
        <p:spPr>
          <a:xfrm>
            <a:off x="6374553" y="278130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743020" y="2788725"/>
            <a:ext cx="1231601" cy="621161"/>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5764597" y="3273733"/>
            <a:ext cx="2796697" cy="975652"/>
          </a:xfrm>
          <a:prstGeom prst="rect">
            <a:avLst/>
          </a:prstGeom>
        </p:spPr>
        <p:txBody>
          <a:bodyPr wrap="square">
            <a:spAutoFit/>
          </a:bodyPr>
          <a:lstStyle/>
          <a:p>
            <a:pPr algn="ctr"/>
            <a:r>
              <a:rPr lang="fr-FR" b="1" spc="-50" baseline="30000" dirty="0" smtClean="0">
                <a:solidFill>
                  <a:srgbClr val="EEA420"/>
                </a:solidFill>
                <a:latin typeface="Arial Black"/>
                <a:cs typeface="Arial Black"/>
              </a:rPr>
              <a:t>EXPOSITION PERMANENTE</a:t>
            </a:r>
          </a:p>
          <a:p>
            <a:pPr algn="ct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Une rétrospective de l’histoire fédérale racontée via des images d’archives des activités sportives, culturelles et de loisirs. </a:t>
            </a:r>
            <a:endParaRPr lang="fr-FR" spc="-50" baseline="30000" dirty="0">
              <a:solidFill>
                <a:srgbClr val="3C5061"/>
              </a:solidFill>
              <a:latin typeface="Arial"/>
              <a:cs typeface="Arial"/>
            </a:endParaRPr>
          </a:p>
        </p:txBody>
      </p:sp>
      <p:sp>
        <p:nvSpPr>
          <p:cNvPr id="13" name="Rectangle 12"/>
          <p:cNvSpPr/>
          <p:nvPr/>
        </p:nvSpPr>
        <p:spPr>
          <a:xfrm>
            <a:off x="3667543" y="3271561"/>
            <a:ext cx="1808914" cy="1612749"/>
          </a:xfrm>
          <a:prstGeom prst="rect">
            <a:avLst/>
          </a:prstGeom>
        </p:spPr>
        <p:txBody>
          <a:bodyPr wrap="square">
            <a:spAutoFit/>
          </a:bodyPr>
          <a:lstStyle/>
          <a:p>
            <a:pPr algn="ctr"/>
            <a:r>
              <a:rPr lang="fr-FR" b="1" spc="-50" baseline="30000" dirty="0" smtClean="0">
                <a:solidFill>
                  <a:srgbClr val="EEA420"/>
                </a:solidFill>
                <a:latin typeface="Arial Black"/>
                <a:cs typeface="Arial Black"/>
              </a:rPr>
              <a:t>MUSÉE VIRTUEL</a:t>
            </a:r>
          </a:p>
          <a:p>
            <a:pPr algn="ctr">
              <a:lnSpc>
                <a:spcPct val="130000"/>
              </a:lnSpc>
            </a:pPr>
            <a:endParaRPr lang="fr-FR" sz="900" b="1" spc="-50" baseline="30000" dirty="0" smtClean="0">
              <a:solidFill>
                <a:srgbClr val="0092D2"/>
              </a:solidFill>
              <a:latin typeface="Arial Black"/>
              <a:cs typeface="Arial Black"/>
            </a:endParaRPr>
          </a:p>
          <a:p>
            <a:pPr algn="ctr">
              <a:lnSpc>
                <a:spcPct val="110000"/>
              </a:lnSpc>
            </a:pPr>
            <a:r>
              <a:rPr lang="fr-FR" spc="-50" baseline="30000" dirty="0" smtClean="0">
                <a:solidFill>
                  <a:srgbClr val="3C5061"/>
                </a:solidFill>
                <a:latin typeface="Arial"/>
                <a:cs typeface="Arial"/>
              </a:rPr>
              <a:t>Galerie de </a:t>
            </a:r>
            <a:r>
              <a:rPr lang="fr-FR" spc="-50" baseline="30000" dirty="0">
                <a:solidFill>
                  <a:srgbClr val="3C5061"/>
                </a:solidFill>
                <a:latin typeface="Arial"/>
                <a:cs typeface="Arial"/>
              </a:rPr>
              <a:t>p</a:t>
            </a:r>
            <a:r>
              <a:rPr lang="fr-FR" spc="-50" baseline="30000" dirty="0" smtClean="0">
                <a:solidFill>
                  <a:srgbClr val="3C5061"/>
                </a:solidFill>
                <a:latin typeface="Arial"/>
                <a:cs typeface="Arial"/>
              </a:rPr>
              <a:t>ortraits</a:t>
            </a:r>
          </a:p>
          <a:p>
            <a:pPr algn="ctr">
              <a:lnSpc>
                <a:spcPct val="110000"/>
              </a:lnSpc>
            </a:pPr>
            <a:r>
              <a:rPr lang="fr-FR" spc="-50" baseline="30000" dirty="0" smtClean="0">
                <a:solidFill>
                  <a:srgbClr val="3C5061"/>
                </a:solidFill>
                <a:latin typeface="Arial"/>
                <a:cs typeface="Arial"/>
              </a:rPr>
              <a:t>Histoire écrite</a:t>
            </a:r>
          </a:p>
          <a:p>
            <a:pPr algn="ctr">
              <a:lnSpc>
                <a:spcPct val="110000"/>
              </a:lnSpc>
            </a:pPr>
            <a:r>
              <a:rPr lang="fr-FR" spc="-50" baseline="30000" dirty="0" smtClean="0">
                <a:solidFill>
                  <a:srgbClr val="3C5061"/>
                </a:solidFill>
                <a:latin typeface="Arial"/>
                <a:cs typeface="Arial"/>
              </a:rPr>
              <a:t>Expositions virtuelles</a:t>
            </a:r>
          </a:p>
          <a:p>
            <a:pPr algn="ctr">
              <a:lnSpc>
                <a:spcPct val="110000"/>
              </a:lnSpc>
            </a:pPr>
            <a:endParaRPr lang="fr-FR" spc="-50" baseline="30000" dirty="0" smtClean="0">
              <a:solidFill>
                <a:srgbClr val="3C5061"/>
              </a:solidFill>
              <a:latin typeface="Arial"/>
              <a:cs typeface="Arial"/>
            </a:endParaRPr>
          </a:p>
          <a:p>
            <a:pPr algn="ctr">
              <a:lnSpc>
                <a:spcPct val="110000"/>
              </a:lnSpc>
            </a:pPr>
            <a:endParaRPr lang="fr-FR" spc="-50" baseline="30000" dirty="0" smtClean="0">
              <a:solidFill>
                <a:srgbClr val="3C5061"/>
              </a:solidFill>
              <a:latin typeface="Arial"/>
              <a:cs typeface="Arial"/>
            </a:endParaRPr>
          </a:p>
          <a:p>
            <a:pPr algn="ctr">
              <a:lnSpc>
                <a:spcPct val="110000"/>
              </a:lnSpc>
            </a:pPr>
            <a:endParaRPr lang="fr-FR" spc="-50" baseline="30000" dirty="0" smtClean="0">
              <a:solidFill>
                <a:srgbClr val="3C5061"/>
              </a:solidFill>
              <a:latin typeface="Arial"/>
              <a:cs typeface="Arial"/>
            </a:endParaRPr>
          </a:p>
        </p:txBody>
      </p:sp>
      <p:pic>
        <p:nvPicPr>
          <p:cNvPr id="19" name="Image 18"/>
          <p:cNvPicPr>
            <a:picLocks noChangeAspect="1"/>
          </p:cNvPicPr>
          <p:nvPr/>
        </p:nvPicPr>
        <p:blipFill>
          <a:blip r:embed="rId6"/>
          <a:stretch>
            <a:fillRect/>
          </a:stretch>
        </p:blipFill>
        <p:spPr>
          <a:xfrm>
            <a:off x="1893472" y="2831663"/>
            <a:ext cx="315218" cy="297973"/>
          </a:xfrm>
          <a:prstGeom prst="rect">
            <a:avLst/>
          </a:prstGeom>
        </p:spPr>
      </p:pic>
      <p:pic>
        <p:nvPicPr>
          <p:cNvPr id="20" name="Image 19"/>
          <p:cNvPicPr>
            <a:picLocks noChangeAspect="1"/>
          </p:cNvPicPr>
          <p:nvPr/>
        </p:nvPicPr>
        <p:blipFill>
          <a:blip r:embed="rId7"/>
          <a:stretch>
            <a:fillRect/>
          </a:stretch>
        </p:blipFill>
        <p:spPr>
          <a:xfrm>
            <a:off x="7060235" y="2889516"/>
            <a:ext cx="278060" cy="262018"/>
          </a:xfrm>
          <a:prstGeom prst="rect">
            <a:avLst/>
          </a:prstGeom>
        </p:spPr>
      </p:pic>
      <p:pic>
        <p:nvPicPr>
          <p:cNvPr id="21" name="Image 20"/>
          <p:cNvPicPr>
            <a:picLocks noChangeAspect="1"/>
          </p:cNvPicPr>
          <p:nvPr/>
        </p:nvPicPr>
        <p:blipFill>
          <a:blip r:embed="rId8"/>
          <a:stretch>
            <a:fillRect/>
          </a:stretch>
        </p:blipFill>
        <p:spPr>
          <a:xfrm>
            <a:off x="4479637" y="2831663"/>
            <a:ext cx="184727" cy="295563"/>
          </a:xfrm>
          <a:prstGeom prst="rect">
            <a:avLst/>
          </a:prstGeom>
        </p:spPr>
      </p:pic>
      <p:pic>
        <p:nvPicPr>
          <p:cNvPr id="2" name="Image 1" descr="IMG_5562.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97274" y="145516"/>
            <a:ext cx="8752693" cy="2542607"/>
          </a:xfrm>
          <a:prstGeom prst="rect">
            <a:avLst/>
          </a:prstGeom>
        </p:spPr>
      </p:pic>
      <p:pic>
        <p:nvPicPr>
          <p:cNvPr id="26" name="Image 25"/>
          <p:cNvPicPr>
            <a:picLocks noChangeAspect="1"/>
          </p:cNvPicPr>
          <p:nvPr/>
        </p:nvPicPr>
        <p:blipFill>
          <a:blip r:embed="rId4"/>
          <a:stretch>
            <a:fillRect/>
          </a:stretch>
        </p:blipFill>
        <p:spPr>
          <a:xfrm>
            <a:off x="8205347" y="337668"/>
            <a:ext cx="508489" cy="508489"/>
          </a:xfrm>
          <a:prstGeom prst="rect">
            <a:avLst/>
          </a:prstGeom>
        </p:spPr>
      </p:pic>
      <p:sp>
        <p:nvSpPr>
          <p:cNvPr id="29" name="ZoneTexte 28"/>
          <p:cNvSpPr txBox="1"/>
          <p:nvPr/>
        </p:nvSpPr>
        <p:spPr>
          <a:xfrm>
            <a:off x="1684876" y="1903759"/>
            <a:ext cx="5652547" cy="707886"/>
          </a:xfrm>
          <a:prstGeom prst="rect">
            <a:avLst/>
          </a:prstGeom>
          <a:noFill/>
        </p:spPr>
        <p:txBody>
          <a:bodyPr wrap="square" rtlCol="0">
            <a:spAutoFit/>
          </a:bodyPr>
          <a:lstStyle/>
          <a:p>
            <a:r>
              <a:rPr lang="fr-FR" sz="4000" b="1" dirty="0">
                <a:solidFill>
                  <a:schemeClr val="bg1"/>
                </a:solidFill>
                <a:latin typeface="Helvetica Neue Bold Condensed"/>
                <a:cs typeface="Helvetica Neue Bold Condensed"/>
              </a:rPr>
              <a:t>i</a:t>
            </a:r>
            <a:r>
              <a:rPr lang="fr-FR" sz="4000" b="1" dirty="0" smtClean="0">
                <a:solidFill>
                  <a:schemeClr val="bg1"/>
                </a:solidFill>
                <a:latin typeface="Helvetica Neue Bold Condensed"/>
                <a:cs typeface="Helvetica Neue Bold Condensed"/>
              </a:rPr>
              <a:t>stoire et patrimoine</a:t>
            </a:r>
            <a:endParaRPr lang="fr-FR" sz="4000" b="1" dirty="0">
              <a:solidFill>
                <a:schemeClr val="bg1"/>
              </a:solidFill>
              <a:latin typeface="Helvetica Neue Bold Condensed"/>
              <a:cs typeface="Helvetica Neue Bold Condensed"/>
            </a:endParaRPr>
          </a:p>
        </p:txBody>
      </p:sp>
      <p:pic>
        <p:nvPicPr>
          <p:cNvPr id="4" name="Image 3"/>
          <p:cNvPicPr>
            <a:picLocks noChangeAspect="1"/>
          </p:cNvPicPr>
          <p:nvPr/>
        </p:nvPicPr>
        <p:blipFill>
          <a:blip r:embed="rId10"/>
          <a:stretch>
            <a:fillRect/>
          </a:stretch>
        </p:blipFill>
        <p:spPr>
          <a:xfrm>
            <a:off x="764026" y="1284131"/>
            <a:ext cx="921722" cy="1181480"/>
          </a:xfrm>
          <a:prstGeom prst="rect">
            <a:avLst/>
          </a:prstGeom>
        </p:spPr>
      </p:pic>
      <p:sp>
        <p:nvSpPr>
          <p:cNvPr id="30" name="Rectangle 29"/>
          <p:cNvSpPr/>
          <p:nvPr/>
        </p:nvSpPr>
        <p:spPr>
          <a:xfrm>
            <a:off x="3526118" y="403362"/>
            <a:ext cx="4595704" cy="707886"/>
          </a:xfrm>
          <a:prstGeom prst="rect">
            <a:avLst/>
          </a:prstGeom>
        </p:spPr>
        <p:txBody>
          <a:bodyPr wrap="square">
            <a:spAutoFit/>
          </a:bodyPr>
          <a:lstStyle/>
          <a:p>
            <a:pPr algn="r"/>
            <a:r>
              <a:rPr lang="fr-FR" sz="2000" b="1" spc="-50" baseline="30000" dirty="0" smtClean="0">
                <a:solidFill>
                  <a:schemeClr val="bg1"/>
                </a:solidFill>
                <a:latin typeface="Arial Black"/>
                <a:cs typeface="Arial Black"/>
              </a:rPr>
              <a:t>Forte de ses 120 ans, la FSCF contribue à faire voir et valoir son histoire et à assurer sa notoriété</a:t>
            </a:r>
          </a:p>
          <a:p>
            <a:pPr algn="r"/>
            <a:r>
              <a:rPr lang="fr-FR" sz="2000" b="1" spc="-50" baseline="30000" dirty="0" smtClean="0">
                <a:solidFill>
                  <a:schemeClr val="bg1"/>
                </a:solidFill>
                <a:latin typeface="Arial Black"/>
                <a:cs typeface="Arial Black"/>
              </a:rPr>
              <a:t> </a:t>
            </a:r>
            <a:endParaRPr lang="fr-FR" sz="2000" b="1" spc="-50" baseline="30000" dirty="0">
              <a:solidFill>
                <a:schemeClr val="bg1"/>
              </a:solidFill>
              <a:latin typeface="Arial Black"/>
              <a:cs typeface="Arial Black"/>
            </a:endParaRPr>
          </a:p>
        </p:txBody>
      </p:sp>
    </p:spTree>
    <p:extLst>
      <p:ext uri="{BB962C8B-B14F-4D97-AF65-F5344CB8AC3E}">
        <p14:creationId xmlns:p14="http://schemas.microsoft.com/office/powerpoint/2010/main" val="2317859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flipH="1">
            <a:off x="1019885" y="2554162"/>
            <a:ext cx="293241" cy="312470"/>
          </a:xfrm>
          <a:prstGeom prst="rect">
            <a:avLst/>
          </a:prstGeom>
        </p:spPr>
      </p:pic>
      <p:pic>
        <p:nvPicPr>
          <p:cNvPr id="3" name="Image 2"/>
          <p:cNvPicPr>
            <a:picLocks noChangeAspect="1"/>
          </p:cNvPicPr>
          <p:nvPr/>
        </p:nvPicPr>
        <p:blipFill>
          <a:blip r:embed="rId3"/>
          <a:stretch>
            <a:fillRect/>
          </a:stretch>
        </p:blipFill>
        <p:spPr>
          <a:xfrm flipH="1">
            <a:off x="3042112" y="2503906"/>
            <a:ext cx="908566" cy="302856"/>
          </a:xfrm>
          <a:prstGeom prst="rect">
            <a:avLst/>
          </a:prstGeom>
        </p:spPr>
      </p:pic>
      <p:pic>
        <p:nvPicPr>
          <p:cNvPr id="4" name="Image 3"/>
          <p:cNvPicPr>
            <a:picLocks noChangeAspect="1"/>
          </p:cNvPicPr>
          <p:nvPr/>
        </p:nvPicPr>
        <p:blipFill>
          <a:blip r:embed="rId4"/>
          <a:stretch>
            <a:fillRect/>
          </a:stretch>
        </p:blipFill>
        <p:spPr>
          <a:xfrm flipH="1">
            <a:off x="5646536" y="2561593"/>
            <a:ext cx="269205" cy="245169"/>
          </a:xfrm>
          <a:prstGeom prst="rect">
            <a:avLst/>
          </a:prstGeom>
        </p:spPr>
      </p:pic>
      <p:sp>
        <p:nvSpPr>
          <p:cNvPr id="5" name="Rectangle 4"/>
          <p:cNvSpPr/>
          <p:nvPr/>
        </p:nvSpPr>
        <p:spPr>
          <a:xfrm>
            <a:off x="-60353" y="3001741"/>
            <a:ext cx="2513263" cy="1511183"/>
          </a:xfrm>
          <a:prstGeom prst="rect">
            <a:avLst/>
          </a:prstGeom>
        </p:spPr>
        <p:txBody>
          <a:bodyPr wrap="square">
            <a:spAutoFit/>
          </a:bodyPr>
          <a:lstStyle/>
          <a:p>
            <a:pPr algn="ctr">
              <a:lnSpc>
                <a:spcPct val="110000"/>
              </a:lnSpc>
            </a:pPr>
            <a:r>
              <a:rPr lang="fr-FR" b="1" spc="-50" baseline="30000" dirty="0">
                <a:solidFill>
                  <a:srgbClr val="0092D2"/>
                </a:solidFill>
                <a:latin typeface="Arial Black"/>
                <a:cs typeface="Arial Black"/>
              </a:rPr>
              <a:t>Mission de la </a:t>
            </a:r>
            <a:r>
              <a:rPr lang="fr-FR" b="1" spc="-50" baseline="30000" dirty="0" smtClean="0">
                <a:solidFill>
                  <a:srgbClr val="0092D2"/>
                </a:solidFill>
                <a:latin typeface="Arial Black"/>
                <a:cs typeface="Arial Black"/>
              </a:rPr>
              <a:t>FSCF</a:t>
            </a:r>
          </a:p>
          <a:p>
            <a:pPr algn="ctr">
              <a:lnSpc>
                <a:spcPct val="110000"/>
              </a:lnSpc>
            </a:pPr>
            <a:endParaRPr lang="fr-FR" sz="1400" b="1" spc="-50" baseline="30000" dirty="0" smtClean="0">
              <a:solidFill>
                <a:srgbClr val="0092D2"/>
              </a:solidFill>
              <a:latin typeface="Arial Black"/>
              <a:cs typeface="Arial Black"/>
            </a:endParaRPr>
          </a:p>
          <a:p>
            <a:pPr algn="ctr">
              <a:lnSpc>
                <a:spcPct val="110000"/>
              </a:lnSpc>
            </a:pPr>
            <a:r>
              <a:rPr lang="fr-FR" spc="-50" baseline="30000" dirty="0" smtClean="0">
                <a:latin typeface="Arial"/>
                <a:cs typeface="Arial"/>
              </a:rPr>
              <a:t>Contribuer </a:t>
            </a:r>
            <a:r>
              <a:rPr lang="fr-FR" spc="-50" baseline="30000" dirty="0">
                <a:latin typeface="Arial"/>
                <a:cs typeface="Arial"/>
              </a:rPr>
              <a:t>à la réalisation </a:t>
            </a:r>
            <a:br>
              <a:rPr lang="fr-FR" spc="-50" baseline="30000" dirty="0">
                <a:latin typeface="Arial"/>
                <a:cs typeface="Arial"/>
              </a:rPr>
            </a:br>
            <a:r>
              <a:rPr lang="fr-FR" spc="-50" baseline="30000" dirty="0">
                <a:latin typeface="Arial"/>
                <a:cs typeface="Arial"/>
              </a:rPr>
              <a:t>de l’individu sous toutes </a:t>
            </a:r>
            <a:br>
              <a:rPr lang="fr-FR" spc="-50" baseline="30000" dirty="0">
                <a:latin typeface="Arial"/>
                <a:cs typeface="Arial"/>
              </a:rPr>
            </a:br>
            <a:r>
              <a:rPr lang="fr-FR" spc="-50" baseline="30000" dirty="0">
                <a:latin typeface="Arial"/>
                <a:cs typeface="Arial"/>
              </a:rPr>
              <a:t>ses formes par la pratique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d’une </a:t>
            </a:r>
            <a:r>
              <a:rPr lang="fr-FR" spc="-50" baseline="30000" dirty="0">
                <a:latin typeface="Arial"/>
                <a:cs typeface="Arial"/>
              </a:rPr>
              <a:t>activité sportive,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culturelle </a:t>
            </a:r>
            <a:r>
              <a:rPr lang="fr-FR" spc="-50" baseline="30000" dirty="0">
                <a:latin typeface="Arial"/>
                <a:cs typeface="Arial"/>
              </a:rPr>
              <a:t>ou de loisir.</a:t>
            </a:r>
          </a:p>
        </p:txBody>
      </p:sp>
      <p:sp>
        <p:nvSpPr>
          <p:cNvPr id="6" name="Rectangle 5"/>
          <p:cNvSpPr/>
          <p:nvPr/>
        </p:nvSpPr>
        <p:spPr>
          <a:xfrm>
            <a:off x="2236600" y="2990645"/>
            <a:ext cx="2513263" cy="1561453"/>
          </a:xfrm>
          <a:prstGeom prst="rect">
            <a:avLst/>
          </a:prstGeom>
        </p:spPr>
        <p:txBody>
          <a:bodyPr wrap="square">
            <a:spAutoFit/>
          </a:bodyPr>
          <a:lstStyle/>
          <a:p>
            <a:pPr algn="ctr">
              <a:lnSpc>
                <a:spcPct val="110000"/>
              </a:lnSpc>
            </a:pPr>
            <a:r>
              <a:rPr lang="fr-FR" b="1" spc="-50" baseline="30000" dirty="0" smtClean="0">
                <a:solidFill>
                  <a:srgbClr val="0092D2"/>
                </a:solidFill>
                <a:latin typeface="Arial Black"/>
                <a:cs typeface="Arial Black"/>
              </a:rPr>
              <a:t>Une offre multi-activités</a:t>
            </a:r>
          </a:p>
          <a:p>
            <a:pPr algn="ctr">
              <a:lnSpc>
                <a:spcPct val="110000"/>
              </a:lnSpc>
            </a:pPr>
            <a:endParaRPr lang="fr-FR" sz="1400" b="1" spc="-50" baseline="30000" dirty="0" smtClean="0">
              <a:solidFill>
                <a:srgbClr val="0092D2"/>
              </a:solidFill>
              <a:latin typeface="Arial Black"/>
              <a:cs typeface="Arial Black"/>
            </a:endParaRPr>
          </a:p>
          <a:p>
            <a:pPr algn="ctr"/>
            <a:r>
              <a:rPr lang="fr-FR" spc="-50" baseline="30000" dirty="0">
                <a:latin typeface="Arial"/>
                <a:cs typeface="Arial"/>
              </a:rPr>
              <a:t>Des activités sportives, artistiques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et </a:t>
            </a:r>
            <a:r>
              <a:rPr lang="fr-FR" spc="-50" baseline="30000" dirty="0">
                <a:latin typeface="Arial"/>
                <a:cs typeface="Arial"/>
              </a:rPr>
              <a:t>culturelles, éducatives </a:t>
            </a:r>
            <a:br>
              <a:rPr lang="fr-FR" spc="-50" baseline="30000" dirty="0">
                <a:latin typeface="Arial"/>
                <a:cs typeface="Arial"/>
              </a:rPr>
            </a:br>
            <a:r>
              <a:rPr lang="fr-FR" spc="-50" baseline="30000" dirty="0">
                <a:latin typeface="Arial"/>
                <a:cs typeface="Arial"/>
              </a:rPr>
              <a:t>et d’animation, ouvertes à tous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selon </a:t>
            </a:r>
            <a:r>
              <a:rPr lang="fr-FR" spc="-50" baseline="30000" dirty="0">
                <a:latin typeface="Arial"/>
                <a:cs typeface="Arial"/>
              </a:rPr>
              <a:t>la forme de pratique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souhaitée </a:t>
            </a:r>
            <a:r>
              <a:rPr lang="fr-FR" spc="-50" baseline="30000" dirty="0">
                <a:latin typeface="Arial"/>
                <a:cs typeface="Arial"/>
              </a:rPr>
              <a:t>(initiation, découverte,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loisir</a:t>
            </a:r>
            <a:r>
              <a:rPr lang="fr-FR" spc="-50" baseline="30000" dirty="0">
                <a:latin typeface="Arial"/>
                <a:cs typeface="Arial"/>
              </a:rPr>
              <a:t>, compétition).</a:t>
            </a:r>
          </a:p>
        </p:txBody>
      </p:sp>
      <p:sp>
        <p:nvSpPr>
          <p:cNvPr id="7" name="Rectangle 6"/>
          <p:cNvSpPr/>
          <p:nvPr/>
        </p:nvSpPr>
        <p:spPr>
          <a:xfrm>
            <a:off x="4533056" y="2991536"/>
            <a:ext cx="2513263" cy="1746119"/>
          </a:xfrm>
          <a:prstGeom prst="rect">
            <a:avLst/>
          </a:prstGeom>
        </p:spPr>
        <p:txBody>
          <a:bodyPr wrap="square">
            <a:spAutoFit/>
          </a:bodyPr>
          <a:lstStyle/>
          <a:p>
            <a:pPr algn="ctr">
              <a:lnSpc>
                <a:spcPct val="110000"/>
              </a:lnSpc>
            </a:pPr>
            <a:r>
              <a:rPr lang="fr-FR" b="1" spc="-50" baseline="30000" dirty="0" smtClean="0">
                <a:solidFill>
                  <a:srgbClr val="0092D2"/>
                </a:solidFill>
                <a:latin typeface="Arial Black"/>
                <a:cs typeface="Arial Black"/>
              </a:rPr>
              <a:t>Une offre de formation</a:t>
            </a:r>
          </a:p>
          <a:p>
            <a:pPr algn="ctr">
              <a:lnSpc>
                <a:spcPct val="110000"/>
              </a:lnSpc>
            </a:pPr>
            <a:endParaRPr lang="fr-FR" sz="1400" b="1" spc="-50" baseline="30000" dirty="0" smtClean="0">
              <a:solidFill>
                <a:srgbClr val="0092D2"/>
              </a:solidFill>
              <a:latin typeface="Arial Black"/>
              <a:cs typeface="Arial Black"/>
            </a:endParaRPr>
          </a:p>
          <a:p>
            <a:pPr algn="ctr"/>
            <a:r>
              <a:rPr lang="fr-FR" spc="-50" baseline="30000" dirty="0">
                <a:latin typeface="Arial"/>
                <a:cs typeface="Arial"/>
              </a:rPr>
              <a:t>Des formations adaptées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pour </a:t>
            </a:r>
            <a:r>
              <a:rPr lang="fr-FR" spc="-50" baseline="30000" dirty="0">
                <a:latin typeface="Arial"/>
                <a:cs typeface="Arial"/>
              </a:rPr>
              <a:t>encadrer, animer, diriger bénévolement ou contre rémunération et favorisant </a:t>
            </a:r>
            <a:r>
              <a:rPr lang="fr-FR" spc="-50" baseline="30000" dirty="0" smtClean="0">
                <a:latin typeface="Arial"/>
                <a:cs typeface="Arial"/>
              </a:rPr>
              <a:t/>
            </a:r>
            <a:br>
              <a:rPr lang="fr-FR" spc="-50" baseline="30000" dirty="0" smtClean="0">
                <a:latin typeface="Arial"/>
                <a:cs typeface="Arial"/>
              </a:rPr>
            </a:br>
            <a:r>
              <a:rPr lang="fr-FR" spc="-50" baseline="30000" dirty="0" smtClean="0">
                <a:latin typeface="Arial"/>
                <a:cs typeface="Arial"/>
              </a:rPr>
              <a:t>la </a:t>
            </a:r>
            <a:r>
              <a:rPr lang="fr-FR" spc="-50" baseline="30000" dirty="0">
                <a:latin typeface="Arial"/>
                <a:cs typeface="Arial"/>
              </a:rPr>
              <a:t>prise de </a:t>
            </a:r>
            <a:r>
              <a:rPr lang="fr-FR" spc="-50" baseline="30000" dirty="0" smtClean="0">
                <a:latin typeface="Arial"/>
                <a:cs typeface="Arial"/>
              </a:rPr>
              <a:t>responsabilité</a:t>
            </a:r>
            <a:br>
              <a:rPr lang="fr-FR" spc="-50" baseline="30000" dirty="0" smtClean="0">
                <a:latin typeface="Arial"/>
                <a:cs typeface="Arial"/>
              </a:rPr>
            </a:br>
            <a:r>
              <a:rPr lang="fr-FR" spc="-50" baseline="30000" dirty="0" smtClean="0">
                <a:latin typeface="Arial"/>
                <a:cs typeface="Arial"/>
              </a:rPr>
              <a:t>associative</a:t>
            </a:r>
            <a:r>
              <a:rPr lang="fr-FR" spc="-50" baseline="30000" dirty="0">
                <a:latin typeface="Arial"/>
                <a:cs typeface="Arial"/>
              </a:rPr>
              <a:t>, citoyenne  et personnelle.</a:t>
            </a:r>
          </a:p>
        </p:txBody>
      </p:sp>
      <p:sp>
        <p:nvSpPr>
          <p:cNvPr id="9" name="Rectangle 8"/>
          <p:cNvSpPr/>
          <p:nvPr/>
        </p:nvSpPr>
        <p:spPr>
          <a:xfrm>
            <a:off x="7046319" y="3128338"/>
            <a:ext cx="1819100" cy="521168"/>
          </a:xfrm>
          <a:prstGeom prst="rect">
            <a:avLst/>
          </a:prstGeom>
        </p:spPr>
        <p:txBody>
          <a:bodyPr wrap="square">
            <a:spAutoFit/>
          </a:bodyPr>
          <a:lstStyle/>
          <a:p>
            <a:pPr>
              <a:lnSpc>
                <a:spcPct val="70000"/>
              </a:lnSpc>
            </a:pPr>
            <a:r>
              <a:rPr lang="fr-FR" sz="3400" b="1" spc="-50" baseline="30000" dirty="0" smtClean="0">
                <a:solidFill>
                  <a:srgbClr val="0092D2"/>
                </a:solidFill>
                <a:latin typeface="Arial Black"/>
                <a:cs typeface="Arial Black"/>
              </a:rPr>
              <a:t>1 500</a:t>
            </a:r>
          </a:p>
          <a:p>
            <a:pPr>
              <a:lnSpc>
                <a:spcPct val="70000"/>
              </a:lnSpc>
            </a:pPr>
            <a:r>
              <a:rPr lang="fr-FR" sz="2400" spc="-50" baseline="30000" dirty="0" smtClean="0">
                <a:solidFill>
                  <a:srgbClr val="0092D2"/>
                </a:solidFill>
                <a:latin typeface="Arial"/>
                <a:cs typeface="Arial"/>
              </a:rPr>
              <a:t>associations</a:t>
            </a:r>
            <a:endParaRPr lang="fr-FR" sz="2400" dirty="0">
              <a:latin typeface="Arial"/>
              <a:cs typeface="Arial"/>
            </a:endParaRPr>
          </a:p>
        </p:txBody>
      </p:sp>
      <p:sp>
        <p:nvSpPr>
          <p:cNvPr id="10" name="Rectangle 9"/>
          <p:cNvSpPr/>
          <p:nvPr/>
        </p:nvSpPr>
        <p:spPr>
          <a:xfrm>
            <a:off x="7046319" y="3772842"/>
            <a:ext cx="1819100" cy="521168"/>
          </a:xfrm>
          <a:prstGeom prst="rect">
            <a:avLst/>
          </a:prstGeom>
        </p:spPr>
        <p:txBody>
          <a:bodyPr wrap="square">
            <a:spAutoFit/>
          </a:bodyPr>
          <a:lstStyle/>
          <a:p>
            <a:pPr>
              <a:lnSpc>
                <a:spcPct val="70000"/>
              </a:lnSpc>
            </a:pPr>
            <a:r>
              <a:rPr lang="fr-FR" sz="3400" b="1" spc="-50" baseline="30000" dirty="0" smtClean="0">
                <a:solidFill>
                  <a:srgbClr val="0092D2"/>
                </a:solidFill>
                <a:latin typeface="Arial Black"/>
                <a:cs typeface="Arial Black"/>
              </a:rPr>
              <a:t>216 000</a:t>
            </a:r>
          </a:p>
          <a:p>
            <a:pPr>
              <a:lnSpc>
                <a:spcPct val="70000"/>
              </a:lnSpc>
            </a:pPr>
            <a:r>
              <a:rPr lang="fr-FR" sz="2400" spc="-50" baseline="30000" dirty="0" smtClean="0">
                <a:solidFill>
                  <a:srgbClr val="0092D2"/>
                </a:solidFill>
                <a:latin typeface="Arial"/>
                <a:cs typeface="Arial"/>
              </a:rPr>
              <a:t>licenciés</a:t>
            </a:r>
            <a:endParaRPr lang="fr-FR" sz="2400" dirty="0">
              <a:latin typeface="Arial"/>
              <a:cs typeface="Arial"/>
            </a:endParaRPr>
          </a:p>
        </p:txBody>
      </p:sp>
      <p:sp>
        <p:nvSpPr>
          <p:cNvPr id="11" name="Rectangle 10"/>
          <p:cNvSpPr/>
          <p:nvPr/>
        </p:nvSpPr>
        <p:spPr>
          <a:xfrm>
            <a:off x="7046319" y="4347251"/>
            <a:ext cx="1819100" cy="521168"/>
          </a:xfrm>
          <a:prstGeom prst="rect">
            <a:avLst/>
          </a:prstGeom>
        </p:spPr>
        <p:txBody>
          <a:bodyPr wrap="square">
            <a:spAutoFit/>
          </a:bodyPr>
          <a:lstStyle/>
          <a:p>
            <a:pPr>
              <a:lnSpc>
                <a:spcPct val="70000"/>
              </a:lnSpc>
            </a:pPr>
            <a:r>
              <a:rPr lang="fr-FR" sz="3400" b="1" spc="-50" baseline="30000" dirty="0" smtClean="0">
                <a:solidFill>
                  <a:srgbClr val="0092D2"/>
                </a:solidFill>
                <a:latin typeface="Arial Black"/>
                <a:cs typeface="Arial Black"/>
              </a:rPr>
              <a:t>40 000</a:t>
            </a:r>
          </a:p>
          <a:p>
            <a:pPr>
              <a:lnSpc>
                <a:spcPct val="70000"/>
              </a:lnSpc>
            </a:pPr>
            <a:r>
              <a:rPr lang="fr-FR" sz="2400" spc="-50" baseline="30000" dirty="0">
                <a:solidFill>
                  <a:srgbClr val="0092D2"/>
                </a:solidFill>
                <a:latin typeface="Arial"/>
                <a:cs typeface="Arial"/>
              </a:rPr>
              <a:t>b</a:t>
            </a:r>
            <a:r>
              <a:rPr lang="fr-FR" sz="2400" spc="-50" baseline="30000" dirty="0" smtClean="0">
                <a:solidFill>
                  <a:srgbClr val="0092D2"/>
                </a:solidFill>
                <a:latin typeface="Arial"/>
                <a:cs typeface="Arial"/>
              </a:rPr>
              <a:t>énévoles*</a:t>
            </a:r>
            <a:endParaRPr lang="fr-FR" sz="2400" dirty="0">
              <a:latin typeface="Arial"/>
              <a:cs typeface="Arial"/>
            </a:endParaRPr>
          </a:p>
        </p:txBody>
      </p:sp>
      <p:pic>
        <p:nvPicPr>
          <p:cNvPr id="13" name="Image 12"/>
          <p:cNvPicPr>
            <a:picLocks noChangeAspect="1"/>
          </p:cNvPicPr>
          <p:nvPr/>
        </p:nvPicPr>
        <p:blipFill>
          <a:blip r:embed="rId5"/>
          <a:stretch>
            <a:fillRect/>
          </a:stretch>
        </p:blipFill>
        <p:spPr>
          <a:xfrm>
            <a:off x="461453" y="469251"/>
            <a:ext cx="473007" cy="473007"/>
          </a:xfrm>
          <a:prstGeom prst="rect">
            <a:avLst/>
          </a:prstGeom>
        </p:spPr>
      </p:pic>
      <p:sp>
        <p:nvSpPr>
          <p:cNvPr id="14" name="Rectangle 13"/>
          <p:cNvSpPr/>
          <p:nvPr/>
        </p:nvSpPr>
        <p:spPr>
          <a:xfrm>
            <a:off x="934460" y="518415"/>
            <a:ext cx="3070071" cy="502702"/>
          </a:xfrm>
          <a:prstGeom prst="rect">
            <a:avLst/>
          </a:prstGeom>
        </p:spPr>
        <p:txBody>
          <a:bodyPr wrap="none">
            <a:spAutoFit/>
          </a:bodyPr>
          <a:lstStyle/>
          <a:p>
            <a:r>
              <a:rPr lang="fr-FR" sz="2000" b="1" spc="-50" baseline="30000" dirty="0" smtClean="0">
                <a:solidFill>
                  <a:schemeClr val="bg1"/>
                </a:solidFill>
                <a:latin typeface="Arial Black"/>
                <a:cs typeface="Arial Black"/>
              </a:rPr>
              <a:t>Promouvoir l’éducation populaire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et le mieux-vivre ensemble</a:t>
            </a:r>
            <a:endParaRPr lang="fr-FR" sz="2000" b="1" spc="-50" baseline="30000" dirty="0">
              <a:solidFill>
                <a:schemeClr val="bg1"/>
              </a:solidFill>
              <a:latin typeface="Arial Black"/>
              <a:cs typeface="Arial Black"/>
            </a:endParaRPr>
          </a:p>
        </p:txBody>
      </p:sp>
    </p:spTree>
    <p:extLst>
      <p:ext uri="{BB962C8B-B14F-4D97-AF65-F5344CB8AC3E}">
        <p14:creationId xmlns:p14="http://schemas.microsoft.com/office/powerpoint/2010/main" val="134887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7677" y="1290730"/>
            <a:ext cx="2933291" cy="584775"/>
          </a:xfrm>
          <a:prstGeom prst="rect">
            <a:avLst/>
          </a:prstGeom>
        </p:spPr>
        <p:txBody>
          <a:bodyPr wrap="square">
            <a:spAutoFit/>
          </a:bodyPr>
          <a:lstStyle/>
          <a:p>
            <a:r>
              <a:rPr lang="fr-FR" sz="1600" baseline="30000" dirty="0">
                <a:solidFill>
                  <a:srgbClr val="3A4856"/>
                </a:solidFill>
                <a:latin typeface="Arial Black"/>
                <a:cs typeface="Arial Black"/>
              </a:rPr>
              <a:t>Faire vivre les valeurs éducatives dans le quotidien des activités et actions menées par la fédération.</a:t>
            </a:r>
          </a:p>
        </p:txBody>
      </p:sp>
      <p:sp>
        <p:nvSpPr>
          <p:cNvPr id="3" name="Rectangle 2"/>
          <p:cNvSpPr/>
          <p:nvPr/>
        </p:nvSpPr>
        <p:spPr>
          <a:xfrm>
            <a:off x="5997677" y="2425057"/>
            <a:ext cx="2638323" cy="2296013"/>
          </a:xfrm>
          <a:prstGeom prst="rect">
            <a:avLst/>
          </a:prstGeom>
        </p:spPr>
        <p:txBody>
          <a:bodyPr wrap="square">
            <a:spAutoFit/>
          </a:bodyPr>
          <a:lstStyle/>
          <a:p>
            <a:pPr>
              <a:lnSpc>
                <a:spcPct val="120000"/>
              </a:lnSpc>
            </a:pPr>
            <a:r>
              <a:rPr lang="fr-FR" sz="3600" baseline="30000" dirty="0" smtClean="0">
                <a:solidFill>
                  <a:srgbClr val="3A4856"/>
                </a:solidFill>
                <a:latin typeface="Arial"/>
                <a:cs typeface="Arial"/>
              </a:rPr>
              <a:t>Ouverture</a:t>
            </a:r>
          </a:p>
          <a:p>
            <a:pPr>
              <a:lnSpc>
                <a:spcPct val="120000"/>
              </a:lnSpc>
            </a:pPr>
            <a:r>
              <a:rPr lang="fr-FR" sz="3600" baseline="30000" dirty="0" smtClean="0">
                <a:solidFill>
                  <a:srgbClr val="3A4856"/>
                </a:solidFill>
                <a:latin typeface="Arial"/>
                <a:cs typeface="Arial"/>
              </a:rPr>
              <a:t>Respect</a:t>
            </a:r>
          </a:p>
          <a:p>
            <a:pPr>
              <a:lnSpc>
                <a:spcPct val="120000"/>
              </a:lnSpc>
            </a:pPr>
            <a:r>
              <a:rPr lang="fr-FR" sz="3600" baseline="30000" dirty="0" smtClean="0">
                <a:solidFill>
                  <a:srgbClr val="3A4856"/>
                </a:solidFill>
                <a:latin typeface="Arial"/>
                <a:cs typeface="Arial"/>
              </a:rPr>
              <a:t>Autonomie</a:t>
            </a:r>
          </a:p>
          <a:p>
            <a:pPr>
              <a:lnSpc>
                <a:spcPct val="120000"/>
              </a:lnSpc>
            </a:pPr>
            <a:r>
              <a:rPr lang="fr-FR" sz="3600" baseline="30000" dirty="0" smtClean="0">
                <a:solidFill>
                  <a:srgbClr val="3A4856"/>
                </a:solidFill>
                <a:latin typeface="Arial"/>
                <a:cs typeface="Arial"/>
              </a:rPr>
              <a:t>Solidarité</a:t>
            </a:r>
          </a:p>
          <a:p>
            <a:pPr>
              <a:lnSpc>
                <a:spcPct val="120000"/>
              </a:lnSpc>
            </a:pPr>
            <a:r>
              <a:rPr lang="fr-FR" sz="3600" baseline="30000" dirty="0" smtClean="0">
                <a:solidFill>
                  <a:srgbClr val="3A4856"/>
                </a:solidFill>
                <a:latin typeface="Arial"/>
                <a:cs typeface="Arial"/>
              </a:rPr>
              <a:t>Responsabilité</a:t>
            </a:r>
            <a:endParaRPr lang="fr-FR" sz="3600" dirty="0">
              <a:latin typeface="Arial"/>
              <a:cs typeface="Arial"/>
            </a:endParaRPr>
          </a:p>
        </p:txBody>
      </p:sp>
      <p:pic>
        <p:nvPicPr>
          <p:cNvPr id="4" name="Image 3"/>
          <p:cNvPicPr>
            <a:picLocks noChangeAspect="1"/>
          </p:cNvPicPr>
          <p:nvPr/>
        </p:nvPicPr>
        <p:blipFill>
          <a:blip r:embed="rId2"/>
          <a:stretch>
            <a:fillRect/>
          </a:stretch>
        </p:blipFill>
        <p:spPr>
          <a:xfrm>
            <a:off x="559776" y="4082607"/>
            <a:ext cx="473007" cy="473007"/>
          </a:xfrm>
          <a:prstGeom prst="rect">
            <a:avLst/>
          </a:prstGeom>
        </p:spPr>
      </p:pic>
      <p:sp>
        <p:nvSpPr>
          <p:cNvPr id="5" name="Rectangle 4"/>
          <p:cNvSpPr/>
          <p:nvPr/>
        </p:nvSpPr>
        <p:spPr>
          <a:xfrm>
            <a:off x="1032783" y="4049831"/>
            <a:ext cx="2634054" cy="707886"/>
          </a:xfrm>
          <a:prstGeom prst="rect">
            <a:avLst/>
          </a:prstGeom>
        </p:spPr>
        <p:txBody>
          <a:bodyPr wrap="none">
            <a:spAutoFit/>
          </a:bodyPr>
          <a:lstStyle/>
          <a:p>
            <a:r>
              <a:rPr lang="fr-FR" sz="2000" b="1" spc="-50" baseline="30000" dirty="0" smtClean="0">
                <a:solidFill>
                  <a:schemeClr val="bg1"/>
                </a:solidFill>
                <a:latin typeface="Arial Black"/>
                <a:cs typeface="Arial Black"/>
              </a:rPr>
              <a:t>Veiller à l’épanouissement</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harmonieux de la personne</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dans toutes ses dimensions</a:t>
            </a:r>
            <a:endParaRPr lang="fr-FR" sz="2000" b="1" spc="-50" baseline="30000" dirty="0">
              <a:solidFill>
                <a:schemeClr val="bg1"/>
              </a:solidFill>
              <a:latin typeface="Arial Black"/>
              <a:cs typeface="Arial Black"/>
            </a:endParaRPr>
          </a:p>
        </p:txBody>
      </p:sp>
    </p:spTree>
    <p:extLst>
      <p:ext uri="{BB962C8B-B14F-4D97-AF65-F5344CB8AC3E}">
        <p14:creationId xmlns:p14="http://schemas.microsoft.com/office/powerpoint/2010/main" val="41522939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46118" y="2015837"/>
            <a:ext cx="537126" cy="62345"/>
          </a:xfrm>
          <a:prstGeom prst="rect">
            <a:avLst/>
          </a:prstGeom>
        </p:spPr>
      </p:pic>
      <p:sp>
        <p:nvSpPr>
          <p:cNvPr id="3" name="Rectangle 2"/>
          <p:cNvSpPr/>
          <p:nvPr/>
        </p:nvSpPr>
        <p:spPr>
          <a:xfrm>
            <a:off x="1747977" y="2179344"/>
            <a:ext cx="2219553" cy="276999"/>
          </a:xfrm>
          <a:prstGeom prst="rect">
            <a:avLst/>
          </a:prstGeom>
        </p:spPr>
        <p:txBody>
          <a:bodyPr wrap="none">
            <a:spAutoFit/>
          </a:bodyPr>
          <a:lstStyle/>
          <a:p>
            <a:r>
              <a:rPr lang="fr-FR" baseline="30000" dirty="0" smtClean="0">
                <a:solidFill>
                  <a:srgbClr val="CC0069"/>
                </a:solidFill>
                <a:latin typeface="Arial Black"/>
                <a:cs typeface="Arial Black"/>
              </a:rPr>
              <a:t>Les activités de la FSCF</a:t>
            </a:r>
            <a:endParaRPr lang="fr-FR" baseline="30000" dirty="0">
              <a:solidFill>
                <a:srgbClr val="CC0069"/>
              </a:solidFill>
            </a:endParaRPr>
          </a:p>
        </p:txBody>
      </p:sp>
      <p:sp>
        <p:nvSpPr>
          <p:cNvPr id="4" name="Rectangle 3"/>
          <p:cNvSpPr/>
          <p:nvPr/>
        </p:nvSpPr>
        <p:spPr>
          <a:xfrm>
            <a:off x="1921288" y="2456343"/>
            <a:ext cx="3493530" cy="937692"/>
          </a:xfrm>
          <a:prstGeom prst="rect">
            <a:avLst/>
          </a:prstGeom>
        </p:spPr>
        <p:txBody>
          <a:bodyPr wrap="square">
            <a:spAutoFit/>
          </a:bodyPr>
          <a:lstStyle/>
          <a:p>
            <a:pPr>
              <a:lnSpc>
                <a:spcPct val="130000"/>
              </a:lnSpc>
            </a:pPr>
            <a:r>
              <a:rPr lang="fr-FR" sz="1600" spc="-50" baseline="30000" dirty="0" smtClean="0">
                <a:solidFill>
                  <a:srgbClr val="3A4856"/>
                </a:solidFill>
                <a:latin typeface="Arial"/>
                <a:cs typeface="Arial"/>
              </a:rPr>
              <a:t>LES ACTIVITÉS SPORTIVES</a:t>
            </a:r>
          </a:p>
          <a:p>
            <a:pPr>
              <a:lnSpc>
                <a:spcPct val="130000"/>
              </a:lnSpc>
            </a:pPr>
            <a:r>
              <a:rPr lang="fr-FR" sz="1600" spc="-50" baseline="30000" dirty="0" smtClean="0">
                <a:solidFill>
                  <a:srgbClr val="3A4856"/>
                </a:solidFill>
                <a:latin typeface="Arial"/>
                <a:cs typeface="Arial"/>
              </a:rPr>
              <a:t>LES ACTIVITÉS ARTISTIQUES ET CULTURELLES</a:t>
            </a:r>
          </a:p>
          <a:p>
            <a:pPr>
              <a:lnSpc>
                <a:spcPct val="130000"/>
              </a:lnSpc>
            </a:pPr>
            <a:r>
              <a:rPr lang="fr-FR" sz="1600" spc="-50" baseline="30000" dirty="0" smtClean="0">
                <a:solidFill>
                  <a:srgbClr val="3A4856"/>
                </a:solidFill>
                <a:latin typeface="Arial"/>
                <a:cs typeface="Arial"/>
              </a:rPr>
              <a:t>LES ACTIVITÉS ÉDUCATIVES ET D’ANIMATION</a:t>
            </a:r>
          </a:p>
          <a:p>
            <a:pPr>
              <a:lnSpc>
                <a:spcPct val="130000"/>
              </a:lnSpc>
            </a:pPr>
            <a:r>
              <a:rPr lang="fr-FR" sz="1600" spc="-50" baseline="30000" dirty="0" smtClean="0">
                <a:solidFill>
                  <a:srgbClr val="3A4856"/>
                </a:solidFill>
                <a:latin typeface="Arial"/>
                <a:cs typeface="Arial"/>
              </a:rPr>
              <a:t>COMPÉTITIONS ET RENCONTRES</a:t>
            </a:r>
            <a:endParaRPr lang="fr-FR" sz="1600" spc="-50" baseline="30000" dirty="0">
              <a:solidFill>
                <a:srgbClr val="3A4856"/>
              </a:solidFill>
              <a:latin typeface="Arial"/>
              <a:cs typeface="Arial"/>
            </a:endParaRPr>
          </a:p>
        </p:txBody>
      </p:sp>
      <p:pic>
        <p:nvPicPr>
          <p:cNvPr id="5" name="Image 4"/>
          <p:cNvPicPr>
            <a:picLocks noChangeAspect="1"/>
          </p:cNvPicPr>
          <p:nvPr/>
        </p:nvPicPr>
        <p:blipFill>
          <a:blip r:embed="rId3"/>
          <a:stretch>
            <a:fillRect/>
          </a:stretch>
        </p:blipFill>
        <p:spPr>
          <a:xfrm>
            <a:off x="1846118" y="2529905"/>
            <a:ext cx="122883" cy="113053"/>
          </a:xfrm>
          <a:prstGeom prst="rect">
            <a:avLst/>
          </a:prstGeom>
        </p:spPr>
      </p:pic>
      <p:pic>
        <p:nvPicPr>
          <p:cNvPr id="6" name="Image 5"/>
          <p:cNvPicPr>
            <a:picLocks noChangeAspect="1"/>
          </p:cNvPicPr>
          <p:nvPr/>
        </p:nvPicPr>
        <p:blipFill>
          <a:blip r:embed="rId3"/>
          <a:stretch>
            <a:fillRect/>
          </a:stretch>
        </p:blipFill>
        <p:spPr>
          <a:xfrm>
            <a:off x="1846118" y="2722121"/>
            <a:ext cx="122883" cy="113053"/>
          </a:xfrm>
          <a:prstGeom prst="rect">
            <a:avLst/>
          </a:prstGeom>
        </p:spPr>
      </p:pic>
      <p:pic>
        <p:nvPicPr>
          <p:cNvPr id="7" name="Image 6"/>
          <p:cNvPicPr>
            <a:picLocks noChangeAspect="1"/>
          </p:cNvPicPr>
          <p:nvPr/>
        </p:nvPicPr>
        <p:blipFill>
          <a:blip r:embed="rId3"/>
          <a:stretch>
            <a:fillRect/>
          </a:stretch>
        </p:blipFill>
        <p:spPr>
          <a:xfrm>
            <a:off x="1846118" y="2945229"/>
            <a:ext cx="122883" cy="113053"/>
          </a:xfrm>
          <a:prstGeom prst="rect">
            <a:avLst/>
          </a:prstGeom>
        </p:spPr>
      </p:pic>
      <p:pic>
        <p:nvPicPr>
          <p:cNvPr id="8" name="Image 7"/>
          <p:cNvPicPr>
            <a:picLocks noChangeAspect="1"/>
          </p:cNvPicPr>
          <p:nvPr/>
        </p:nvPicPr>
        <p:blipFill>
          <a:blip r:embed="rId2"/>
          <a:stretch>
            <a:fillRect/>
          </a:stretch>
        </p:blipFill>
        <p:spPr>
          <a:xfrm>
            <a:off x="1846118" y="3557155"/>
            <a:ext cx="537126" cy="62345"/>
          </a:xfrm>
          <a:prstGeom prst="rect">
            <a:avLst/>
          </a:prstGeom>
        </p:spPr>
      </p:pic>
      <p:sp>
        <p:nvSpPr>
          <p:cNvPr id="9" name="Rectangle 8"/>
          <p:cNvSpPr/>
          <p:nvPr/>
        </p:nvSpPr>
        <p:spPr>
          <a:xfrm>
            <a:off x="1747977" y="3720662"/>
            <a:ext cx="1443875" cy="276999"/>
          </a:xfrm>
          <a:prstGeom prst="rect">
            <a:avLst/>
          </a:prstGeom>
        </p:spPr>
        <p:txBody>
          <a:bodyPr wrap="none">
            <a:spAutoFit/>
          </a:bodyPr>
          <a:lstStyle/>
          <a:p>
            <a:r>
              <a:rPr lang="fr-FR" baseline="30000" dirty="0" smtClean="0">
                <a:solidFill>
                  <a:srgbClr val="CF1C20"/>
                </a:solidFill>
                <a:latin typeface="Arial Black"/>
                <a:cs typeface="Arial Black"/>
              </a:rPr>
              <a:t>Les formations</a:t>
            </a:r>
            <a:endParaRPr lang="fr-FR" baseline="30000" dirty="0">
              <a:solidFill>
                <a:srgbClr val="CF1C20"/>
              </a:solidFill>
            </a:endParaRPr>
          </a:p>
        </p:txBody>
      </p:sp>
      <p:sp>
        <p:nvSpPr>
          <p:cNvPr id="10" name="Rectangle 9"/>
          <p:cNvSpPr/>
          <p:nvPr/>
        </p:nvSpPr>
        <p:spPr>
          <a:xfrm>
            <a:off x="1921288" y="3997661"/>
            <a:ext cx="3493530" cy="724300"/>
          </a:xfrm>
          <a:prstGeom prst="rect">
            <a:avLst/>
          </a:prstGeom>
        </p:spPr>
        <p:txBody>
          <a:bodyPr wrap="square">
            <a:spAutoFit/>
          </a:bodyPr>
          <a:lstStyle/>
          <a:p>
            <a:pPr>
              <a:lnSpc>
                <a:spcPct val="130000"/>
              </a:lnSpc>
            </a:pPr>
            <a:r>
              <a:rPr lang="fr-FR" sz="1600" spc="-50" baseline="30000" dirty="0" smtClean="0">
                <a:solidFill>
                  <a:srgbClr val="3A4856"/>
                </a:solidFill>
                <a:latin typeface="Arial"/>
                <a:cs typeface="Arial"/>
              </a:rPr>
              <a:t>FORMATIONS FÉDÉRALES</a:t>
            </a:r>
          </a:p>
          <a:p>
            <a:pPr>
              <a:lnSpc>
                <a:spcPct val="130000"/>
              </a:lnSpc>
            </a:pPr>
            <a:r>
              <a:rPr lang="fr-FR" sz="1600" spc="-50" baseline="30000" dirty="0" smtClean="0">
                <a:solidFill>
                  <a:srgbClr val="3A4856"/>
                </a:solidFill>
                <a:latin typeface="Arial"/>
                <a:cs typeface="Arial"/>
              </a:rPr>
              <a:t>FORMATIONS PROFESSIONNELLES</a:t>
            </a:r>
          </a:p>
          <a:p>
            <a:pPr>
              <a:lnSpc>
                <a:spcPct val="130000"/>
              </a:lnSpc>
            </a:pPr>
            <a:r>
              <a:rPr lang="fr-FR" sz="1600" spc="-50" baseline="30000" dirty="0" smtClean="0">
                <a:solidFill>
                  <a:srgbClr val="3A4856"/>
                </a:solidFill>
                <a:latin typeface="Arial"/>
                <a:cs typeface="Arial"/>
              </a:rPr>
              <a:t>FORMATIONS BAFA/BAFD</a:t>
            </a:r>
            <a:endParaRPr lang="fr-FR" sz="1600" spc="-50" baseline="30000" dirty="0">
              <a:solidFill>
                <a:srgbClr val="3A4856"/>
              </a:solidFill>
              <a:latin typeface="Arial"/>
              <a:cs typeface="Arial"/>
            </a:endParaRPr>
          </a:p>
        </p:txBody>
      </p:sp>
      <p:pic>
        <p:nvPicPr>
          <p:cNvPr id="14" name="Image 13"/>
          <p:cNvPicPr>
            <a:picLocks noChangeAspect="1"/>
          </p:cNvPicPr>
          <p:nvPr/>
        </p:nvPicPr>
        <p:blipFill>
          <a:blip r:embed="rId2"/>
          <a:stretch>
            <a:fillRect/>
          </a:stretch>
        </p:blipFill>
        <p:spPr>
          <a:xfrm>
            <a:off x="5725392" y="2698757"/>
            <a:ext cx="537126" cy="62345"/>
          </a:xfrm>
          <a:prstGeom prst="rect">
            <a:avLst/>
          </a:prstGeom>
        </p:spPr>
      </p:pic>
      <p:sp>
        <p:nvSpPr>
          <p:cNvPr id="15" name="Rectangle 14"/>
          <p:cNvSpPr/>
          <p:nvPr/>
        </p:nvSpPr>
        <p:spPr>
          <a:xfrm>
            <a:off x="5627251" y="2862264"/>
            <a:ext cx="2536121" cy="276999"/>
          </a:xfrm>
          <a:prstGeom prst="rect">
            <a:avLst/>
          </a:prstGeom>
        </p:spPr>
        <p:txBody>
          <a:bodyPr wrap="none">
            <a:spAutoFit/>
          </a:bodyPr>
          <a:lstStyle/>
          <a:p>
            <a:r>
              <a:rPr lang="fr-FR" baseline="30000" dirty="0" smtClean="0">
                <a:solidFill>
                  <a:srgbClr val="EEA420"/>
                </a:solidFill>
                <a:latin typeface="Arial Black"/>
                <a:cs typeface="Arial Black"/>
              </a:rPr>
              <a:t>Les actions de la fédération</a:t>
            </a:r>
            <a:endParaRPr lang="fr-FR" baseline="30000" dirty="0">
              <a:solidFill>
                <a:srgbClr val="EEA420"/>
              </a:solidFill>
            </a:endParaRPr>
          </a:p>
        </p:txBody>
      </p:sp>
      <p:sp>
        <p:nvSpPr>
          <p:cNvPr id="16" name="Rectangle 15"/>
          <p:cNvSpPr/>
          <p:nvPr/>
        </p:nvSpPr>
        <p:spPr>
          <a:xfrm>
            <a:off x="5800562" y="3139263"/>
            <a:ext cx="3493530" cy="1151083"/>
          </a:xfrm>
          <a:prstGeom prst="rect">
            <a:avLst/>
          </a:prstGeom>
        </p:spPr>
        <p:txBody>
          <a:bodyPr wrap="square">
            <a:spAutoFit/>
          </a:bodyPr>
          <a:lstStyle/>
          <a:p>
            <a:pPr>
              <a:lnSpc>
                <a:spcPct val="130000"/>
              </a:lnSpc>
            </a:pPr>
            <a:r>
              <a:rPr lang="fr-FR" sz="1600" spc="-50" baseline="30000" dirty="0" smtClean="0">
                <a:solidFill>
                  <a:srgbClr val="3A4856"/>
                </a:solidFill>
                <a:latin typeface="Arial"/>
                <a:cs typeface="Arial"/>
              </a:rPr>
              <a:t>JEUNESSE ET ÉDUCATION POPULAIRE</a:t>
            </a:r>
          </a:p>
          <a:p>
            <a:pPr>
              <a:lnSpc>
                <a:spcPct val="130000"/>
              </a:lnSpc>
            </a:pPr>
            <a:r>
              <a:rPr lang="fr-FR" sz="1600" spc="-50" baseline="30000" dirty="0" smtClean="0">
                <a:solidFill>
                  <a:srgbClr val="3A4856"/>
                </a:solidFill>
                <a:latin typeface="Arial"/>
                <a:cs typeface="Arial"/>
              </a:rPr>
              <a:t>HANDICAP</a:t>
            </a:r>
          </a:p>
          <a:p>
            <a:pPr>
              <a:lnSpc>
                <a:spcPct val="130000"/>
              </a:lnSpc>
            </a:pPr>
            <a:r>
              <a:rPr lang="fr-FR" sz="1600" spc="-50" baseline="30000" dirty="0" smtClean="0">
                <a:solidFill>
                  <a:srgbClr val="3A4856"/>
                </a:solidFill>
                <a:latin typeface="Arial"/>
                <a:cs typeface="Arial"/>
              </a:rPr>
              <a:t>SANTÉ</a:t>
            </a:r>
          </a:p>
          <a:p>
            <a:pPr>
              <a:lnSpc>
                <a:spcPct val="130000"/>
              </a:lnSpc>
            </a:pPr>
            <a:r>
              <a:rPr lang="fr-FR" sz="1600" spc="-50" baseline="30000" dirty="0" smtClean="0">
                <a:solidFill>
                  <a:srgbClr val="3A4856"/>
                </a:solidFill>
                <a:latin typeface="Arial"/>
                <a:cs typeface="Arial"/>
              </a:rPr>
              <a:t>DÉVELOPPEMENT DURABLE</a:t>
            </a:r>
          </a:p>
          <a:p>
            <a:pPr>
              <a:lnSpc>
                <a:spcPct val="130000"/>
              </a:lnSpc>
            </a:pPr>
            <a:r>
              <a:rPr lang="fr-FR" sz="1600" spc="-50" baseline="30000" dirty="0" smtClean="0">
                <a:solidFill>
                  <a:srgbClr val="3A4856"/>
                </a:solidFill>
                <a:latin typeface="Arial"/>
                <a:cs typeface="Arial"/>
              </a:rPr>
              <a:t>HISTOIRE ET PATRIMOINE</a:t>
            </a:r>
            <a:endParaRPr lang="fr-FR" sz="1600" spc="-50" baseline="30000" dirty="0">
              <a:solidFill>
                <a:srgbClr val="3A4856"/>
              </a:solidFill>
              <a:latin typeface="Arial"/>
              <a:cs typeface="Arial"/>
            </a:endParaRPr>
          </a:p>
        </p:txBody>
      </p:sp>
      <p:pic>
        <p:nvPicPr>
          <p:cNvPr id="20" name="Image 19"/>
          <p:cNvPicPr>
            <a:picLocks noChangeAspect="1"/>
          </p:cNvPicPr>
          <p:nvPr/>
        </p:nvPicPr>
        <p:blipFill>
          <a:blip r:embed="rId4"/>
          <a:stretch>
            <a:fillRect/>
          </a:stretch>
        </p:blipFill>
        <p:spPr>
          <a:xfrm>
            <a:off x="5725392" y="3212825"/>
            <a:ext cx="111037" cy="102154"/>
          </a:xfrm>
          <a:prstGeom prst="rect">
            <a:avLst/>
          </a:prstGeom>
        </p:spPr>
      </p:pic>
      <p:pic>
        <p:nvPicPr>
          <p:cNvPr id="21" name="Image 20"/>
          <p:cNvPicPr>
            <a:picLocks noChangeAspect="1"/>
          </p:cNvPicPr>
          <p:nvPr/>
        </p:nvPicPr>
        <p:blipFill>
          <a:blip r:embed="rId4"/>
          <a:stretch>
            <a:fillRect/>
          </a:stretch>
        </p:blipFill>
        <p:spPr>
          <a:xfrm>
            <a:off x="5725392" y="3412850"/>
            <a:ext cx="111037" cy="102154"/>
          </a:xfrm>
          <a:prstGeom prst="rect">
            <a:avLst/>
          </a:prstGeom>
        </p:spPr>
      </p:pic>
      <p:pic>
        <p:nvPicPr>
          <p:cNvPr id="22" name="Image 21"/>
          <p:cNvPicPr>
            <a:picLocks noChangeAspect="1"/>
          </p:cNvPicPr>
          <p:nvPr/>
        </p:nvPicPr>
        <p:blipFill>
          <a:blip r:embed="rId4"/>
          <a:stretch>
            <a:fillRect/>
          </a:stretch>
        </p:blipFill>
        <p:spPr>
          <a:xfrm>
            <a:off x="5725392" y="3616050"/>
            <a:ext cx="111037" cy="102154"/>
          </a:xfrm>
          <a:prstGeom prst="rect">
            <a:avLst/>
          </a:prstGeom>
        </p:spPr>
      </p:pic>
      <p:pic>
        <p:nvPicPr>
          <p:cNvPr id="24" name="Image 23"/>
          <p:cNvPicPr>
            <a:picLocks noChangeAspect="1"/>
          </p:cNvPicPr>
          <p:nvPr/>
        </p:nvPicPr>
        <p:blipFill>
          <a:blip r:embed="rId5"/>
          <a:stretch>
            <a:fillRect/>
          </a:stretch>
        </p:blipFill>
        <p:spPr>
          <a:xfrm>
            <a:off x="1797169" y="3997661"/>
            <a:ext cx="343664" cy="221343"/>
          </a:xfrm>
          <a:prstGeom prst="rect">
            <a:avLst/>
          </a:prstGeom>
        </p:spPr>
      </p:pic>
      <p:pic>
        <p:nvPicPr>
          <p:cNvPr id="26" name="Image 25"/>
          <p:cNvPicPr>
            <a:picLocks noChangeAspect="1"/>
          </p:cNvPicPr>
          <p:nvPr/>
        </p:nvPicPr>
        <p:blipFill>
          <a:blip r:embed="rId5"/>
          <a:stretch>
            <a:fillRect/>
          </a:stretch>
        </p:blipFill>
        <p:spPr>
          <a:xfrm>
            <a:off x="1797169" y="4209932"/>
            <a:ext cx="343664" cy="221343"/>
          </a:xfrm>
          <a:prstGeom prst="rect">
            <a:avLst/>
          </a:prstGeom>
        </p:spPr>
      </p:pic>
      <p:pic>
        <p:nvPicPr>
          <p:cNvPr id="27" name="Image 26"/>
          <p:cNvPicPr>
            <a:picLocks noChangeAspect="1"/>
          </p:cNvPicPr>
          <p:nvPr/>
        </p:nvPicPr>
        <p:blipFill>
          <a:blip r:embed="rId5"/>
          <a:stretch>
            <a:fillRect/>
          </a:stretch>
        </p:blipFill>
        <p:spPr>
          <a:xfrm>
            <a:off x="1797169" y="4431275"/>
            <a:ext cx="343664" cy="221343"/>
          </a:xfrm>
          <a:prstGeom prst="rect">
            <a:avLst/>
          </a:prstGeom>
        </p:spPr>
      </p:pic>
      <p:pic>
        <p:nvPicPr>
          <p:cNvPr id="28" name="Image 27"/>
          <p:cNvPicPr>
            <a:picLocks noChangeAspect="1"/>
          </p:cNvPicPr>
          <p:nvPr/>
        </p:nvPicPr>
        <p:blipFill>
          <a:blip r:embed="rId3"/>
          <a:stretch>
            <a:fillRect/>
          </a:stretch>
        </p:blipFill>
        <p:spPr>
          <a:xfrm>
            <a:off x="1846118" y="3139263"/>
            <a:ext cx="122883" cy="113053"/>
          </a:xfrm>
          <a:prstGeom prst="rect">
            <a:avLst/>
          </a:prstGeom>
        </p:spPr>
      </p:pic>
      <p:pic>
        <p:nvPicPr>
          <p:cNvPr id="23" name="Image 22"/>
          <p:cNvPicPr>
            <a:picLocks noChangeAspect="1"/>
          </p:cNvPicPr>
          <p:nvPr/>
        </p:nvPicPr>
        <p:blipFill>
          <a:blip r:embed="rId4"/>
          <a:stretch>
            <a:fillRect/>
          </a:stretch>
        </p:blipFill>
        <p:spPr>
          <a:xfrm>
            <a:off x="5728382" y="3828214"/>
            <a:ext cx="111037" cy="102154"/>
          </a:xfrm>
          <a:prstGeom prst="rect">
            <a:avLst/>
          </a:prstGeom>
        </p:spPr>
      </p:pic>
      <p:pic>
        <p:nvPicPr>
          <p:cNvPr id="25" name="Image 24"/>
          <p:cNvPicPr>
            <a:picLocks noChangeAspect="1"/>
          </p:cNvPicPr>
          <p:nvPr/>
        </p:nvPicPr>
        <p:blipFill>
          <a:blip r:embed="rId4"/>
          <a:stretch>
            <a:fillRect/>
          </a:stretch>
        </p:blipFill>
        <p:spPr>
          <a:xfrm>
            <a:off x="5728382" y="4022447"/>
            <a:ext cx="111037" cy="102154"/>
          </a:xfrm>
          <a:prstGeom prst="rect">
            <a:avLst/>
          </a:prstGeom>
        </p:spPr>
      </p:pic>
    </p:spTree>
    <p:extLst>
      <p:ext uri="{BB962C8B-B14F-4D97-AF65-F5344CB8AC3E}">
        <p14:creationId xmlns:p14="http://schemas.microsoft.com/office/powerpoint/2010/main" val="21230141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0147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7677" y="1290730"/>
            <a:ext cx="2933291" cy="420628"/>
          </a:xfrm>
          <a:prstGeom prst="rect">
            <a:avLst/>
          </a:prstGeom>
        </p:spPr>
        <p:txBody>
          <a:bodyPr wrap="square">
            <a:spAutoFit/>
          </a:bodyPr>
          <a:lstStyle/>
          <a:p>
            <a:r>
              <a:rPr lang="fr-FR" sz="1600" spc="-50" baseline="30000" dirty="0" smtClean="0">
                <a:solidFill>
                  <a:srgbClr val="3C5061"/>
                </a:solidFill>
                <a:latin typeface="Arial Black"/>
                <a:cs typeface="Arial Black"/>
              </a:rPr>
              <a:t>Une offre multi-activités</a:t>
            </a:r>
            <a:br>
              <a:rPr lang="fr-FR" sz="1600" spc="-50" baseline="30000" dirty="0" smtClean="0">
                <a:solidFill>
                  <a:srgbClr val="3C5061"/>
                </a:solidFill>
                <a:latin typeface="Arial Black"/>
                <a:cs typeface="Arial Black"/>
              </a:rPr>
            </a:br>
            <a:r>
              <a:rPr lang="fr-FR" sz="1600" spc="-50" baseline="30000" dirty="0" smtClean="0">
                <a:solidFill>
                  <a:srgbClr val="3C5061"/>
                </a:solidFill>
                <a:latin typeface="Arial Black"/>
                <a:cs typeface="Arial Black"/>
              </a:rPr>
              <a:t>dans les domaines :</a:t>
            </a:r>
            <a:endParaRPr lang="fr-FR" sz="1600" spc="-50" baseline="30000" dirty="0">
              <a:solidFill>
                <a:srgbClr val="3C5061"/>
              </a:solidFill>
              <a:latin typeface="Arial Black"/>
              <a:cs typeface="Arial Black"/>
            </a:endParaRPr>
          </a:p>
        </p:txBody>
      </p:sp>
      <p:sp>
        <p:nvSpPr>
          <p:cNvPr id="4" name="Rectangle 3"/>
          <p:cNvSpPr/>
          <p:nvPr/>
        </p:nvSpPr>
        <p:spPr>
          <a:xfrm>
            <a:off x="6179536" y="1740399"/>
            <a:ext cx="2933291" cy="724300"/>
          </a:xfrm>
          <a:prstGeom prst="rect">
            <a:avLst/>
          </a:prstGeom>
        </p:spPr>
        <p:txBody>
          <a:bodyPr wrap="square">
            <a:spAutoFit/>
          </a:bodyPr>
          <a:lstStyle/>
          <a:p>
            <a:pPr>
              <a:lnSpc>
                <a:spcPct val="130000"/>
              </a:lnSpc>
            </a:pPr>
            <a:r>
              <a:rPr lang="fr-FR" sz="1600" spc="-50" baseline="30000" dirty="0" smtClean="0">
                <a:solidFill>
                  <a:srgbClr val="3A4856"/>
                </a:solidFill>
                <a:latin typeface="Arial"/>
                <a:cs typeface="Arial"/>
              </a:rPr>
              <a:t>sportifs ;</a:t>
            </a:r>
          </a:p>
          <a:p>
            <a:pPr>
              <a:lnSpc>
                <a:spcPct val="130000"/>
              </a:lnSpc>
            </a:pPr>
            <a:r>
              <a:rPr lang="fr-FR" sz="1600" spc="-50" baseline="30000" dirty="0" smtClean="0">
                <a:solidFill>
                  <a:srgbClr val="3A4856"/>
                </a:solidFill>
                <a:latin typeface="Arial"/>
                <a:cs typeface="Arial"/>
              </a:rPr>
              <a:t>artistiques et culturels ;</a:t>
            </a:r>
          </a:p>
          <a:p>
            <a:pPr>
              <a:lnSpc>
                <a:spcPct val="130000"/>
              </a:lnSpc>
            </a:pPr>
            <a:r>
              <a:rPr lang="fr-FR" sz="1600" spc="-50" baseline="30000" dirty="0" smtClean="0">
                <a:solidFill>
                  <a:srgbClr val="3A4856"/>
                </a:solidFill>
                <a:latin typeface="Arial"/>
                <a:cs typeface="Arial"/>
              </a:rPr>
              <a:t>socio-éducatifs et d’animation.</a:t>
            </a:r>
            <a:endParaRPr lang="fr-FR" sz="1600" spc="-50" baseline="30000" dirty="0">
              <a:solidFill>
                <a:srgbClr val="3A4856"/>
              </a:solidFill>
              <a:latin typeface="Arial"/>
              <a:cs typeface="Arial"/>
            </a:endParaRPr>
          </a:p>
        </p:txBody>
      </p:sp>
      <p:pic>
        <p:nvPicPr>
          <p:cNvPr id="5" name="Image 4"/>
          <p:cNvPicPr>
            <a:picLocks noChangeAspect="1"/>
          </p:cNvPicPr>
          <p:nvPr/>
        </p:nvPicPr>
        <p:blipFill>
          <a:blip r:embed="rId2"/>
          <a:stretch>
            <a:fillRect/>
          </a:stretch>
        </p:blipFill>
        <p:spPr>
          <a:xfrm>
            <a:off x="6104366" y="1813961"/>
            <a:ext cx="122883" cy="113053"/>
          </a:xfrm>
          <a:prstGeom prst="rect">
            <a:avLst/>
          </a:prstGeom>
        </p:spPr>
      </p:pic>
      <p:pic>
        <p:nvPicPr>
          <p:cNvPr id="6" name="Image 5"/>
          <p:cNvPicPr>
            <a:picLocks noChangeAspect="1"/>
          </p:cNvPicPr>
          <p:nvPr/>
        </p:nvPicPr>
        <p:blipFill>
          <a:blip r:embed="rId2"/>
          <a:stretch>
            <a:fillRect/>
          </a:stretch>
        </p:blipFill>
        <p:spPr>
          <a:xfrm>
            <a:off x="6104366" y="2006177"/>
            <a:ext cx="122883" cy="113053"/>
          </a:xfrm>
          <a:prstGeom prst="rect">
            <a:avLst/>
          </a:prstGeom>
        </p:spPr>
      </p:pic>
      <p:pic>
        <p:nvPicPr>
          <p:cNvPr id="7" name="Image 6"/>
          <p:cNvPicPr>
            <a:picLocks noChangeAspect="1"/>
          </p:cNvPicPr>
          <p:nvPr/>
        </p:nvPicPr>
        <p:blipFill>
          <a:blip r:embed="rId2"/>
          <a:stretch>
            <a:fillRect/>
          </a:stretch>
        </p:blipFill>
        <p:spPr>
          <a:xfrm>
            <a:off x="6104366" y="2229285"/>
            <a:ext cx="122883" cy="113053"/>
          </a:xfrm>
          <a:prstGeom prst="rect">
            <a:avLst/>
          </a:prstGeom>
        </p:spPr>
      </p:pic>
      <p:sp>
        <p:nvSpPr>
          <p:cNvPr id="8" name="Rectangle 7"/>
          <p:cNvSpPr/>
          <p:nvPr/>
        </p:nvSpPr>
        <p:spPr>
          <a:xfrm>
            <a:off x="5997677" y="3103379"/>
            <a:ext cx="2842820" cy="830997"/>
          </a:xfrm>
          <a:prstGeom prst="rect">
            <a:avLst/>
          </a:prstGeom>
        </p:spPr>
        <p:txBody>
          <a:bodyPr wrap="square">
            <a:spAutoFit/>
          </a:bodyPr>
          <a:lstStyle/>
          <a:p>
            <a:r>
              <a:rPr lang="fr-FR" spc="-50" baseline="30000" dirty="0" smtClean="0">
                <a:solidFill>
                  <a:srgbClr val="3C5061"/>
                </a:solidFill>
                <a:latin typeface="Arial"/>
                <a:cs typeface="Arial"/>
              </a:rPr>
              <a:t>Des activités ouvertes à tous, sans distinction, quels que soient le niveau </a:t>
            </a:r>
            <a:br>
              <a:rPr lang="fr-FR" spc="-50" baseline="30000" dirty="0" smtClean="0">
                <a:solidFill>
                  <a:srgbClr val="3C5061"/>
                </a:solidFill>
                <a:latin typeface="Arial"/>
                <a:cs typeface="Arial"/>
              </a:rPr>
            </a:br>
            <a:r>
              <a:rPr lang="fr-FR" spc="-50" baseline="30000" dirty="0" smtClean="0">
                <a:solidFill>
                  <a:srgbClr val="3C5061"/>
                </a:solidFill>
                <a:latin typeface="Arial"/>
                <a:cs typeface="Arial"/>
              </a:rPr>
              <a:t>et la forme de pratique souhaités : initiation, découverte, loisir et/ou compétition.</a:t>
            </a:r>
            <a:endParaRPr lang="fr-FR" spc="-50" baseline="30000" dirty="0">
              <a:solidFill>
                <a:srgbClr val="3C5061"/>
              </a:solidFill>
            </a:endParaRPr>
          </a:p>
        </p:txBody>
      </p:sp>
      <p:sp>
        <p:nvSpPr>
          <p:cNvPr id="11" name="Rectangle 10"/>
          <p:cNvSpPr/>
          <p:nvPr/>
        </p:nvSpPr>
        <p:spPr>
          <a:xfrm>
            <a:off x="7926097" y="4010363"/>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23606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4085" y1="37838" x2="64085" y2="37838"/>
                        <a14:foregroundMark x1="53521" y1="27027" x2="53521" y2="27027"/>
                        <a14:backgroundMark x1="59155" y1="50000" x2="59155" y2="50000"/>
                      </a14:backgroundRemoval>
                    </a14:imgEffect>
                  </a14:imgLayer>
                </a14:imgProps>
              </a:ext>
            </a:extLst>
          </a:blip>
          <a:stretch>
            <a:fillRect/>
          </a:stretch>
        </p:blipFill>
        <p:spPr>
          <a:xfrm>
            <a:off x="576126" y="2223479"/>
            <a:ext cx="592370" cy="308700"/>
          </a:xfrm>
          <a:prstGeom prst="rect">
            <a:avLst/>
          </a:prstGeom>
        </p:spPr>
      </p:pic>
      <p:pic>
        <p:nvPicPr>
          <p:cNvPr id="3" name="Image 2"/>
          <p:cNvPicPr>
            <a:picLocks noChangeAspect="1"/>
          </p:cNvPicPr>
          <p:nvPr/>
        </p:nvPicPr>
        <p:blipFill>
          <a:blip r:embed="rId4"/>
          <a:stretch>
            <a:fillRect/>
          </a:stretch>
        </p:blipFill>
        <p:spPr>
          <a:xfrm>
            <a:off x="2394259" y="2223479"/>
            <a:ext cx="245440" cy="288392"/>
          </a:xfrm>
          <a:prstGeom prst="rect">
            <a:avLst/>
          </a:prstGeom>
        </p:spPr>
      </p:pic>
      <p:pic>
        <p:nvPicPr>
          <p:cNvPr id="4" name="Imag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2667" y1="57333" x2="62667" y2="57333"/>
                        <a14:foregroundMark x1="60000" y1="30667" x2="60000" y2="30667"/>
                      </a14:backgroundRemoval>
                    </a14:imgEffect>
                  </a14:imgLayer>
                </a14:imgProps>
              </a:ext>
            </a:extLst>
          </a:blip>
          <a:stretch>
            <a:fillRect/>
          </a:stretch>
        </p:blipFill>
        <p:spPr>
          <a:xfrm>
            <a:off x="4110034" y="2208799"/>
            <a:ext cx="323380" cy="323380"/>
          </a:xfrm>
          <a:prstGeom prst="rect">
            <a:avLst/>
          </a:prstGeom>
        </p:spPr>
      </p:pic>
      <p:pic>
        <p:nvPicPr>
          <p:cNvPr id="5" name="Image 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924357" y="2143666"/>
            <a:ext cx="416136" cy="416136"/>
          </a:xfrm>
          <a:prstGeom prst="rect">
            <a:avLst/>
          </a:prstGeom>
        </p:spPr>
      </p:pic>
      <p:pic>
        <p:nvPicPr>
          <p:cNvPr id="6" name="Image 5"/>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805895" y="2143666"/>
            <a:ext cx="388513" cy="388513"/>
          </a:xfrm>
          <a:prstGeom prst="rect">
            <a:avLst/>
          </a:prstGeom>
        </p:spPr>
      </p:pic>
      <p:sp>
        <p:nvSpPr>
          <p:cNvPr id="8" name="Rectangle 7"/>
          <p:cNvSpPr/>
          <p:nvPr/>
        </p:nvSpPr>
        <p:spPr>
          <a:xfrm>
            <a:off x="242802" y="2636350"/>
            <a:ext cx="1363429" cy="1864100"/>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AQUATIQUES</a:t>
            </a:r>
          </a:p>
          <a:p>
            <a:pPr algn="ctr">
              <a:lnSpc>
                <a:spcPct val="13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Natation</a:t>
            </a:r>
          </a:p>
          <a:p>
            <a:pPr algn="ctr"/>
            <a:r>
              <a:rPr lang="fr-FR" spc="-50" baseline="30000" dirty="0" smtClean="0">
                <a:latin typeface="Arial"/>
                <a:cs typeface="Arial"/>
              </a:rPr>
              <a:t>Natation</a:t>
            </a:r>
            <a:r>
              <a:rPr lang="fr-FR" spc="-50" dirty="0" smtClean="0">
                <a:latin typeface="Arial"/>
                <a:cs typeface="Arial"/>
              </a:rPr>
              <a:t> </a:t>
            </a:r>
            <a:r>
              <a:rPr lang="fr-FR" spc="-50" baseline="30000" dirty="0" smtClean="0">
                <a:latin typeface="Arial"/>
                <a:cs typeface="Arial"/>
              </a:rPr>
              <a:t>synchronisée</a:t>
            </a:r>
          </a:p>
          <a:p>
            <a:pPr algn="ctr">
              <a:lnSpc>
                <a:spcPct val="130000"/>
              </a:lnSpc>
            </a:pPr>
            <a:r>
              <a:rPr lang="fr-FR" spc="-50" baseline="30000" dirty="0" smtClean="0">
                <a:latin typeface="Arial"/>
                <a:cs typeface="Arial"/>
              </a:rPr>
              <a:t>Gym aquatique</a:t>
            </a:r>
          </a:p>
          <a:p>
            <a:pPr algn="ctr">
              <a:lnSpc>
                <a:spcPct val="130000"/>
              </a:lnSpc>
            </a:pPr>
            <a:r>
              <a:rPr lang="fr-FR" spc="-50" baseline="30000" dirty="0" smtClean="0">
                <a:latin typeface="Arial"/>
                <a:cs typeface="Arial"/>
              </a:rPr>
              <a:t>Water polo</a:t>
            </a:r>
          </a:p>
          <a:p>
            <a:pPr algn="ctr">
              <a:lnSpc>
                <a:spcPct val="110000"/>
              </a:lnSpc>
            </a:pPr>
            <a:r>
              <a:rPr lang="mr-IN" spc="-50" baseline="30000" dirty="0" smtClean="0">
                <a:latin typeface="Arial"/>
                <a:cs typeface="Arial"/>
              </a:rPr>
              <a:t>…</a:t>
            </a:r>
            <a:endParaRPr lang="fr-FR" spc="-50" baseline="30000" dirty="0">
              <a:latin typeface="Arial"/>
              <a:cs typeface="Arial"/>
            </a:endParaRPr>
          </a:p>
        </p:txBody>
      </p:sp>
      <p:sp>
        <p:nvSpPr>
          <p:cNvPr id="9" name="Rectangle 8"/>
          <p:cNvSpPr/>
          <p:nvPr/>
        </p:nvSpPr>
        <p:spPr>
          <a:xfrm>
            <a:off x="1699004" y="2625254"/>
            <a:ext cx="1619908" cy="1884618"/>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ATHLÉTIQUES</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Athlétisme</a:t>
            </a:r>
          </a:p>
          <a:p>
            <a:pPr algn="ctr">
              <a:lnSpc>
                <a:spcPct val="130000"/>
              </a:lnSpc>
            </a:pPr>
            <a:r>
              <a:rPr lang="fr-FR" spc="-50" baseline="30000" dirty="0" smtClean="0">
                <a:latin typeface="Arial"/>
                <a:cs typeface="Arial"/>
              </a:rPr>
              <a:t>Course sur route</a:t>
            </a:r>
          </a:p>
          <a:p>
            <a:pPr algn="ctr">
              <a:lnSpc>
                <a:spcPct val="130000"/>
              </a:lnSpc>
            </a:pPr>
            <a:r>
              <a:rPr lang="fr-FR" spc="-50" baseline="30000" dirty="0" smtClean="0">
                <a:latin typeface="Arial"/>
                <a:cs typeface="Arial"/>
              </a:rPr>
              <a:t>Cyclisme</a:t>
            </a:r>
          </a:p>
          <a:p>
            <a:pPr algn="ctr">
              <a:lnSpc>
                <a:spcPct val="130000"/>
              </a:lnSpc>
            </a:pPr>
            <a:r>
              <a:rPr lang="fr-FR" spc="-50" baseline="30000" dirty="0" smtClean="0">
                <a:latin typeface="Arial"/>
                <a:cs typeface="Arial"/>
              </a:rPr>
              <a:t>Décathlon moderne</a:t>
            </a:r>
          </a:p>
          <a:p>
            <a:pPr algn="ctr">
              <a:lnSpc>
                <a:spcPct val="130000"/>
              </a:lnSpc>
            </a:pPr>
            <a:r>
              <a:rPr lang="fr-FR" spc="-50" baseline="30000" dirty="0" smtClean="0">
                <a:latin typeface="Arial"/>
                <a:cs typeface="Arial"/>
              </a:rPr>
              <a:t>Triathlon</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10" name="Rectangle 9"/>
          <p:cNvSpPr/>
          <p:nvPr/>
        </p:nvSpPr>
        <p:spPr>
          <a:xfrm>
            <a:off x="3350087" y="2626145"/>
            <a:ext cx="1818013" cy="2160591"/>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GYMNIQUES</a:t>
            </a:r>
          </a:p>
          <a:p>
            <a:pPr algn="ctr">
              <a:lnSpc>
                <a:spcPct val="110000"/>
              </a:lnSpc>
            </a:pPr>
            <a:r>
              <a:rPr lang="fr-FR" b="1" spc="-50" baseline="30000" dirty="0" smtClean="0">
                <a:solidFill>
                  <a:srgbClr val="CC0069"/>
                </a:solidFill>
                <a:latin typeface="Arial Black"/>
                <a:cs typeface="Arial Black"/>
              </a:rPr>
              <a:t>ET D’EXPRESSION</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Gymnastique féminine</a:t>
            </a:r>
          </a:p>
          <a:p>
            <a:pPr algn="ctr">
              <a:lnSpc>
                <a:spcPct val="130000"/>
              </a:lnSpc>
            </a:pPr>
            <a:r>
              <a:rPr lang="fr-FR" spc="-50" baseline="30000" dirty="0" smtClean="0">
                <a:latin typeface="Arial"/>
                <a:cs typeface="Arial"/>
              </a:rPr>
              <a:t>Gymnastique masculine</a:t>
            </a:r>
          </a:p>
          <a:p>
            <a:pPr algn="ctr"/>
            <a:r>
              <a:rPr lang="fr-FR" spc="-50" baseline="30000" dirty="0" smtClean="0">
                <a:latin typeface="Arial"/>
                <a:cs typeface="Arial"/>
              </a:rPr>
              <a:t>Gymnastique rythmique </a:t>
            </a:r>
            <a:br>
              <a:rPr lang="fr-FR" spc="-50" baseline="30000" dirty="0" smtClean="0">
                <a:latin typeface="Arial"/>
                <a:cs typeface="Arial"/>
              </a:rPr>
            </a:br>
            <a:r>
              <a:rPr lang="fr-FR" spc="-50" baseline="30000" dirty="0" smtClean="0">
                <a:latin typeface="Arial"/>
                <a:cs typeface="Arial"/>
              </a:rPr>
              <a:t>et sportive</a:t>
            </a:r>
          </a:p>
          <a:p>
            <a:pPr algn="ctr">
              <a:lnSpc>
                <a:spcPct val="130000"/>
              </a:lnSpc>
            </a:pPr>
            <a:r>
              <a:rPr lang="fr-FR" spc="-50" baseline="30000" dirty="0" smtClean="0">
                <a:latin typeface="Arial"/>
                <a:cs typeface="Arial"/>
              </a:rPr>
              <a:t>Twirling</a:t>
            </a:r>
          </a:p>
          <a:p>
            <a:pPr algn="ctr">
              <a:lnSpc>
                <a:spcPct val="130000"/>
              </a:lnSpc>
            </a:pPr>
            <a:r>
              <a:rPr lang="fr-FR" spc="-50" baseline="30000" dirty="0" smtClean="0">
                <a:latin typeface="Arial"/>
                <a:cs typeface="Arial"/>
              </a:rPr>
              <a:t>Trampoline</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11" name="Rectangle 10"/>
          <p:cNvSpPr/>
          <p:nvPr/>
        </p:nvSpPr>
        <p:spPr>
          <a:xfrm>
            <a:off x="5234883" y="2625507"/>
            <a:ext cx="1818013" cy="2240613"/>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PLEIN AIR </a:t>
            </a:r>
            <a:br>
              <a:rPr lang="fr-FR" b="1" spc="-50" baseline="30000" dirty="0" smtClean="0">
                <a:solidFill>
                  <a:srgbClr val="CC0069"/>
                </a:solidFill>
                <a:latin typeface="Arial Black"/>
                <a:cs typeface="Arial Black"/>
              </a:rPr>
            </a:br>
            <a:r>
              <a:rPr lang="fr-FR" b="1" spc="-50" baseline="30000" dirty="0" smtClean="0">
                <a:solidFill>
                  <a:srgbClr val="CC0069"/>
                </a:solidFill>
                <a:latin typeface="Arial Black"/>
                <a:cs typeface="Arial Black"/>
              </a:rPr>
              <a:t>ET SPORTS D’HIVER</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Marche</a:t>
            </a:r>
          </a:p>
          <a:p>
            <a:pPr algn="ctr">
              <a:lnSpc>
                <a:spcPct val="130000"/>
              </a:lnSpc>
            </a:pPr>
            <a:r>
              <a:rPr lang="fr-FR" spc="-50" baseline="30000" dirty="0" smtClean="0">
                <a:latin typeface="Arial"/>
                <a:cs typeface="Arial"/>
              </a:rPr>
              <a:t>Marche nordique</a:t>
            </a:r>
          </a:p>
          <a:p>
            <a:pPr algn="ctr">
              <a:lnSpc>
                <a:spcPct val="130000"/>
              </a:lnSpc>
            </a:pPr>
            <a:r>
              <a:rPr lang="fr-FR" spc="-50" baseline="30000" dirty="0" smtClean="0">
                <a:latin typeface="Arial"/>
                <a:cs typeface="Arial"/>
              </a:rPr>
              <a:t>Randonnée pédestre</a:t>
            </a:r>
          </a:p>
          <a:p>
            <a:pPr algn="ctr">
              <a:lnSpc>
                <a:spcPct val="130000"/>
              </a:lnSpc>
            </a:pPr>
            <a:r>
              <a:rPr lang="fr-FR" spc="-50" baseline="30000" dirty="0" smtClean="0">
                <a:latin typeface="Arial"/>
                <a:cs typeface="Arial"/>
              </a:rPr>
              <a:t>Ski</a:t>
            </a:r>
          </a:p>
          <a:p>
            <a:pPr algn="ctr">
              <a:lnSpc>
                <a:spcPct val="130000"/>
              </a:lnSpc>
            </a:pPr>
            <a:r>
              <a:rPr lang="fr-FR" spc="-50" baseline="30000" dirty="0" smtClean="0">
                <a:latin typeface="Arial"/>
                <a:cs typeface="Arial"/>
              </a:rPr>
              <a:t>Snowboard</a:t>
            </a:r>
          </a:p>
          <a:p>
            <a:pPr algn="ctr">
              <a:lnSpc>
                <a:spcPct val="130000"/>
              </a:lnSpc>
            </a:pPr>
            <a:r>
              <a:rPr lang="fr-FR" spc="-50" baseline="30000" dirty="0" smtClean="0">
                <a:latin typeface="Arial"/>
                <a:cs typeface="Arial"/>
              </a:rPr>
              <a:t>Cyclotourisme</a:t>
            </a:r>
          </a:p>
          <a:p>
            <a:pPr algn="ctr">
              <a:lnSpc>
                <a:spcPct val="110000"/>
              </a:lnSpc>
            </a:pPr>
            <a:r>
              <a:rPr lang="mr-IN" spc="-50" baseline="30000" dirty="0" smtClean="0">
                <a:latin typeface="Arial"/>
                <a:cs typeface="Arial"/>
              </a:rPr>
              <a:t>…</a:t>
            </a:r>
            <a:endParaRPr lang="fr-FR" spc="-50" baseline="30000" dirty="0">
              <a:latin typeface="Arial"/>
              <a:cs typeface="Arial"/>
            </a:endParaRPr>
          </a:p>
        </p:txBody>
      </p:sp>
      <p:sp>
        <p:nvSpPr>
          <p:cNvPr id="12" name="Rectangle 11"/>
          <p:cNvSpPr/>
          <p:nvPr/>
        </p:nvSpPr>
        <p:spPr>
          <a:xfrm>
            <a:off x="7061276" y="2625507"/>
            <a:ext cx="1818013" cy="2087751"/>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REMISE EN FORME ET ENTRETIEN</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err="1" smtClean="0">
                <a:latin typeface="Arial"/>
                <a:cs typeface="Arial"/>
              </a:rPr>
              <a:t>Zumba</a:t>
            </a:r>
            <a:endParaRPr lang="fr-FR" spc="-50" baseline="30000" dirty="0" smtClean="0">
              <a:latin typeface="Arial"/>
              <a:cs typeface="Arial"/>
            </a:endParaRPr>
          </a:p>
          <a:p>
            <a:pPr algn="ctr">
              <a:lnSpc>
                <a:spcPct val="130000"/>
              </a:lnSpc>
            </a:pPr>
            <a:r>
              <a:rPr lang="fr-FR" spc="-50" baseline="30000" dirty="0" smtClean="0">
                <a:latin typeface="Arial"/>
                <a:cs typeface="Arial"/>
              </a:rPr>
              <a:t>Yoga</a:t>
            </a:r>
          </a:p>
          <a:p>
            <a:pPr algn="ctr">
              <a:lnSpc>
                <a:spcPct val="130000"/>
              </a:lnSpc>
            </a:pPr>
            <a:r>
              <a:rPr lang="fr-FR" spc="-50" baseline="30000" dirty="0" smtClean="0">
                <a:latin typeface="Arial"/>
                <a:cs typeface="Arial"/>
              </a:rPr>
              <a:t>Gym </a:t>
            </a:r>
            <a:r>
              <a:rPr lang="fr-FR" spc="-50" baseline="30000" dirty="0" err="1" smtClean="0">
                <a:latin typeface="Arial"/>
                <a:cs typeface="Arial"/>
              </a:rPr>
              <a:t>Form</a:t>
            </a:r>
            <a:r>
              <a:rPr lang="fr-FR" spc="-50" baseline="30000" dirty="0" smtClean="0">
                <a:latin typeface="Arial"/>
                <a:cs typeface="Arial"/>
              </a:rPr>
              <a:t>’ Détente</a:t>
            </a:r>
          </a:p>
          <a:p>
            <a:pPr algn="ctr">
              <a:lnSpc>
                <a:spcPct val="130000"/>
              </a:lnSpc>
            </a:pPr>
            <a:r>
              <a:rPr lang="fr-FR" spc="-50" baseline="30000" dirty="0" err="1" smtClean="0">
                <a:latin typeface="Arial"/>
                <a:cs typeface="Arial"/>
              </a:rPr>
              <a:t>Step</a:t>
            </a:r>
            <a:endParaRPr lang="fr-FR" spc="-50" baseline="30000" dirty="0" smtClean="0">
              <a:latin typeface="Arial"/>
              <a:cs typeface="Arial"/>
            </a:endParaRPr>
          </a:p>
          <a:p>
            <a:pPr algn="ctr">
              <a:lnSpc>
                <a:spcPct val="130000"/>
              </a:lnSpc>
            </a:pPr>
            <a:r>
              <a:rPr lang="fr-FR" spc="-50" baseline="30000" dirty="0" smtClean="0">
                <a:latin typeface="Arial"/>
                <a:cs typeface="Arial"/>
              </a:rPr>
              <a:t>Stretching</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13" name="Rectangle 12"/>
          <p:cNvSpPr/>
          <p:nvPr/>
        </p:nvSpPr>
        <p:spPr>
          <a:xfrm>
            <a:off x="6000729" y="481064"/>
            <a:ext cx="2121093" cy="502702"/>
          </a:xfrm>
          <a:prstGeom prst="rect">
            <a:avLst/>
          </a:prstGeom>
        </p:spPr>
        <p:txBody>
          <a:bodyPr wrap="none">
            <a:spAutoFit/>
          </a:bodyPr>
          <a:lstStyle/>
          <a:p>
            <a:pPr algn="r"/>
            <a:r>
              <a:rPr lang="fr-FR" sz="2000" b="1" spc="-50" baseline="30000" dirty="0" smtClean="0">
                <a:solidFill>
                  <a:schemeClr val="bg1"/>
                </a:solidFill>
                <a:latin typeface="Arial Black"/>
                <a:cs typeface="Arial Black"/>
              </a:rPr>
              <a:t>Performance, </a:t>
            </a:r>
            <a:br>
              <a:rPr lang="fr-FR" sz="2000" b="1" spc="-50" baseline="30000" dirty="0" smtClean="0">
                <a:solidFill>
                  <a:schemeClr val="bg1"/>
                </a:solidFill>
                <a:latin typeface="Arial Black"/>
                <a:cs typeface="Arial Black"/>
              </a:rPr>
            </a:br>
            <a:r>
              <a:rPr lang="fr-FR" sz="2000" b="1" spc="-50" baseline="30000" dirty="0" smtClean="0">
                <a:solidFill>
                  <a:schemeClr val="bg1"/>
                </a:solidFill>
                <a:latin typeface="Arial Black"/>
                <a:cs typeface="Arial Black"/>
              </a:rPr>
              <a:t>détente et échanges !</a:t>
            </a:r>
            <a:endParaRPr lang="fr-FR" sz="2000" b="1" spc="-50" baseline="30000" dirty="0">
              <a:solidFill>
                <a:schemeClr val="bg1"/>
              </a:solidFill>
              <a:latin typeface="Arial Black"/>
              <a:cs typeface="Arial Black"/>
            </a:endParaRPr>
          </a:p>
        </p:txBody>
      </p:sp>
      <p:pic>
        <p:nvPicPr>
          <p:cNvPr id="14" name="Image 13"/>
          <p:cNvPicPr>
            <a:picLocks noChangeAspect="1"/>
          </p:cNvPicPr>
          <p:nvPr/>
        </p:nvPicPr>
        <p:blipFill>
          <a:blip r:embed="rId11"/>
          <a:stretch>
            <a:fillRect/>
          </a:stretch>
        </p:blipFill>
        <p:spPr>
          <a:xfrm>
            <a:off x="8194408" y="412587"/>
            <a:ext cx="473007" cy="473007"/>
          </a:xfrm>
          <a:prstGeom prst="rect">
            <a:avLst/>
          </a:prstGeom>
        </p:spPr>
      </p:pic>
    </p:spTree>
    <p:extLst>
      <p:ext uri="{BB962C8B-B14F-4D97-AF65-F5344CB8AC3E}">
        <p14:creationId xmlns:p14="http://schemas.microsoft.com/office/powerpoint/2010/main" val="25509149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573" y="2592754"/>
            <a:ext cx="1363429" cy="2049792"/>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SPORTS COLLECTIFS</a:t>
            </a:r>
          </a:p>
          <a:p>
            <a:pPr algn="ctr">
              <a:lnSpc>
                <a:spcPct val="13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Basket-ball</a:t>
            </a:r>
          </a:p>
          <a:p>
            <a:pPr algn="ctr">
              <a:lnSpc>
                <a:spcPct val="130000"/>
              </a:lnSpc>
            </a:pPr>
            <a:r>
              <a:rPr lang="fr-FR" spc="-50" baseline="30000" dirty="0" smtClean="0">
                <a:latin typeface="Arial"/>
                <a:cs typeface="Arial"/>
              </a:rPr>
              <a:t>Football</a:t>
            </a:r>
          </a:p>
          <a:p>
            <a:pPr algn="ctr">
              <a:lnSpc>
                <a:spcPct val="130000"/>
              </a:lnSpc>
            </a:pPr>
            <a:r>
              <a:rPr lang="fr-FR" spc="-50" baseline="30000" dirty="0" smtClean="0">
                <a:latin typeface="Arial"/>
                <a:cs typeface="Arial"/>
              </a:rPr>
              <a:t>Handball</a:t>
            </a:r>
          </a:p>
          <a:p>
            <a:pPr algn="ctr">
              <a:lnSpc>
                <a:spcPct val="130000"/>
              </a:lnSpc>
            </a:pPr>
            <a:r>
              <a:rPr lang="fr-FR" spc="-50" baseline="30000" dirty="0" smtClean="0">
                <a:latin typeface="Arial"/>
                <a:cs typeface="Arial"/>
              </a:rPr>
              <a:t>Volley-ball</a:t>
            </a:r>
          </a:p>
          <a:p>
            <a:pPr algn="ctr">
              <a:lnSpc>
                <a:spcPct val="130000"/>
              </a:lnSpc>
            </a:pPr>
            <a:r>
              <a:rPr lang="fr-FR" spc="-50" baseline="30000" dirty="0" smtClean="0">
                <a:latin typeface="Arial"/>
                <a:cs typeface="Arial"/>
              </a:rPr>
              <a:t>Rugby</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sp>
        <p:nvSpPr>
          <p:cNvPr id="3" name="Rectangle 2"/>
          <p:cNvSpPr/>
          <p:nvPr/>
        </p:nvSpPr>
        <p:spPr>
          <a:xfrm>
            <a:off x="1672473" y="2581658"/>
            <a:ext cx="1619908" cy="2714590"/>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SPORTS DE COMBAT ET ARTS MARTIAUX</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Judo</a:t>
            </a:r>
          </a:p>
          <a:p>
            <a:pPr algn="ctr">
              <a:lnSpc>
                <a:spcPct val="130000"/>
              </a:lnSpc>
            </a:pPr>
            <a:r>
              <a:rPr lang="fr-FR" spc="-50" baseline="30000" dirty="0" smtClean="0">
                <a:latin typeface="Arial"/>
                <a:cs typeface="Arial"/>
              </a:rPr>
              <a:t>Karaté</a:t>
            </a:r>
          </a:p>
          <a:p>
            <a:pPr algn="ctr">
              <a:lnSpc>
                <a:spcPct val="130000"/>
              </a:lnSpc>
            </a:pPr>
            <a:r>
              <a:rPr lang="fr-FR" spc="-50" baseline="30000" dirty="0" smtClean="0">
                <a:latin typeface="Arial"/>
                <a:cs typeface="Arial"/>
              </a:rPr>
              <a:t>Boxe</a:t>
            </a:r>
          </a:p>
          <a:p>
            <a:pPr algn="ctr">
              <a:lnSpc>
                <a:spcPct val="130000"/>
              </a:lnSpc>
            </a:pPr>
            <a:r>
              <a:rPr lang="fr-FR" spc="-50" baseline="30000" dirty="0" smtClean="0">
                <a:latin typeface="Arial"/>
                <a:cs typeface="Arial"/>
              </a:rPr>
              <a:t>Capoeira</a:t>
            </a:r>
          </a:p>
          <a:p>
            <a:pPr algn="ctr">
              <a:lnSpc>
                <a:spcPct val="130000"/>
              </a:lnSpc>
            </a:pPr>
            <a:r>
              <a:rPr lang="fr-FR" spc="-50" baseline="30000" dirty="0" err="1" smtClean="0">
                <a:latin typeface="Arial"/>
                <a:cs typeface="Arial"/>
              </a:rPr>
              <a:t>Taekwendo</a:t>
            </a:r>
            <a:endParaRPr lang="fr-FR" spc="-50" baseline="30000" dirty="0" smtClean="0">
              <a:latin typeface="Arial"/>
              <a:cs typeface="Arial"/>
            </a:endParaRPr>
          </a:p>
          <a:p>
            <a:pPr algn="ctr">
              <a:lnSpc>
                <a:spcPct val="130000"/>
              </a:lnSpc>
            </a:pPr>
            <a:r>
              <a:rPr lang="fr-FR" spc="-50" baseline="30000" dirty="0" smtClean="0">
                <a:latin typeface="Arial"/>
                <a:cs typeface="Arial"/>
              </a:rPr>
              <a:t>Jiu </a:t>
            </a:r>
            <a:r>
              <a:rPr lang="fr-FR" spc="-50" baseline="30000" dirty="0" err="1" smtClean="0">
                <a:latin typeface="Arial"/>
                <a:cs typeface="Arial"/>
              </a:rPr>
              <a:t>jitsu</a:t>
            </a:r>
            <a:endParaRPr lang="fr-FR" spc="-50" baseline="30000" dirty="0" smtClean="0">
              <a:latin typeface="Arial"/>
              <a:cs typeface="Arial"/>
            </a:endParaRPr>
          </a:p>
          <a:p>
            <a:pPr algn="ctr">
              <a:lnSpc>
                <a:spcPct val="130000"/>
              </a:lnSpc>
            </a:pPr>
            <a:r>
              <a:rPr lang="mr-IN" spc="-50" baseline="30000" dirty="0" smtClean="0">
                <a:latin typeface="Arial"/>
                <a:cs typeface="Arial"/>
              </a:rPr>
              <a:t>…</a:t>
            </a:r>
            <a:endParaRPr lang="fr-FR" spc="-50" baseline="30000" dirty="0" smtClean="0">
              <a:latin typeface="Arial"/>
              <a:cs typeface="Arial"/>
            </a:endParaRPr>
          </a:p>
          <a:p>
            <a:pPr algn="ctr">
              <a:lnSpc>
                <a:spcPct val="130000"/>
              </a:lnSpc>
            </a:pPr>
            <a:endParaRPr lang="fr-FR" spc="-50" baseline="30000" dirty="0">
              <a:latin typeface="Arial"/>
              <a:cs typeface="Arial"/>
            </a:endParaRPr>
          </a:p>
        </p:txBody>
      </p:sp>
      <p:sp>
        <p:nvSpPr>
          <p:cNvPr id="4" name="Rectangle 3"/>
          <p:cNvSpPr/>
          <p:nvPr/>
        </p:nvSpPr>
        <p:spPr>
          <a:xfrm>
            <a:off x="3292381" y="2582549"/>
            <a:ext cx="1818013" cy="1551194"/>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SPORTS </a:t>
            </a:r>
            <a:br>
              <a:rPr lang="fr-FR" b="1" spc="-50" baseline="30000" dirty="0" smtClean="0">
                <a:solidFill>
                  <a:srgbClr val="CC0069"/>
                </a:solidFill>
                <a:latin typeface="Arial Black"/>
                <a:cs typeface="Arial Black"/>
              </a:rPr>
            </a:br>
            <a:r>
              <a:rPr lang="fr-FR" b="1" spc="-50" baseline="30000" dirty="0" smtClean="0">
                <a:solidFill>
                  <a:srgbClr val="CC0069"/>
                </a:solidFill>
                <a:latin typeface="Arial Black"/>
                <a:cs typeface="Arial Black"/>
              </a:rPr>
              <a:t>DE PRÉCISION</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Tir à l’arc</a:t>
            </a:r>
          </a:p>
          <a:p>
            <a:pPr algn="ctr">
              <a:lnSpc>
                <a:spcPct val="130000"/>
              </a:lnSpc>
            </a:pPr>
            <a:r>
              <a:rPr lang="fr-FR" spc="-50" baseline="30000" dirty="0" smtClean="0">
                <a:latin typeface="Arial"/>
                <a:cs typeface="Arial"/>
              </a:rPr>
              <a:t>Tir sportif</a:t>
            </a:r>
          </a:p>
          <a:p>
            <a:pPr algn="ctr">
              <a:lnSpc>
                <a:spcPct val="130000"/>
              </a:lnSpc>
            </a:pPr>
            <a:r>
              <a:rPr lang="fr-FR" spc="-50" baseline="30000" dirty="0" smtClean="0">
                <a:latin typeface="Arial"/>
                <a:cs typeface="Arial"/>
              </a:rPr>
              <a:t>Boules lyonnaises</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pic>
        <p:nvPicPr>
          <p:cNvPr id="7" name="Imag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18466" y="2257525"/>
            <a:ext cx="334412" cy="334412"/>
          </a:xfrm>
          <a:prstGeom prst="rect">
            <a:avLst/>
          </a:prstGeom>
        </p:spPr>
      </p:pic>
      <p:pic>
        <p:nvPicPr>
          <p:cNvPr id="9" name="Image 8"/>
          <p:cNvPicPr>
            <a:picLocks noChangeAspect="1"/>
          </p:cNvPicPr>
          <p:nvPr/>
        </p:nvPicPr>
        <p:blipFill>
          <a:blip r:embed="rId4">
            <a:extLst>
              <a:ext uri="{BEBA8EAE-BF5A-486C-A8C5-ECC9F3942E4B}">
                <a14:imgProps xmlns:a14="http://schemas.microsoft.com/office/drawing/2010/main">
                  <a14:imgLayer r:embed="rId5">
                    <a14:imgEffect>
                      <a14:backgroundRemoval t="0" b="88889" l="9722" r="88889">
                        <a14:foregroundMark x1="48611" y1="22222" x2="48611" y2="22222"/>
                      </a14:backgroundRemoval>
                    </a14:imgEffect>
                  </a14:imgLayer>
                </a14:imgProps>
              </a:ext>
            </a:extLst>
          </a:blip>
          <a:stretch>
            <a:fillRect/>
          </a:stretch>
        </p:blipFill>
        <p:spPr>
          <a:xfrm>
            <a:off x="2326398" y="2257525"/>
            <a:ext cx="317790" cy="317790"/>
          </a:xfrm>
          <a:prstGeom prst="rect">
            <a:avLst/>
          </a:prstGeom>
        </p:spPr>
      </p:pic>
      <p:pic>
        <p:nvPicPr>
          <p:cNvPr id="10" name="Image 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4667" y1="25333" x2="54667" y2="25333"/>
                      </a14:backgroundRemoval>
                    </a14:imgEffect>
                  </a14:imgLayer>
                </a14:imgProps>
              </a:ext>
            </a:extLst>
          </a:blip>
          <a:stretch>
            <a:fillRect/>
          </a:stretch>
        </p:blipFill>
        <p:spPr>
          <a:xfrm>
            <a:off x="3988364" y="2245526"/>
            <a:ext cx="361728" cy="361728"/>
          </a:xfrm>
          <a:prstGeom prst="rect">
            <a:avLst/>
          </a:prstGeom>
        </p:spPr>
      </p:pic>
      <p:sp>
        <p:nvSpPr>
          <p:cNvPr id="12" name="Rectangle 11"/>
          <p:cNvSpPr/>
          <p:nvPr/>
        </p:nvSpPr>
        <p:spPr>
          <a:xfrm>
            <a:off x="6675546" y="2909577"/>
            <a:ext cx="2889902"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2 441</a:t>
            </a:r>
          </a:p>
          <a:p>
            <a:pPr>
              <a:lnSpc>
                <a:spcPct val="70000"/>
              </a:lnSpc>
            </a:pPr>
            <a:r>
              <a:rPr lang="fr-FR" sz="2400" spc="-50" baseline="30000" dirty="0" smtClean="0">
                <a:solidFill>
                  <a:srgbClr val="3C5061"/>
                </a:solidFill>
                <a:latin typeface="Arial"/>
                <a:cs typeface="Arial"/>
              </a:rPr>
              <a:t>sections d’associations</a:t>
            </a:r>
            <a:endParaRPr lang="fr-FR" sz="2400" dirty="0">
              <a:solidFill>
                <a:srgbClr val="3C5061"/>
              </a:solidFill>
              <a:latin typeface="Arial"/>
              <a:cs typeface="Arial"/>
            </a:endParaRPr>
          </a:p>
        </p:txBody>
      </p:sp>
      <p:sp>
        <p:nvSpPr>
          <p:cNvPr id="13" name="Rectangle 12"/>
          <p:cNvSpPr/>
          <p:nvPr/>
        </p:nvSpPr>
        <p:spPr>
          <a:xfrm>
            <a:off x="6675546" y="3637645"/>
            <a:ext cx="1819100" cy="521168"/>
          </a:xfrm>
          <a:prstGeom prst="rect">
            <a:avLst/>
          </a:prstGeom>
        </p:spPr>
        <p:txBody>
          <a:bodyPr wrap="square">
            <a:spAutoFit/>
          </a:bodyPr>
          <a:lstStyle/>
          <a:p>
            <a:pPr>
              <a:lnSpc>
                <a:spcPct val="70000"/>
              </a:lnSpc>
            </a:pPr>
            <a:r>
              <a:rPr lang="fr-FR" sz="3400" b="1" spc="-50" baseline="30000" dirty="0" smtClean="0">
                <a:solidFill>
                  <a:srgbClr val="CC0069"/>
                </a:solidFill>
                <a:latin typeface="Arial Black"/>
                <a:cs typeface="Arial Black"/>
              </a:rPr>
              <a:t>85 %</a:t>
            </a:r>
          </a:p>
          <a:p>
            <a:pPr>
              <a:lnSpc>
                <a:spcPct val="70000"/>
              </a:lnSpc>
            </a:pPr>
            <a:r>
              <a:rPr lang="fr-FR" sz="2400" spc="-50" baseline="30000" dirty="0" smtClean="0">
                <a:solidFill>
                  <a:srgbClr val="3C5061"/>
                </a:solidFill>
                <a:latin typeface="Arial"/>
                <a:cs typeface="Arial"/>
              </a:rPr>
              <a:t>des licenciés*</a:t>
            </a:r>
            <a:endParaRPr lang="fr-FR" sz="2400" dirty="0">
              <a:solidFill>
                <a:srgbClr val="3C5061"/>
              </a:solidFill>
              <a:latin typeface="Arial"/>
              <a:cs typeface="Arial"/>
            </a:endParaRPr>
          </a:p>
        </p:txBody>
      </p:sp>
      <p:sp>
        <p:nvSpPr>
          <p:cNvPr id="11" name="Rectangle 10"/>
          <p:cNvSpPr/>
          <p:nvPr/>
        </p:nvSpPr>
        <p:spPr>
          <a:xfrm>
            <a:off x="4857533" y="2582549"/>
            <a:ext cx="1818013" cy="1551194"/>
          </a:xfrm>
          <a:prstGeom prst="rect">
            <a:avLst/>
          </a:prstGeom>
        </p:spPr>
        <p:txBody>
          <a:bodyPr wrap="square">
            <a:spAutoFit/>
          </a:bodyPr>
          <a:lstStyle/>
          <a:p>
            <a:pPr algn="ctr">
              <a:lnSpc>
                <a:spcPct val="110000"/>
              </a:lnSpc>
            </a:pPr>
            <a:r>
              <a:rPr lang="fr-FR" b="1" spc="-50" baseline="30000" dirty="0" smtClean="0">
                <a:solidFill>
                  <a:srgbClr val="CC0069"/>
                </a:solidFill>
                <a:latin typeface="Arial Black"/>
                <a:cs typeface="Arial Black"/>
              </a:rPr>
              <a:t>SPORTS </a:t>
            </a:r>
            <a:br>
              <a:rPr lang="fr-FR" b="1" spc="-50" baseline="30000" dirty="0" smtClean="0">
                <a:solidFill>
                  <a:srgbClr val="CC0069"/>
                </a:solidFill>
                <a:latin typeface="Arial Black"/>
                <a:cs typeface="Arial Black"/>
              </a:rPr>
            </a:br>
            <a:r>
              <a:rPr lang="fr-FR" b="1" spc="-50" baseline="30000" dirty="0" smtClean="0">
                <a:solidFill>
                  <a:srgbClr val="CC0069"/>
                </a:solidFill>
                <a:latin typeface="Arial Black"/>
                <a:cs typeface="Arial Black"/>
              </a:rPr>
              <a:t>DE RAQUETTE</a:t>
            </a:r>
          </a:p>
          <a:p>
            <a:pPr algn="ctr">
              <a:lnSpc>
                <a:spcPct val="110000"/>
              </a:lnSpc>
            </a:pPr>
            <a:endParaRPr lang="fr-FR" sz="900" b="1" spc="-50" baseline="30000" dirty="0" smtClean="0">
              <a:solidFill>
                <a:srgbClr val="0092D2"/>
              </a:solidFill>
              <a:latin typeface="Arial Black"/>
              <a:cs typeface="Arial Black"/>
            </a:endParaRPr>
          </a:p>
          <a:p>
            <a:pPr algn="ctr">
              <a:lnSpc>
                <a:spcPct val="130000"/>
              </a:lnSpc>
            </a:pPr>
            <a:r>
              <a:rPr lang="fr-FR" spc="-50" baseline="30000" dirty="0" smtClean="0">
                <a:latin typeface="Arial"/>
                <a:cs typeface="Arial"/>
              </a:rPr>
              <a:t>Tennis de table</a:t>
            </a:r>
          </a:p>
          <a:p>
            <a:pPr algn="ctr">
              <a:lnSpc>
                <a:spcPct val="130000"/>
              </a:lnSpc>
            </a:pPr>
            <a:r>
              <a:rPr lang="fr-FR" spc="-50" baseline="30000" dirty="0" smtClean="0">
                <a:latin typeface="Arial"/>
                <a:cs typeface="Arial"/>
              </a:rPr>
              <a:t>Badminton</a:t>
            </a:r>
          </a:p>
          <a:p>
            <a:pPr algn="ctr">
              <a:lnSpc>
                <a:spcPct val="130000"/>
              </a:lnSpc>
            </a:pPr>
            <a:r>
              <a:rPr lang="fr-FR" spc="-50" baseline="30000" dirty="0" smtClean="0">
                <a:latin typeface="Arial"/>
                <a:cs typeface="Arial"/>
              </a:rPr>
              <a:t>Tennis</a:t>
            </a:r>
          </a:p>
          <a:p>
            <a:pPr algn="ctr">
              <a:lnSpc>
                <a:spcPct val="130000"/>
              </a:lnSpc>
            </a:pPr>
            <a:r>
              <a:rPr lang="mr-IN" spc="-50" baseline="30000" dirty="0" smtClean="0">
                <a:latin typeface="Arial"/>
                <a:cs typeface="Arial"/>
              </a:rPr>
              <a:t>…</a:t>
            </a:r>
            <a:endParaRPr lang="fr-FR" spc="-50" baseline="30000" dirty="0">
              <a:latin typeface="Arial"/>
              <a:cs typeface="Arial"/>
            </a:endParaRPr>
          </a:p>
        </p:txBody>
      </p:sp>
      <p:pic>
        <p:nvPicPr>
          <p:cNvPr id="5" name="Image 4"/>
          <p:cNvPicPr>
            <a:picLocks noChangeAspect="1"/>
          </p:cNvPicPr>
          <p:nvPr/>
        </p:nvPicPr>
        <p:blipFill>
          <a:blip r:embed="rId8"/>
          <a:stretch>
            <a:fillRect/>
          </a:stretch>
        </p:blipFill>
        <p:spPr>
          <a:xfrm>
            <a:off x="5495580" y="2257525"/>
            <a:ext cx="507485" cy="237546"/>
          </a:xfrm>
          <a:prstGeom prst="rect">
            <a:avLst/>
          </a:prstGeom>
        </p:spPr>
      </p:pic>
    </p:spTree>
    <p:extLst>
      <p:ext uri="{BB962C8B-B14F-4D97-AF65-F5344CB8AC3E}">
        <p14:creationId xmlns:p14="http://schemas.microsoft.com/office/powerpoint/2010/main" val="13642437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901</TotalTime>
  <Words>1066</Words>
  <Application>Microsoft Macintosh PowerPoint</Application>
  <PresentationFormat>Présentation à l'écran (16:9)</PresentationFormat>
  <Paragraphs>357</Paragraphs>
  <Slides>25</Slides>
  <Notes>0</Notes>
  <HiddenSlides>0</HiddenSlides>
  <MMClips>0</MMClips>
  <ScaleCrop>false</ScaleCrop>
  <HeadingPairs>
    <vt:vector size="4" baseType="variant">
      <vt:variant>
        <vt:lpstr>Thème</vt:lpstr>
      </vt:variant>
      <vt:variant>
        <vt:i4>23</vt:i4>
      </vt:variant>
      <vt:variant>
        <vt:lpstr>Titres des diapositives</vt:lpstr>
      </vt:variant>
      <vt:variant>
        <vt:i4>25</vt:i4>
      </vt:variant>
    </vt:vector>
  </HeadingPairs>
  <TitlesOfParts>
    <vt:vector size="48" baseType="lpstr">
      <vt:lpstr>Thème Office</vt:lpstr>
      <vt:lpstr>1_Thème Office</vt:lpstr>
      <vt:lpstr>2_Thème Office</vt:lpstr>
      <vt:lpstr>3_Thème Office</vt:lpstr>
      <vt:lpstr>4_Thème Office</vt:lpstr>
      <vt:lpstr>5_Thème Office</vt:lpstr>
      <vt:lpstr>6_Thème Office</vt:lpstr>
      <vt:lpstr>7_Thème Office</vt:lpstr>
      <vt:lpstr>8_Thème Office</vt:lpstr>
      <vt:lpstr>9_Thème Office</vt:lpstr>
      <vt:lpstr>10_Thème Office</vt:lpstr>
      <vt:lpstr>11_Thème Office</vt:lpstr>
      <vt:lpstr>12_Thème Office</vt:lpstr>
      <vt:lpstr>13_Thème Office</vt:lpstr>
      <vt:lpstr>14_Thème Office</vt:lpstr>
      <vt:lpstr>15_Thème Office</vt:lpstr>
      <vt:lpstr>16_Thème Office</vt:lpstr>
      <vt:lpstr>17_Thème Office</vt:lpstr>
      <vt:lpstr>18_Thème Office</vt:lpstr>
      <vt:lpstr>19_Thème Office</vt:lpstr>
      <vt:lpstr>20_Thème Office</vt:lpstr>
      <vt:lpstr>21_Thème Office</vt:lpstr>
      <vt:lpstr>22_Thème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Cithéa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dc:creator>
  <cp:lastModifiedBy>Caroline</cp:lastModifiedBy>
  <cp:revision>90</cp:revision>
  <cp:lastPrinted>2018-02-21T14:52:40Z</cp:lastPrinted>
  <dcterms:created xsi:type="dcterms:W3CDTF">2018-01-03T15:43:40Z</dcterms:created>
  <dcterms:modified xsi:type="dcterms:W3CDTF">2018-03-28T08:26:17Z</dcterms:modified>
</cp:coreProperties>
</file>