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82" r:id="rId2"/>
    <p:sldId id="323" r:id="rId3"/>
    <p:sldId id="325" r:id="rId4"/>
    <p:sldId id="287" r:id="rId5"/>
    <p:sldId id="320" r:id="rId6"/>
    <p:sldId id="290" r:id="rId7"/>
    <p:sldId id="322" r:id="rId8"/>
    <p:sldId id="289" r:id="rId9"/>
    <p:sldId id="291" r:id="rId10"/>
    <p:sldId id="292" r:id="rId11"/>
    <p:sldId id="295" r:id="rId12"/>
    <p:sldId id="296" r:id="rId13"/>
    <p:sldId id="297" r:id="rId14"/>
    <p:sldId id="298" r:id="rId15"/>
    <p:sldId id="299" r:id="rId16"/>
    <p:sldId id="316" r:id="rId17"/>
    <p:sldId id="300" r:id="rId18"/>
    <p:sldId id="301" r:id="rId19"/>
    <p:sldId id="302" r:id="rId20"/>
    <p:sldId id="303" r:id="rId21"/>
    <p:sldId id="315" r:id="rId22"/>
    <p:sldId id="326" r:id="rId23"/>
    <p:sldId id="304" r:id="rId24"/>
    <p:sldId id="305" r:id="rId25"/>
    <p:sldId id="307" r:id="rId26"/>
    <p:sldId id="309" r:id="rId27"/>
    <p:sldId id="311" r:id="rId28"/>
    <p:sldId id="308" r:id="rId29"/>
    <p:sldId id="312" r:id="rId30"/>
  </p:sldIdLst>
  <p:sldSz cx="12192000" cy="6858000"/>
  <p:notesSz cx="6742113"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BA00"/>
    <a:srgbClr val="F69F00"/>
    <a:srgbClr val="FBB900"/>
    <a:srgbClr val="FAB300"/>
    <a:srgbClr val="FF7A4E"/>
    <a:srgbClr val="E42313"/>
    <a:srgbClr val="FF0000"/>
    <a:srgbClr val="DE2515"/>
    <a:srgbClr val="ED6B46"/>
    <a:srgbClr val="DF2514"/>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6" autoAdjust="0"/>
    <p:restoredTop sz="94490" autoAdjust="0"/>
  </p:normalViewPr>
  <p:slideViewPr>
    <p:cSldViewPr snapToGrid="0">
      <p:cViewPr varScale="1">
        <p:scale>
          <a:sx n="121" d="100"/>
          <a:sy n="121" d="100"/>
        </p:scale>
        <p:origin x="776" y="168"/>
      </p:cViewPr>
      <p:guideLst/>
    </p:cSldViewPr>
  </p:slideViewPr>
  <p:notesTextViewPr>
    <p:cViewPr>
      <p:scale>
        <a:sx n="1" d="1"/>
        <a:sy n="1" d="1"/>
      </p:scale>
      <p:origin x="0" y="0"/>
    </p:cViewPr>
  </p:notesTextViewPr>
  <p:notesViewPr>
    <p:cSldViewPr snapToGrid="0">
      <p:cViewPr varScale="1">
        <p:scale>
          <a:sx n="66" d="100"/>
          <a:sy n="66" d="100"/>
        </p:scale>
        <p:origin x="2189"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18971" y="0"/>
            <a:ext cx="2921582" cy="495348"/>
          </a:xfrm>
          <a:prstGeom prst="rect">
            <a:avLst/>
          </a:prstGeom>
        </p:spPr>
        <p:txBody>
          <a:bodyPr vert="horz" lIns="91440" tIns="45720" rIns="91440" bIns="45720" rtlCol="0"/>
          <a:lstStyle>
            <a:lvl1pPr algn="r">
              <a:defRPr sz="1200"/>
            </a:lvl1pPr>
          </a:lstStyle>
          <a:p>
            <a:fld id="{739CDF9E-3504-4C38-85AD-DAD7382B8F5C}" type="datetimeFigureOut">
              <a:rPr lang="fr-FR" smtClean="0"/>
              <a:t>20/11/2025</a:t>
            </a:fld>
            <a:endParaRPr lang="fr-FR"/>
          </a:p>
        </p:txBody>
      </p:sp>
      <p:sp>
        <p:nvSpPr>
          <p:cNvPr id="4" name="Espace réservé du pied de page 3"/>
          <p:cNvSpPr>
            <a:spLocks noGrp="1"/>
          </p:cNvSpPr>
          <p:nvPr>
            <p:ph type="ftr" sz="quarter" idx="2"/>
          </p:nvPr>
        </p:nvSpPr>
        <p:spPr>
          <a:xfrm>
            <a:off x="0" y="9377317"/>
            <a:ext cx="2921582" cy="49534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18971" y="9377317"/>
            <a:ext cx="2921582" cy="495347"/>
          </a:xfrm>
          <a:prstGeom prst="rect">
            <a:avLst/>
          </a:prstGeom>
        </p:spPr>
        <p:txBody>
          <a:bodyPr vert="horz" lIns="91440" tIns="45720" rIns="91440" bIns="45720" rtlCol="0" anchor="b"/>
          <a:lstStyle>
            <a:lvl1pPr algn="r">
              <a:defRPr sz="1200"/>
            </a:lvl1pPr>
          </a:lstStyle>
          <a:p>
            <a:fld id="{13547E26-5E0D-4515-94CE-ED8EAD66052B}" type="slidenum">
              <a:rPr lang="fr-FR" smtClean="0"/>
              <a:t>‹N°›</a:t>
            </a:fld>
            <a:endParaRPr lang="fr-FR"/>
          </a:p>
        </p:txBody>
      </p:sp>
    </p:spTree>
    <p:extLst>
      <p:ext uri="{BB962C8B-B14F-4D97-AF65-F5344CB8AC3E}">
        <p14:creationId xmlns:p14="http://schemas.microsoft.com/office/powerpoint/2010/main" val="39222511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CC1FEC81-2F42-4FED-991A-4D2A1C02FFFC}" type="datetimeFigureOut">
              <a:rPr lang="fr-FR" smtClean="0"/>
              <a:t>20/11/2025</a:t>
            </a:fld>
            <a:endParaRPr lang="fr-FR"/>
          </a:p>
        </p:txBody>
      </p:sp>
      <p:sp>
        <p:nvSpPr>
          <p:cNvPr id="4" name="Espace réservé de l'image des diapositives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fld id="{7E299FF0-4A9C-4DCC-8582-78E9C345AD2C}" type="slidenum">
              <a:rPr lang="fr-FR" smtClean="0"/>
              <a:t>‹N°›</a:t>
            </a:fld>
            <a:endParaRPr lang="fr-FR"/>
          </a:p>
        </p:txBody>
      </p:sp>
    </p:spTree>
    <p:extLst>
      <p:ext uri="{BB962C8B-B14F-4D97-AF65-F5344CB8AC3E}">
        <p14:creationId xmlns:p14="http://schemas.microsoft.com/office/powerpoint/2010/main" val="3106785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7.jp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16.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25.png"/><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22" name="Image 21"/>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l="-6" t="24413" r="12118" b="2828"/>
          <a:stretch/>
        </p:blipFill>
        <p:spPr>
          <a:xfrm>
            <a:off x="983890" y="544285"/>
            <a:ext cx="10392697" cy="5742039"/>
          </a:xfrm>
          <a:prstGeom prst="roundRect">
            <a:avLst/>
          </a:prstGeom>
        </p:spPr>
      </p:pic>
      <p:sp>
        <p:nvSpPr>
          <p:cNvPr id="23" name="Rectangle 22"/>
          <p:cNvSpPr/>
          <p:nvPr userDrawn="1"/>
        </p:nvSpPr>
        <p:spPr>
          <a:xfrm>
            <a:off x="10324535" y="544285"/>
            <a:ext cx="1052052" cy="827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l="74371" t="24413" r="12390" b="63876"/>
          <a:stretch/>
        </p:blipFill>
        <p:spPr>
          <a:xfrm>
            <a:off x="9801164" y="544286"/>
            <a:ext cx="1565590" cy="924232"/>
          </a:xfrm>
          <a:prstGeom prst="rect">
            <a:avLst/>
          </a:prstGeom>
        </p:spPr>
      </p:pic>
      <p:grpSp>
        <p:nvGrpSpPr>
          <p:cNvPr id="25" name="Groupe 24"/>
          <p:cNvGrpSpPr/>
          <p:nvPr userDrawn="1"/>
        </p:nvGrpSpPr>
        <p:grpSpPr>
          <a:xfrm>
            <a:off x="983890" y="544285"/>
            <a:ext cx="10415016" cy="5763333"/>
            <a:chOff x="905256" y="548640"/>
            <a:chExt cx="10415016" cy="5763333"/>
          </a:xfrm>
          <a:gradFill>
            <a:gsLst>
              <a:gs pos="51000">
                <a:srgbClr val="8672A9">
                  <a:alpha val="85000"/>
                </a:srgbClr>
              </a:gs>
              <a:gs pos="29000">
                <a:srgbClr val="9868A7">
                  <a:alpha val="90000"/>
                </a:srgbClr>
              </a:gs>
              <a:gs pos="0">
                <a:srgbClr val="894E98"/>
              </a:gs>
              <a:gs pos="57000">
                <a:srgbClr val="737DAB">
                  <a:alpha val="67000"/>
                </a:srgbClr>
              </a:gs>
              <a:gs pos="82000">
                <a:srgbClr val="72A6C8"/>
              </a:gs>
              <a:gs pos="100000">
                <a:srgbClr val="63ADD1"/>
              </a:gs>
            </a:gsLst>
            <a:lin ang="1800000" scaled="0"/>
          </a:gradFill>
        </p:grpSpPr>
        <p:sp>
          <p:nvSpPr>
            <p:cNvPr id="26" name="Rectangle avec coin arrondi et coin rogné 25"/>
            <p:cNvSpPr/>
            <p:nvPr/>
          </p:nvSpPr>
          <p:spPr>
            <a:xfrm rot="10800000">
              <a:off x="905256" y="548640"/>
              <a:ext cx="10415016" cy="5760720"/>
            </a:xfrm>
            <a:prstGeom prst="snip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905256" y="5196405"/>
              <a:ext cx="1051560" cy="11155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9" name="Imag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5982" y="5728203"/>
            <a:ext cx="6034900" cy="321088"/>
          </a:xfrm>
          <a:prstGeom prst="rect">
            <a:avLst/>
          </a:prstGeom>
        </p:spPr>
      </p:pic>
      <p:pic>
        <p:nvPicPr>
          <p:cNvPr id="7" name="Imag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612" y="1372162"/>
            <a:ext cx="3147742" cy="4458838"/>
          </a:xfrm>
          <a:prstGeom prst="rect">
            <a:avLst/>
          </a:prstGeom>
        </p:spPr>
      </p:pic>
      <p:pic>
        <p:nvPicPr>
          <p:cNvPr id="4" name="Imag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9480804">
            <a:off x="1357109" y="702977"/>
            <a:ext cx="3319678" cy="4702389"/>
          </a:xfrm>
          <a:prstGeom prst="rect">
            <a:avLst/>
          </a:prstGeom>
        </p:spPr>
      </p:pic>
      <p:pic>
        <p:nvPicPr>
          <p:cNvPr id="5" name="Imag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0198463">
            <a:off x="1442232" y="-711845"/>
            <a:ext cx="4906953" cy="6950796"/>
          </a:xfrm>
          <a:prstGeom prst="rect">
            <a:avLst/>
          </a:prstGeom>
        </p:spPr>
      </p:pic>
      <p:pic>
        <p:nvPicPr>
          <p:cNvPr id="8" name="Imag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391410" y="3532425"/>
            <a:ext cx="1736223" cy="1659625"/>
          </a:xfrm>
          <a:prstGeom prst="rect">
            <a:avLst/>
          </a:prstGeom>
        </p:spPr>
      </p:pic>
      <p:pic>
        <p:nvPicPr>
          <p:cNvPr id="6" name="Imag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8942410">
            <a:off x="2443910" y="2616728"/>
            <a:ext cx="3028496" cy="4289923"/>
          </a:xfrm>
          <a:prstGeom prst="rect">
            <a:avLst/>
          </a:prstGeom>
        </p:spPr>
      </p:pic>
      <p:pic>
        <p:nvPicPr>
          <p:cNvPr id="3" name="Imag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427161">
            <a:off x="1170763" y="47551"/>
            <a:ext cx="3301946" cy="4677272"/>
          </a:xfrm>
          <a:prstGeom prst="rect">
            <a:avLst/>
          </a:prstGeom>
        </p:spPr>
      </p:pic>
      <p:sp>
        <p:nvSpPr>
          <p:cNvPr id="2" name="Ellipse 1"/>
          <p:cNvSpPr/>
          <p:nvPr userDrawn="1"/>
        </p:nvSpPr>
        <p:spPr>
          <a:xfrm>
            <a:off x="1960374" y="1938400"/>
            <a:ext cx="3028884" cy="30288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98473" y="2713519"/>
            <a:ext cx="2499773" cy="1478645"/>
          </a:xfrm>
          <a:prstGeom prst="rect">
            <a:avLst/>
          </a:prstGeom>
        </p:spPr>
      </p:pic>
    </p:spTree>
    <p:extLst>
      <p:ext uri="{BB962C8B-B14F-4D97-AF65-F5344CB8AC3E}">
        <p14:creationId xmlns:p14="http://schemas.microsoft.com/office/powerpoint/2010/main" val="3474839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9525850">
            <a:off x="-439754" y="5494102"/>
            <a:ext cx="1732568" cy="2381361"/>
          </a:xfrm>
          <a:prstGeom prst="rect">
            <a:avLst/>
          </a:prstGeom>
        </p:spPr>
      </p:pic>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224651" y="5567446"/>
            <a:ext cx="1234409" cy="1679056"/>
          </a:xfrm>
          <a:prstGeom prst="rect">
            <a:avLst/>
          </a:prstGeom>
        </p:spPr>
      </p:pic>
      <p:sp>
        <p:nvSpPr>
          <p:cNvPr id="6" name="ZoneTexte 5"/>
          <p:cNvSpPr txBox="1"/>
          <p:nvPr userDrawn="1"/>
        </p:nvSpPr>
        <p:spPr>
          <a:xfrm>
            <a:off x="6213423" y="5952804"/>
            <a:ext cx="5490670" cy="523220"/>
          </a:xfrm>
          <a:prstGeom prst="rect">
            <a:avLst/>
          </a:prstGeom>
          <a:noFill/>
        </p:spPr>
        <p:txBody>
          <a:bodyPr wrap="none" rtlCol="0">
            <a:spAutoFit/>
          </a:bodyPr>
          <a:lstStyle/>
          <a:p>
            <a:r>
              <a:rPr lang="fr-FR" sz="2800" b="1" dirty="0">
                <a:solidFill>
                  <a:srgbClr val="EB0081"/>
                </a:solidFill>
                <a:latin typeface="HelveticaNeueLT Std Blk Cn" panose="020B0806030702040204"/>
              </a:rPr>
              <a:t>Performance, détente et échanges !</a:t>
            </a:r>
          </a:p>
        </p:txBody>
      </p:sp>
      <p:sp>
        <p:nvSpPr>
          <p:cNvPr id="2" name="Rectangle 1"/>
          <p:cNvSpPr/>
          <p:nvPr userDrawn="1"/>
        </p:nvSpPr>
        <p:spPr>
          <a:xfrm>
            <a:off x="-24714" y="0"/>
            <a:ext cx="12216714" cy="1504709"/>
          </a:xfrm>
          <a:prstGeom prst="rect">
            <a:avLst/>
          </a:prstGeom>
          <a:gradFill>
            <a:gsLst>
              <a:gs pos="0">
                <a:srgbClr val="E6007E"/>
              </a:gs>
              <a:gs pos="29000">
                <a:srgbClr val="D34B8C"/>
              </a:gs>
              <a:gs pos="82000">
                <a:srgbClr val="B90F80"/>
              </a:gs>
              <a:gs pos="57000">
                <a:srgbClr val="D34B8C"/>
              </a:gs>
              <a:gs pos="100000">
                <a:srgbClr val="B80C7F"/>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userDrawn="1"/>
        </p:nvSpPr>
        <p:spPr>
          <a:xfrm>
            <a:off x="4516410" y="290689"/>
            <a:ext cx="7501884" cy="923330"/>
          </a:xfrm>
          <a:prstGeom prst="rect">
            <a:avLst/>
          </a:prstGeom>
          <a:noFill/>
        </p:spPr>
        <p:txBody>
          <a:bodyPr wrap="square" rtlCol="0">
            <a:spAutoFit/>
          </a:bodyPr>
          <a:lstStyle/>
          <a:p>
            <a:r>
              <a:rPr lang="fr-FR" sz="5400" dirty="0">
                <a:solidFill>
                  <a:schemeClr val="bg1"/>
                </a:solidFill>
                <a:latin typeface="HelveticaNeueLT Std Blk Cn" panose="020B0806030702040204"/>
              </a:rPr>
              <a:t>LES ACTIVITÉS SPORTIVES</a:t>
            </a:r>
          </a:p>
        </p:txBody>
      </p:sp>
    </p:spTree>
    <p:extLst>
      <p:ext uri="{BB962C8B-B14F-4D97-AF65-F5344CB8AC3E}">
        <p14:creationId xmlns:p14="http://schemas.microsoft.com/office/powerpoint/2010/main" val="2218211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_Disposition personnalisé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9525850">
            <a:off x="-439754" y="5494102"/>
            <a:ext cx="1732568" cy="2381361"/>
          </a:xfrm>
          <a:prstGeom prst="rect">
            <a:avLst/>
          </a:prstGeom>
        </p:spPr>
      </p:pic>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223169" y="5480124"/>
            <a:ext cx="1231414" cy="1900396"/>
          </a:xfrm>
          <a:prstGeom prst="rect">
            <a:avLst/>
          </a:prstGeom>
        </p:spPr>
      </p:pic>
      <p:sp>
        <p:nvSpPr>
          <p:cNvPr id="5" name="ZoneTexte 4"/>
          <p:cNvSpPr txBox="1"/>
          <p:nvPr userDrawn="1"/>
        </p:nvSpPr>
        <p:spPr>
          <a:xfrm>
            <a:off x="6213423" y="5952804"/>
            <a:ext cx="5490670" cy="523220"/>
          </a:xfrm>
          <a:prstGeom prst="rect">
            <a:avLst/>
          </a:prstGeom>
          <a:noFill/>
        </p:spPr>
        <p:txBody>
          <a:bodyPr wrap="none" rtlCol="0">
            <a:spAutoFit/>
          </a:bodyPr>
          <a:lstStyle/>
          <a:p>
            <a:r>
              <a:rPr lang="fr-FR" sz="2800" b="1" dirty="0">
                <a:solidFill>
                  <a:srgbClr val="EB0081"/>
                </a:solidFill>
                <a:latin typeface="HelveticaNeueLT Std Blk Cn" panose="020B0806030702040204"/>
              </a:rPr>
              <a:t>Performance, détente et échanges !</a:t>
            </a:r>
          </a:p>
        </p:txBody>
      </p:sp>
      <p:sp>
        <p:nvSpPr>
          <p:cNvPr id="6" name="Rectangle 5"/>
          <p:cNvSpPr/>
          <p:nvPr userDrawn="1"/>
        </p:nvSpPr>
        <p:spPr>
          <a:xfrm>
            <a:off x="-24714" y="0"/>
            <a:ext cx="12216714" cy="1504709"/>
          </a:xfrm>
          <a:prstGeom prst="rect">
            <a:avLst/>
          </a:prstGeom>
          <a:gradFill>
            <a:gsLst>
              <a:gs pos="0">
                <a:srgbClr val="E6007E"/>
              </a:gs>
              <a:gs pos="29000">
                <a:srgbClr val="D34B8C"/>
              </a:gs>
              <a:gs pos="82000">
                <a:srgbClr val="B90F80"/>
              </a:gs>
              <a:gs pos="57000">
                <a:srgbClr val="D34B8C"/>
              </a:gs>
              <a:gs pos="100000">
                <a:srgbClr val="B80C7F"/>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userDrawn="1"/>
        </p:nvSpPr>
        <p:spPr>
          <a:xfrm>
            <a:off x="4385784" y="290689"/>
            <a:ext cx="7501884" cy="923330"/>
          </a:xfrm>
          <a:prstGeom prst="rect">
            <a:avLst/>
          </a:prstGeom>
          <a:noFill/>
        </p:spPr>
        <p:txBody>
          <a:bodyPr wrap="square" rtlCol="0">
            <a:spAutoFit/>
          </a:bodyPr>
          <a:lstStyle/>
          <a:p>
            <a:r>
              <a:rPr lang="fr-FR" sz="5400" dirty="0">
                <a:solidFill>
                  <a:schemeClr val="bg1"/>
                </a:solidFill>
                <a:latin typeface="HelveticaNeueLT Std Blk Cn" panose="020B0806030702040204"/>
              </a:rPr>
              <a:t>LES ACTIVITÉS SPORTIVES</a:t>
            </a:r>
          </a:p>
        </p:txBody>
      </p:sp>
    </p:spTree>
    <p:extLst>
      <p:ext uri="{BB962C8B-B14F-4D97-AF65-F5344CB8AC3E}">
        <p14:creationId xmlns:p14="http://schemas.microsoft.com/office/powerpoint/2010/main" val="1373782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78341" y="-693211"/>
            <a:ext cx="4841443" cy="6858000"/>
          </a:xfrm>
          <a:prstGeom prst="rect">
            <a:avLst/>
          </a:prstGeom>
        </p:spPr>
      </p:pic>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38042">
            <a:off x="8128780" y="1942148"/>
            <a:ext cx="4333310" cy="6858000"/>
          </a:xfrm>
          <a:prstGeom prst="rect">
            <a:avLst/>
          </a:prstGeom>
        </p:spPr>
      </p:pic>
      <p:pic>
        <p:nvPicPr>
          <p:cNvPr id="8" name="Imag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9544173">
            <a:off x="-455422" y="5501481"/>
            <a:ext cx="1750475" cy="2348713"/>
          </a:xfrm>
          <a:prstGeom prst="rect">
            <a:avLst/>
          </a:prstGeom>
        </p:spPr>
      </p:pic>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233292" y="5490676"/>
            <a:ext cx="1223867" cy="1867103"/>
          </a:xfrm>
          <a:prstGeom prst="rect">
            <a:avLst/>
          </a:prstGeom>
        </p:spPr>
      </p:pic>
      <p:sp>
        <p:nvSpPr>
          <p:cNvPr id="10" name="Rectangle 9"/>
          <p:cNvSpPr/>
          <p:nvPr userDrawn="1"/>
        </p:nvSpPr>
        <p:spPr>
          <a:xfrm>
            <a:off x="-24714" y="0"/>
            <a:ext cx="12216714" cy="1504709"/>
          </a:xfrm>
          <a:prstGeom prst="rect">
            <a:avLst/>
          </a:prstGeom>
          <a:gradFill>
            <a:gsLst>
              <a:gs pos="0">
                <a:srgbClr val="E6007E"/>
              </a:gs>
              <a:gs pos="29000">
                <a:srgbClr val="D34B8C"/>
              </a:gs>
              <a:gs pos="82000">
                <a:srgbClr val="B90F80"/>
              </a:gs>
              <a:gs pos="57000">
                <a:srgbClr val="D34B8C"/>
              </a:gs>
              <a:gs pos="100000">
                <a:srgbClr val="B80C7F"/>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userDrawn="1"/>
        </p:nvSpPr>
        <p:spPr>
          <a:xfrm>
            <a:off x="4316113" y="290689"/>
            <a:ext cx="7501884" cy="923330"/>
          </a:xfrm>
          <a:prstGeom prst="rect">
            <a:avLst/>
          </a:prstGeom>
          <a:noFill/>
        </p:spPr>
        <p:txBody>
          <a:bodyPr wrap="square" rtlCol="0">
            <a:spAutoFit/>
          </a:bodyPr>
          <a:lstStyle/>
          <a:p>
            <a:r>
              <a:rPr lang="fr-FR" sz="5400" dirty="0">
                <a:solidFill>
                  <a:schemeClr val="bg1"/>
                </a:solidFill>
                <a:latin typeface="HelveticaNeueLT Std Blk Cn" panose="020B0806030702040204"/>
              </a:rPr>
              <a:t>LES ACTIVITÉS SPORTIVES</a:t>
            </a:r>
          </a:p>
        </p:txBody>
      </p:sp>
    </p:spTree>
    <p:extLst>
      <p:ext uri="{BB962C8B-B14F-4D97-AF65-F5344CB8AC3E}">
        <p14:creationId xmlns:p14="http://schemas.microsoft.com/office/powerpoint/2010/main" val="1031136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9484268">
            <a:off x="-408602" y="5528771"/>
            <a:ext cx="1740628" cy="2289558"/>
          </a:xfrm>
          <a:prstGeom prst="rect">
            <a:avLst/>
          </a:prstGeom>
        </p:spPr>
      </p:pic>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69441" y="5483888"/>
            <a:ext cx="1228760" cy="1925149"/>
          </a:xfrm>
          <a:prstGeom prst="rect">
            <a:avLst/>
          </a:prstGeom>
        </p:spPr>
      </p:pic>
      <p:sp>
        <p:nvSpPr>
          <p:cNvPr id="5" name="ZoneTexte 4"/>
          <p:cNvSpPr txBox="1"/>
          <p:nvPr userDrawn="1"/>
        </p:nvSpPr>
        <p:spPr>
          <a:xfrm>
            <a:off x="1607200" y="5738948"/>
            <a:ext cx="10593509" cy="954107"/>
          </a:xfrm>
          <a:prstGeom prst="rect">
            <a:avLst/>
          </a:prstGeom>
          <a:noFill/>
        </p:spPr>
        <p:txBody>
          <a:bodyPr wrap="square" rtlCol="0">
            <a:spAutoFit/>
          </a:bodyPr>
          <a:lstStyle/>
          <a:p>
            <a:r>
              <a:rPr lang="fr-FR" sz="2800" dirty="0">
                <a:solidFill>
                  <a:srgbClr val="EB0081"/>
                </a:solidFill>
                <a:latin typeface="HelveticaNeueLT Std Blk Cn"/>
              </a:rPr>
              <a:t>À travers</a:t>
            </a:r>
            <a:r>
              <a:rPr lang="fr-FR" sz="2800" baseline="0" dirty="0">
                <a:solidFill>
                  <a:srgbClr val="EB0081"/>
                </a:solidFill>
                <a:latin typeface="HelveticaNeueLT Std Blk Cn"/>
              </a:rPr>
              <a:t> ses activités, la FSCF attache tout autant d’importance au développement créatif qu’à l’expression des sensibilités individuelles.</a:t>
            </a:r>
            <a:endParaRPr lang="fr-FR" sz="2800" dirty="0">
              <a:solidFill>
                <a:srgbClr val="EB0081"/>
              </a:solidFill>
              <a:latin typeface="HelveticaNeueLT Std Blk Cn"/>
            </a:endParaRPr>
          </a:p>
        </p:txBody>
      </p:sp>
      <p:sp>
        <p:nvSpPr>
          <p:cNvPr id="6" name="Rectangle 5"/>
          <p:cNvSpPr/>
          <p:nvPr userDrawn="1"/>
        </p:nvSpPr>
        <p:spPr>
          <a:xfrm>
            <a:off x="-16005" y="0"/>
            <a:ext cx="12216714" cy="1504709"/>
          </a:xfrm>
          <a:prstGeom prst="rect">
            <a:avLst/>
          </a:prstGeom>
          <a:gradFill>
            <a:gsLst>
              <a:gs pos="0">
                <a:srgbClr val="E6007E"/>
              </a:gs>
              <a:gs pos="29000">
                <a:srgbClr val="D34B8C"/>
              </a:gs>
              <a:gs pos="82000">
                <a:srgbClr val="B90F80"/>
              </a:gs>
              <a:gs pos="57000">
                <a:srgbClr val="D34B8C"/>
              </a:gs>
              <a:gs pos="100000">
                <a:srgbClr val="B80C7F"/>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userDrawn="1"/>
        </p:nvSpPr>
        <p:spPr>
          <a:xfrm>
            <a:off x="0" y="336855"/>
            <a:ext cx="12337976" cy="830997"/>
          </a:xfrm>
          <a:prstGeom prst="rect">
            <a:avLst/>
          </a:prstGeom>
          <a:noFill/>
        </p:spPr>
        <p:txBody>
          <a:bodyPr wrap="square" rtlCol="0">
            <a:spAutoFit/>
          </a:bodyPr>
          <a:lstStyle/>
          <a:p>
            <a:pPr algn="ctr"/>
            <a:r>
              <a:rPr lang="fr-FR" sz="4800" dirty="0">
                <a:solidFill>
                  <a:schemeClr val="bg1"/>
                </a:solidFill>
                <a:latin typeface="HelveticaNeueLT Std Blk Cn" panose="020B0806030702040204"/>
              </a:rPr>
              <a:t>LES ACTIVITÉS ARTISTIQUES</a:t>
            </a:r>
            <a:r>
              <a:rPr lang="fr-FR" sz="4800" baseline="0" dirty="0">
                <a:solidFill>
                  <a:schemeClr val="bg1"/>
                </a:solidFill>
                <a:latin typeface="HelveticaNeueLT Std Blk Cn" panose="020B0806030702040204"/>
              </a:rPr>
              <a:t> ET CULTURELLES</a:t>
            </a:r>
            <a:endParaRPr lang="fr-FR" sz="4800" dirty="0">
              <a:solidFill>
                <a:schemeClr val="bg1"/>
              </a:solidFill>
              <a:latin typeface="HelveticaNeueLT Std Blk Cn" panose="020B0806030702040204"/>
            </a:endParaRPr>
          </a:p>
        </p:txBody>
      </p:sp>
    </p:spTree>
    <p:extLst>
      <p:ext uri="{BB962C8B-B14F-4D97-AF65-F5344CB8AC3E}">
        <p14:creationId xmlns:p14="http://schemas.microsoft.com/office/powerpoint/2010/main" val="1393106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9698636">
            <a:off x="-509666" y="5529149"/>
            <a:ext cx="1876567" cy="2361774"/>
          </a:xfrm>
          <a:prstGeom prst="rect">
            <a:avLst/>
          </a:prstGeom>
        </p:spPr>
      </p:pic>
      <p:pic>
        <p:nvPicPr>
          <p:cNvPr id="2" name="Imag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4388" y="-479502"/>
            <a:ext cx="4841443" cy="6858000"/>
          </a:xfrm>
          <a:prstGeom prst="rect">
            <a:avLst/>
          </a:prstGeom>
        </p:spPr>
      </p:pic>
      <p:pic>
        <p:nvPicPr>
          <p:cNvPr id="5" name="Image 4"/>
          <p:cNvPicPr>
            <a:picLocks noChangeAspect="1"/>
          </p:cNvPicPr>
          <p:nvPr userDrawn="1"/>
        </p:nvPicPr>
        <p:blipFill rotWithShape="1">
          <a:blip r:embed="rId4">
            <a:extLst>
              <a:ext uri="{28A0092B-C50C-407E-A947-70E740481C1C}">
                <a14:useLocalDpi xmlns:a14="http://schemas.microsoft.com/office/drawing/2010/main" val="0"/>
              </a:ext>
            </a:extLst>
          </a:blip>
          <a:srcRect t="9524" b="26349"/>
          <a:stretch/>
        </p:blipFill>
        <p:spPr>
          <a:xfrm rot="266653">
            <a:off x="8082644" y="2617249"/>
            <a:ext cx="4379283" cy="4334780"/>
          </a:xfrm>
          <a:prstGeom prst="rect">
            <a:avLst/>
          </a:prstGeom>
        </p:spPr>
      </p:pic>
      <p:pic>
        <p:nvPicPr>
          <p:cNvPr id="6" name="Imag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71881" y="5469305"/>
            <a:ext cx="1227222" cy="2013431"/>
          </a:xfrm>
          <a:prstGeom prst="rect">
            <a:avLst/>
          </a:prstGeom>
        </p:spPr>
      </p:pic>
      <p:sp>
        <p:nvSpPr>
          <p:cNvPr id="8" name="Rectangle 7"/>
          <p:cNvSpPr/>
          <p:nvPr userDrawn="1"/>
        </p:nvSpPr>
        <p:spPr>
          <a:xfrm>
            <a:off x="-16005" y="0"/>
            <a:ext cx="12216714" cy="1504709"/>
          </a:xfrm>
          <a:prstGeom prst="rect">
            <a:avLst/>
          </a:prstGeom>
          <a:gradFill>
            <a:gsLst>
              <a:gs pos="0">
                <a:srgbClr val="E6007E"/>
              </a:gs>
              <a:gs pos="29000">
                <a:srgbClr val="D34B8C"/>
              </a:gs>
              <a:gs pos="82000">
                <a:srgbClr val="B90F80"/>
              </a:gs>
              <a:gs pos="57000">
                <a:srgbClr val="D34B8C"/>
              </a:gs>
              <a:gs pos="100000">
                <a:srgbClr val="B80C7F"/>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userDrawn="1"/>
        </p:nvSpPr>
        <p:spPr>
          <a:xfrm>
            <a:off x="0" y="336855"/>
            <a:ext cx="12337976" cy="830997"/>
          </a:xfrm>
          <a:prstGeom prst="rect">
            <a:avLst/>
          </a:prstGeom>
          <a:noFill/>
        </p:spPr>
        <p:txBody>
          <a:bodyPr wrap="square" rtlCol="0">
            <a:spAutoFit/>
          </a:bodyPr>
          <a:lstStyle/>
          <a:p>
            <a:pPr algn="ctr"/>
            <a:r>
              <a:rPr lang="fr-FR" sz="4800" dirty="0">
                <a:solidFill>
                  <a:schemeClr val="bg1"/>
                </a:solidFill>
                <a:latin typeface="HelveticaNeueLT Std Blk Cn" panose="020B0806030702040204"/>
              </a:rPr>
              <a:t>LES ACTIVITÉS ARTISTIQUES</a:t>
            </a:r>
            <a:r>
              <a:rPr lang="fr-FR" sz="4800" baseline="0" dirty="0">
                <a:solidFill>
                  <a:schemeClr val="bg1"/>
                </a:solidFill>
                <a:latin typeface="HelveticaNeueLT Std Blk Cn" panose="020B0806030702040204"/>
              </a:rPr>
              <a:t> ET CULTURELLES</a:t>
            </a:r>
            <a:endParaRPr lang="fr-FR" sz="4800" dirty="0">
              <a:solidFill>
                <a:schemeClr val="bg1"/>
              </a:solidFill>
              <a:latin typeface="HelveticaNeueLT Std Blk Cn" panose="020B0806030702040204"/>
            </a:endParaRPr>
          </a:p>
        </p:txBody>
      </p:sp>
    </p:spTree>
    <p:extLst>
      <p:ext uri="{BB962C8B-B14F-4D97-AF65-F5344CB8AC3E}">
        <p14:creationId xmlns:p14="http://schemas.microsoft.com/office/powerpoint/2010/main" val="1720716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72512" y="-522514"/>
            <a:ext cx="4841443" cy="6858000"/>
          </a:xfrm>
          <a:prstGeom prst="rect">
            <a:avLst/>
          </a:prstGeom>
        </p:spPr>
      </p:pic>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67965">
            <a:off x="8028318" y="1874036"/>
            <a:ext cx="4329796" cy="6892945"/>
          </a:xfrm>
          <a:prstGeom prst="rect">
            <a:avLst/>
          </a:prstGeom>
        </p:spPr>
      </p:pic>
      <p:sp>
        <p:nvSpPr>
          <p:cNvPr id="5" name="ZoneTexte 4"/>
          <p:cNvSpPr txBox="1"/>
          <p:nvPr userDrawn="1"/>
        </p:nvSpPr>
        <p:spPr>
          <a:xfrm>
            <a:off x="216467" y="5296016"/>
            <a:ext cx="8303079" cy="1384995"/>
          </a:xfrm>
          <a:prstGeom prst="rect">
            <a:avLst/>
          </a:prstGeom>
          <a:noFill/>
        </p:spPr>
        <p:txBody>
          <a:bodyPr wrap="square" rtlCol="0">
            <a:spAutoFit/>
          </a:bodyPr>
          <a:lstStyle/>
          <a:p>
            <a:r>
              <a:rPr lang="fr-FR" sz="2800" b="0" dirty="0">
                <a:solidFill>
                  <a:srgbClr val="EB0081"/>
                </a:solidFill>
                <a:latin typeface="HelveticaNeueLT Std Blk Cn" panose="020B0806030702040204"/>
              </a:rPr>
              <a:t>Les activités</a:t>
            </a:r>
            <a:r>
              <a:rPr lang="fr-FR" sz="2800" b="0" baseline="0" dirty="0">
                <a:solidFill>
                  <a:srgbClr val="EB0081"/>
                </a:solidFill>
                <a:latin typeface="HelveticaNeueLT Std Blk Cn" panose="020B0806030702040204"/>
              </a:rPr>
              <a:t> éducatives et d’animation encouragent le développement personnel, l’autonomie, l’initiative et la création de lien social.</a:t>
            </a:r>
            <a:endParaRPr lang="fr-FR" sz="2800" b="0" dirty="0">
              <a:solidFill>
                <a:srgbClr val="EB0081"/>
              </a:solidFill>
              <a:latin typeface="HelveticaNeueLT Std Blk Cn" panose="020B0806030702040204"/>
            </a:endParaRPr>
          </a:p>
        </p:txBody>
      </p:sp>
      <p:sp>
        <p:nvSpPr>
          <p:cNvPr id="8" name="Rectangle 7"/>
          <p:cNvSpPr/>
          <p:nvPr userDrawn="1"/>
        </p:nvSpPr>
        <p:spPr>
          <a:xfrm>
            <a:off x="-16005" y="0"/>
            <a:ext cx="12216714" cy="1504709"/>
          </a:xfrm>
          <a:prstGeom prst="rect">
            <a:avLst/>
          </a:prstGeom>
          <a:gradFill>
            <a:gsLst>
              <a:gs pos="0">
                <a:srgbClr val="E6007E"/>
              </a:gs>
              <a:gs pos="29000">
                <a:srgbClr val="D34B8C"/>
              </a:gs>
              <a:gs pos="82000">
                <a:srgbClr val="B90F80"/>
              </a:gs>
              <a:gs pos="57000">
                <a:srgbClr val="D34B8C"/>
              </a:gs>
              <a:gs pos="100000">
                <a:srgbClr val="B80C7F"/>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userDrawn="1"/>
        </p:nvSpPr>
        <p:spPr>
          <a:xfrm>
            <a:off x="0" y="336855"/>
            <a:ext cx="12337976" cy="830997"/>
          </a:xfrm>
          <a:prstGeom prst="rect">
            <a:avLst/>
          </a:prstGeom>
          <a:noFill/>
        </p:spPr>
        <p:txBody>
          <a:bodyPr wrap="square" rtlCol="0">
            <a:spAutoFit/>
          </a:bodyPr>
          <a:lstStyle/>
          <a:p>
            <a:pPr algn="ctr"/>
            <a:r>
              <a:rPr lang="fr-FR" sz="4800" dirty="0">
                <a:solidFill>
                  <a:schemeClr val="bg1"/>
                </a:solidFill>
                <a:latin typeface="HelveticaNeueLT Std Blk Cn" panose="020B0806030702040204"/>
              </a:rPr>
              <a:t>LES ACTIVITÉS ÉDUCATIVES ET D’ANIMATION</a:t>
            </a:r>
          </a:p>
        </p:txBody>
      </p:sp>
    </p:spTree>
    <p:extLst>
      <p:ext uri="{BB962C8B-B14F-4D97-AF65-F5344CB8AC3E}">
        <p14:creationId xmlns:p14="http://schemas.microsoft.com/office/powerpoint/2010/main" val="29764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33286" y="-485835"/>
            <a:ext cx="6813035" cy="4356324"/>
          </a:xfrm>
          <a:prstGeom prst="rect">
            <a:avLst/>
          </a:prstGeom>
        </p:spPr>
      </p:pic>
      <p:pic>
        <p:nvPicPr>
          <p:cNvPr id="5" name="Imag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7250718" flipH="1">
            <a:off x="10954417" y="-764822"/>
            <a:ext cx="1696698" cy="2623601"/>
          </a:xfrm>
          <a:prstGeom prst="rect">
            <a:avLst/>
          </a:prstGeom>
        </p:spPr>
      </p:pic>
      <p:pic>
        <p:nvPicPr>
          <p:cNvPr id="6" name="Image 5"/>
          <p:cNvPicPr>
            <a:picLocks noChangeAspect="1"/>
          </p:cNvPicPr>
          <p:nvPr userDrawn="1"/>
        </p:nvPicPr>
        <p:blipFill rotWithShape="1">
          <a:blip r:embed="rId4">
            <a:extLst>
              <a:ext uri="{28A0092B-C50C-407E-A947-70E740481C1C}">
                <a14:useLocalDpi xmlns:a14="http://schemas.microsoft.com/office/drawing/2010/main" val="0"/>
              </a:ext>
            </a:extLst>
          </a:blip>
          <a:srcRect t="22448" b="18481"/>
          <a:stretch/>
        </p:blipFill>
        <p:spPr>
          <a:xfrm rot="9692469">
            <a:off x="10925987" y="-390648"/>
            <a:ext cx="1943187" cy="1613082"/>
          </a:xfrm>
          <a:prstGeom prst="rect">
            <a:avLst/>
          </a:prstGeom>
        </p:spPr>
      </p:pic>
      <p:pic>
        <p:nvPicPr>
          <p:cNvPr id="8" name="Imag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99882" y="415893"/>
            <a:ext cx="4841443" cy="6858000"/>
          </a:xfrm>
          <a:prstGeom prst="rect">
            <a:avLst/>
          </a:prstGeom>
        </p:spPr>
      </p:pic>
      <p:pic>
        <p:nvPicPr>
          <p:cNvPr id="7" name="Imag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3383722">
            <a:off x="6274011" y="424464"/>
            <a:ext cx="5942348" cy="7498339"/>
          </a:xfrm>
          <a:prstGeom prst="rect">
            <a:avLst/>
          </a:prstGeom>
        </p:spPr>
      </p:pic>
      <p:sp>
        <p:nvSpPr>
          <p:cNvPr id="10" name="ZoneTexte 9"/>
          <p:cNvSpPr txBox="1"/>
          <p:nvPr userDrawn="1"/>
        </p:nvSpPr>
        <p:spPr>
          <a:xfrm>
            <a:off x="540717" y="465321"/>
            <a:ext cx="6930102" cy="584775"/>
          </a:xfrm>
          <a:prstGeom prst="rect">
            <a:avLst/>
          </a:prstGeom>
          <a:noFill/>
        </p:spPr>
        <p:txBody>
          <a:bodyPr wrap="none" rtlCol="0">
            <a:spAutoFit/>
          </a:bodyPr>
          <a:lstStyle/>
          <a:p>
            <a:r>
              <a:rPr lang="fr-FR" sz="3200" b="1" dirty="0">
                <a:solidFill>
                  <a:srgbClr val="EB0081"/>
                </a:solidFill>
                <a:effectLst>
                  <a:outerShdw blurRad="38100" dist="38100" dir="2700000" algn="tl">
                    <a:srgbClr val="000000">
                      <a:alpha val="43137"/>
                    </a:srgbClr>
                  </a:outerShdw>
                </a:effectLst>
                <a:latin typeface="HelveticaNeueLT Std"/>
              </a:rPr>
              <a:t>COMPÉTITIONS</a:t>
            </a:r>
            <a:r>
              <a:rPr lang="fr-FR" sz="3200" b="1" baseline="0" dirty="0">
                <a:solidFill>
                  <a:srgbClr val="EB0081"/>
                </a:solidFill>
                <a:effectLst>
                  <a:outerShdw blurRad="38100" dist="38100" dir="2700000" algn="tl">
                    <a:srgbClr val="000000">
                      <a:alpha val="43137"/>
                    </a:srgbClr>
                  </a:outerShdw>
                </a:effectLst>
                <a:latin typeface="HelveticaNeueLT Std"/>
              </a:rPr>
              <a:t> ET RENCONTRES</a:t>
            </a:r>
            <a:endParaRPr lang="fr-FR" sz="3200" b="1" dirty="0">
              <a:solidFill>
                <a:srgbClr val="EB0081"/>
              </a:solidFill>
              <a:effectLst>
                <a:outerShdw blurRad="38100" dist="38100" dir="2700000" algn="tl">
                  <a:srgbClr val="000000">
                    <a:alpha val="43137"/>
                  </a:srgbClr>
                </a:outerShdw>
              </a:effectLst>
              <a:latin typeface="HelveticaNeueLT Std"/>
            </a:endParaRPr>
          </a:p>
        </p:txBody>
      </p:sp>
      <p:sp>
        <p:nvSpPr>
          <p:cNvPr id="11" name="ZoneTexte 10"/>
          <p:cNvSpPr txBox="1"/>
          <p:nvPr userDrawn="1"/>
        </p:nvSpPr>
        <p:spPr>
          <a:xfrm>
            <a:off x="308922" y="5239265"/>
            <a:ext cx="6294864" cy="1384995"/>
          </a:xfrm>
          <a:prstGeom prst="rect">
            <a:avLst/>
          </a:prstGeom>
          <a:noFill/>
        </p:spPr>
        <p:txBody>
          <a:bodyPr wrap="square" rtlCol="0">
            <a:spAutoFit/>
          </a:bodyPr>
          <a:lstStyle/>
          <a:p>
            <a:r>
              <a:rPr lang="fr-FR" sz="2800" dirty="0">
                <a:solidFill>
                  <a:srgbClr val="EB0081"/>
                </a:solidFill>
                <a:latin typeface="HelveticaNeueLT Std Blk Cn"/>
              </a:rPr>
              <a:t>Plus que des victoires, ce sont de véritables moments de partage et de convivialité !</a:t>
            </a:r>
          </a:p>
        </p:txBody>
      </p:sp>
    </p:spTree>
    <p:extLst>
      <p:ext uri="{BB962C8B-B14F-4D97-AF65-F5344CB8AC3E}">
        <p14:creationId xmlns:p14="http://schemas.microsoft.com/office/powerpoint/2010/main" val="3962193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3070" y="325867"/>
            <a:ext cx="11494356" cy="6210857"/>
          </a:xfrm>
          <a:prstGeom prst="rect">
            <a:avLst/>
          </a:prstGeom>
        </p:spPr>
      </p:pic>
      <p:pic>
        <p:nvPicPr>
          <p:cNvPr id="6" name="Image 5"/>
          <p:cNvPicPr>
            <a:picLocks noChangeAspect="1"/>
          </p:cNvPicPr>
          <p:nvPr userDrawn="1"/>
        </p:nvPicPr>
        <p:blipFill rotWithShape="1">
          <a:blip r:embed="rId3">
            <a:grayscl/>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rcRect t="48224" b="13567"/>
          <a:stretch/>
        </p:blipFill>
        <p:spPr>
          <a:xfrm>
            <a:off x="353070" y="324464"/>
            <a:ext cx="11494356" cy="6212259"/>
          </a:xfrm>
          <a:prstGeom prst="rect">
            <a:avLst/>
          </a:prstGeom>
        </p:spPr>
      </p:pic>
      <p:sp>
        <p:nvSpPr>
          <p:cNvPr id="8" name="Rectangle avec coin arrondi et coin rogné 6"/>
          <p:cNvSpPr/>
          <p:nvPr userDrawn="1"/>
        </p:nvSpPr>
        <p:spPr>
          <a:xfrm>
            <a:off x="358228" y="324463"/>
            <a:ext cx="11489198" cy="6200930"/>
          </a:xfrm>
          <a:custGeom>
            <a:avLst/>
            <a:gdLst>
              <a:gd name="connsiteX0" fmla="*/ 0 w 11480489"/>
              <a:gd name="connsiteY0" fmla="*/ 0 h 6200930"/>
              <a:gd name="connsiteX1" fmla="*/ 11480489 w 11480489"/>
              <a:gd name="connsiteY1" fmla="*/ 0 h 6200930"/>
              <a:gd name="connsiteX2" fmla="*/ 11480489 w 11480489"/>
              <a:gd name="connsiteY2" fmla="*/ 6200930 h 6200930"/>
              <a:gd name="connsiteX3" fmla="*/ 0 w 11480489"/>
              <a:gd name="connsiteY3" fmla="*/ 6200930 h 6200930"/>
              <a:gd name="connsiteX4" fmla="*/ 0 w 11480489"/>
              <a:gd name="connsiteY4" fmla="*/ 0 h 6200930"/>
              <a:gd name="connsiteX0" fmla="*/ 0 w 11489198"/>
              <a:gd name="connsiteY0" fmla="*/ 0 h 6200930"/>
              <a:gd name="connsiteX1" fmla="*/ 11489198 w 11489198"/>
              <a:gd name="connsiteY1" fmla="*/ 0 h 6200930"/>
              <a:gd name="connsiteX2" fmla="*/ 11489198 w 11489198"/>
              <a:gd name="connsiteY2" fmla="*/ 6200930 h 6200930"/>
              <a:gd name="connsiteX3" fmla="*/ 8709 w 11489198"/>
              <a:gd name="connsiteY3" fmla="*/ 6200930 h 6200930"/>
              <a:gd name="connsiteX4" fmla="*/ 0 w 11489198"/>
              <a:gd name="connsiteY4" fmla="*/ 0 h 6200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9198" h="6200930">
                <a:moveTo>
                  <a:pt x="0" y="0"/>
                </a:moveTo>
                <a:lnTo>
                  <a:pt x="11489198" y="0"/>
                </a:lnTo>
                <a:lnTo>
                  <a:pt x="11489198" y="6200930"/>
                </a:lnTo>
                <a:lnTo>
                  <a:pt x="8709" y="6200930"/>
                </a:lnTo>
                <a:lnTo>
                  <a:pt x="0" y="0"/>
                </a:lnTo>
                <a:close/>
              </a:path>
            </a:pathLst>
          </a:custGeom>
          <a:gradFill>
            <a:gsLst>
              <a:gs pos="44000">
                <a:srgbClr val="E6371E">
                  <a:alpha val="90000"/>
                </a:srgbClr>
              </a:gs>
              <a:gs pos="21000">
                <a:srgbClr val="EA5533">
                  <a:alpha val="57000"/>
                </a:srgbClr>
              </a:gs>
              <a:gs pos="0">
                <a:srgbClr val="ED6B46"/>
              </a:gs>
              <a:gs pos="67000">
                <a:srgbClr val="DF2514">
                  <a:alpha val="72000"/>
                </a:srgbClr>
              </a:gs>
              <a:gs pos="100000">
                <a:srgbClr val="CB2A1A">
                  <a:alpha val="69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userDrawn="1"/>
        </p:nvSpPr>
        <p:spPr>
          <a:xfrm>
            <a:off x="881284" y="2832468"/>
            <a:ext cx="7501884" cy="2308324"/>
          </a:xfrm>
          <a:prstGeom prst="rect">
            <a:avLst/>
          </a:prstGeom>
          <a:noFill/>
        </p:spPr>
        <p:txBody>
          <a:bodyPr wrap="square" rtlCol="0">
            <a:spAutoFit/>
          </a:bodyPr>
          <a:lstStyle/>
          <a:p>
            <a:r>
              <a:rPr lang="fr-FR" sz="7200" dirty="0">
                <a:solidFill>
                  <a:schemeClr val="bg1"/>
                </a:solidFill>
                <a:latin typeface="HelveticaNeueLT Std Blk Cn" panose="020B0806030702040204"/>
              </a:rPr>
              <a:t>LES FORMATIONS DE LA FSCF</a:t>
            </a:r>
          </a:p>
        </p:txBody>
      </p:sp>
    </p:spTree>
    <p:extLst>
      <p:ext uri="{BB962C8B-B14F-4D97-AF65-F5344CB8AC3E}">
        <p14:creationId xmlns:p14="http://schemas.microsoft.com/office/powerpoint/2010/main" val="1065380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pic>
        <p:nvPicPr>
          <p:cNvPr id="9" name="Image 8"/>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10915" b="88497" l="9086" r="97506">
                        <a14:foregroundMark x1="11520" y1="31570" x2="11520" y2="31570"/>
                        <a14:foregroundMark x1="25059" y1="28128" x2="25059" y2="28128"/>
                        <a14:foregroundMark x1="45487" y1="13098" x2="45487" y2="13098"/>
                        <a14:foregroundMark x1="67637" y1="25273" x2="67637" y2="25273"/>
                        <a14:foregroundMark x1="93884" y1="13602" x2="93884" y2="13602"/>
                        <a14:foregroundMark x1="84976" y1="52897" x2="84976" y2="52897"/>
                        <a14:foregroundMark x1="87708" y1="78170" x2="87708" y2="78170"/>
                        <a14:foregroundMark x1="63717" y1="86146" x2="63717" y2="86146"/>
                        <a14:foregroundMark x1="54929" y1="74811" x2="54929" y2="74811"/>
                        <a14:foregroundMark x1="16983" y1="84719" x2="16983" y2="84719"/>
                        <a14:foregroundMark x1="9798" y1="67003" x2="9798" y2="67003"/>
                        <a14:foregroundMark x1="17162" y1="48111" x2="17162" y2="48111"/>
                      </a14:backgroundRemoval>
                    </a14:imgEffect>
                  </a14:imgLayer>
                </a14:imgProps>
              </a:ext>
              <a:ext uri="{28A0092B-C50C-407E-A947-70E740481C1C}">
                <a14:useLocalDpi xmlns:a14="http://schemas.microsoft.com/office/drawing/2010/main" val="0"/>
              </a:ext>
            </a:extLst>
          </a:blip>
          <a:srcRect l="9698" t="11699" r="2571" b="11635"/>
          <a:stretch/>
        </p:blipFill>
        <p:spPr>
          <a:xfrm>
            <a:off x="-907517" y="2406437"/>
            <a:ext cx="7536918" cy="4658133"/>
          </a:xfrm>
          <a:prstGeom prst="rect">
            <a:avLst/>
          </a:prstGeom>
        </p:spPr>
      </p:pic>
      <p:pic>
        <p:nvPicPr>
          <p:cNvPr id="2" name="Imag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0748635">
            <a:off x="-267031" y="946448"/>
            <a:ext cx="2565485" cy="3741905"/>
          </a:xfrm>
          <a:prstGeom prst="rect">
            <a:avLst/>
          </a:prstGeom>
        </p:spPr>
      </p:pic>
      <p:pic>
        <p:nvPicPr>
          <p:cNvPr id="3" name="Image 2"/>
          <p:cNvPicPr>
            <a:picLocks noChangeAspect="1"/>
          </p:cNvPicPr>
          <p:nvPr userDrawn="1"/>
        </p:nvPicPr>
        <p:blipFill rotWithShape="1">
          <a:blip r:embed="rId5">
            <a:extLst>
              <a:ext uri="{28A0092B-C50C-407E-A947-70E740481C1C}">
                <a14:useLocalDpi xmlns:a14="http://schemas.microsoft.com/office/drawing/2010/main" val="0"/>
              </a:ext>
            </a:extLst>
          </a:blip>
          <a:srcRect l="1070" t="11055" r="-1070" b="22653"/>
          <a:stretch/>
        </p:blipFill>
        <p:spPr>
          <a:xfrm>
            <a:off x="-502920" y="689093"/>
            <a:ext cx="3088640" cy="2907548"/>
          </a:xfrm>
          <a:prstGeom prst="rect">
            <a:avLst/>
          </a:prstGeom>
        </p:spPr>
      </p:pic>
      <p:pic>
        <p:nvPicPr>
          <p:cNvPr id="5" name="Imag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29400" y="3046214"/>
            <a:ext cx="838200" cy="1187328"/>
          </a:xfrm>
          <a:prstGeom prst="rect">
            <a:avLst/>
          </a:prstGeom>
        </p:spPr>
      </p:pic>
      <p:pic>
        <p:nvPicPr>
          <p:cNvPr id="6" name="Imag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30856" y="3701303"/>
            <a:ext cx="1969993" cy="2790265"/>
          </a:xfrm>
          <a:prstGeom prst="rect">
            <a:avLst/>
          </a:prstGeom>
        </p:spPr>
      </p:pic>
      <p:pic>
        <p:nvPicPr>
          <p:cNvPr id="8" name="Imag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49256" y="5909563"/>
            <a:ext cx="1155578" cy="1636899"/>
          </a:xfrm>
          <a:prstGeom prst="rect">
            <a:avLst/>
          </a:prstGeom>
        </p:spPr>
      </p:pic>
      <p:pic>
        <p:nvPicPr>
          <p:cNvPr id="7" name="Image 6"/>
          <p:cNvPicPr>
            <a:picLocks noChangeAspect="1"/>
          </p:cNvPicPr>
          <p:nvPr userDrawn="1"/>
        </p:nvPicPr>
        <p:blipFill rotWithShape="1">
          <a:blip r:embed="rId6">
            <a:extLst>
              <a:ext uri="{28A0092B-C50C-407E-A947-70E740481C1C}">
                <a14:useLocalDpi xmlns:a14="http://schemas.microsoft.com/office/drawing/2010/main" val="0"/>
              </a:ext>
            </a:extLst>
          </a:blip>
          <a:srcRect t="16982" b="23202"/>
          <a:stretch/>
        </p:blipFill>
        <p:spPr>
          <a:xfrm>
            <a:off x="11336172" y="6101542"/>
            <a:ext cx="1380389" cy="1169598"/>
          </a:xfrm>
          <a:prstGeom prst="rect">
            <a:avLst/>
          </a:prstGeom>
        </p:spPr>
      </p:pic>
    </p:spTree>
    <p:extLst>
      <p:ext uri="{BB962C8B-B14F-4D97-AF65-F5344CB8AC3E}">
        <p14:creationId xmlns:p14="http://schemas.microsoft.com/office/powerpoint/2010/main" val="2914467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sp>
        <p:nvSpPr>
          <p:cNvPr id="4" name="Rectangle 3"/>
          <p:cNvSpPr/>
          <p:nvPr userDrawn="1"/>
        </p:nvSpPr>
        <p:spPr>
          <a:xfrm>
            <a:off x="-16005" y="0"/>
            <a:ext cx="12216714" cy="1504709"/>
          </a:xfrm>
          <a:prstGeom prst="rect">
            <a:avLst/>
          </a:prstGeom>
          <a:gradFill>
            <a:gsLst>
              <a:gs pos="0">
                <a:srgbClr val="DE2515"/>
              </a:gs>
              <a:gs pos="29000">
                <a:srgbClr val="ED6B46"/>
              </a:gs>
              <a:gs pos="82000">
                <a:srgbClr val="E84628"/>
              </a:gs>
              <a:gs pos="57000">
                <a:srgbClr val="DF2514"/>
              </a:gs>
              <a:gs pos="100000">
                <a:srgbClr val="CB2A1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userDrawn="1"/>
        </p:nvSpPr>
        <p:spPr>
          <a:xfrm>
            <a:off x="557349" y="1727200"/>
            <a:ext cx="11077302" cy="863714"/>
          </a:xfrm>
          <a:prstGeom prst="rect">
            <a:avLst/>
          </a:prstGeom>
          <a:noFill/>
          <a:ln w="38100">
            <a:solidFill>
              <a:srgbClr val="E4231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0473" y="2804162"/>
            <a:ext cx="646933" cy="646933"/>
          </a:xfrm>
          <a:prstGeom prst="rect">
            <a:avLst/>
          </a:prstGeom>
        </p:spPr>
      </p:pic>
      <p:pic>
        <p:nvPicPr>
          <p:cNvPr id="7" name="Imag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2352" y="2804162"/>
            <a:ext cx="716600" cy="716600"/>
          </a:xfrm>
          <a:prstGeom prst="rect">
            <a:avLst/>
          </a:prstGeom>
        </p:spPr>
      </p:pic>
      <p:pic>
        <p:nvPicPr>
          <p:cNvPr id="10" name="Imag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90820" y="2059118"/>
            <a:ext cx="2754237" cy="3901431"/>
          </a:xfrm>
          <a:prstGeom prst="rect">
            <a:avLst/>
          </a:prstGeom>
        </p:spPr>
      </p:pic>
      <p:pic>
        <p:nvPicPr>
          <p:cNvPr id="8" name="Imag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0702591">
            <a:off x="8532004" y="2376299"/>
            <a:ext cx="3797808" cy="4661573"/>
          </a:xfrm>
          <a:prstGeom prst="rect">
            <a:avLst/>
          </a:prstGeom>
        </p:spPr>
      </p:pic>
      <p:pic>
        <p:nvPicPr>
          <p:cNvPr id="11" name="Imag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74141" y="3305408"/>
            <a:ext cx="497293" cy="704425"/>
          </a:xfrm>
          <a:prstGeom prst="rect">
            <a:avLst/>
          </a:prstGeom>
        </p:spPr>
      </p:pic>
      <p:pic>
        <p:nvPicPr>
          <p:cNvPr id="12" name="Imag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55967" y="3298318"/>
            <a:ext cx="546154" cy="773639"/>
          </a:xfrm>
          <a:prstGeom prst="rect">
            <a:avLst/>
          </a:prstGeom>
        </p:spPr>
      </p:pic>
      <p:pic>
        <p:nvPicPr>
          <p:cNvPr id="13" name="Imag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54779">
            <a:off x="5168511" y="3293921"/>
            <a:ext cx="552362" cy="782432"/>
          </a:xfrm>
          <a:prstGeom prst="rect">
            <a:avLst/>
          </a:prstGeom>
        </p:spPr>
      </p:pic>
      <p:pic>
        <p:nvPicPr>
          <p:cNvPr id="14" name="Imag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411086">
            <a:off x="1613173" y="3319843"/>
            <a:ext cx="531649" cy="756854"/>
          </a:xfrm>
          <a:prstGeom prst="rect">
            <a:avLst/>
          </a:prstGeom>
        </p:spPr>
      </p:pic>
      <p:pic>
        <p:nvPicPr>
          <p:cNvPr id="15" name="Imag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5139069" y="3309639"/>
            <a:ext cx="535721" cy="755390"/>
          </a:xfrm>
          <a:prstGeom prst="rect">
            <a:avLst/>
          </a:prstGeom>
        </p:spPr>
      </p:pic>
      <p:pic>
        <p:nvPicPr>
          <p:cNvPr id="16" name="Image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8499" y="1984643"/>
            <a:ext cx="1640148" cy="414679"/>
          </a:xfrm>
          <a:prstGeom prst="rect">
            <a:avLst/>
          </a:prstGeom>
        </p:spPr>
      </p:pic>
      <p:sp>
        <p:nvSpPr>
          <p:cNvPr id="17" name="ZoneTexte 16"/>
          <p:cNvSpPr txBox="1"/>
          <p:nvPr userDrawn="1"/>
        </p:nvSpPr>
        <p:spPr>
          <a:xfrm>
            <a:off x="2474436" y="1847514"/>
            <a:ext cx="9074788" cy="646331"/>
          </a:xfrm>
          <a:prstGeom prst="rect">
            <a:avLst/>
          </a:prstGeom>
          <a:noFill/>
        </p:spPr>
        <p:txBody>
          <a:bodyPr wrap="square" rtlCol="0">
            <a:spAutoFit/>
          </a:bodyPr>
          <a:lstStyle/>
          <a:p>
            <a:r>
              <a:rPr lang="fr-FR" dirty="0">
                <a:latin typeface="Helvetica" panose="020B0604020202030204" pitchFamily="34" charset="0"/>
              </a:rPr>
              <a:t>Des formations destinées aux dirigeants, formateurs et animateurs</a:t>
            </a:r>
            <a:r>
              <a:rPr lang="fr-FR" baseline="0" dirty="0">
                <a:latin typeface="Helvetica" panose="020B0604020202030204" pitchFamily="34" charset="0"/>
              </a:rPr>
              <a:t> d’activités sportives, artistiques, culturelles et socio-éducatives.</a:t>
            </a:r>
            <a:endParaRPr lang="fr-FR" dirty="0">
              <a:latin typeface="Helvetica" panose="020B0604020202030204" pitchFamily="34" charset="0"/>
            </a:endParaRPr>
          </a:p>
        </p:txBody>
      </p:sp>
      <p:sp>
        <p:nvSpPr>
          <p:cNvPr id="18" name="ZoneTexte 17"/>
          <p:cNvSpPr txBox="1"/>
          <p:nvPr userDrawn="1"/>
        </p:nvSpPr>
        <p:spPr>
          <a:xfrm>
            <a:off x="4572001" y="5866019"/>
            <a:ext cx="5939692" cy="938719"/>
          </a:xfrm>
          <a:prstGeom prst="rect">
            <a:avLst/>
          </a:prstGeom>
          <a:noFill/>
        </p:spPr>
        <p:txBody>
          <a:bodyPr wrap="square" rtlCol="0">
            <a:spAutoFit/>
          </a:bodyPr>
          <a:lstStyle/>
          <a:p>
            <a:r>
              <a:rPr lang="fr-FR" sz="2750" dirty="0">
                <a:solidFill>
                  <a:srgbClr val="E42313"/>
                </a:solidFill>
                <a:latin typeface="HelveticaNeueLT Std Blk Cn" panose="020B0806030702040204"/>
              </a:rPr>
              <a:t>Répondre</a:t>
            </a:r>
            <a:r>
              <a:rPr lang="fr-FR" sz="2750" baseline="0" dirty="0">
                <a:solidFill>
                  <a:srgbClr val="E42313"/>
                </a:solidFill>
                <a:latin typeface="HelveticaNeueLT Std Blk Cn" panose="020B0806030702040204"/>
              </a:rPr>
              <a:t> aux besoins d’encadrement de qualité des association FSCF</a:t>
            </a:r>
            <a:endParaRPr lang="fr-FR" sz="2750" dirty="0">
              <a:solidFill>
                <a:srgbClr val="E42313"/>
              </a:solidFill>
              <a:latin typeface="HelveticaNeueLT Std Blk Cn" panose="020B0806030702040204"/>
            </a:endParaRPr>
          </a:p>
        </p:txBody>
      </p:sp>
      <p:sp>
        <p:nvSpPr>
          <p:cNvPr id="19" name="ZoneTexte 18"/>
          <p:cNvSpPr txBox="1"/>
          <p:nvPr userDrawn="1"/>
        </p:nvSpPr>
        <p:spPr>
          <a:xfrm>
            <a:off x="1101978" y="3485991"/>
            <a:ext cx="2437743" cy="400110"/>
          </a:xfrm>
          <a:prstGeom prst="rect">
            <a:avLst/>
          </a:prstGeom>
          <a:noFill/>
        </p:spPr>
        <p:txBody>
          <a:bodyPr wrap="square" rtlCol="0">
            <a:spAutoFit/>
          </a:bodyPr>
          <a:lstStyle/>
          <a:p>
            <a:pPr algn="ctr"/>
            <a:r>
              <a:rPr lang="fr-FR" sz="2000" b="1" dirty="0">
                <a:latin typeface="HelveticaNeueLT Std Blk Cn" panose="020B0806030702040204" pitchFamily="34" charset="0"/>
              </a:rPr>
              <a:t>OBJECTIFS</a:t>
            </a:r>
          </a:p>
        </p:txBody>
      </p:sp>
      <p:sp>
        <p:nvSpPr>
          <p:cNvPr id="20" name="ZoneTexte 19"/>
          <p:cNvSpPr txBox="1"/>
          <p:nvPr userDrawn="1"/>
        </p:nvSpPr>
        <p:spPr>
          <a:xfrm>
            <a:off x="8859993" y="3469065"/>
            <a:ext cx="3647299"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51 </a:t>
            </a:r>
            <a:r>
              <a:rPr lang="fr-FR" dirty="0">
                <a:solidFill>
                  <a:schemeClr val="bg1"/>
                </a:solidFill>
                <a:latin typeface="Helvetica LT Std" panose="020B0504020202020204" pitchFamily="34" charset="0"/>
              </a:rPr>
              <a:t>SESSIONS </a:t>
            </a:r>
          </a:p>
          <a:p>
            <a:r>
              <a:rPr lang="fr-FR" dirty="0">
                <a:solidFill>
                  <a:schemeClr val="bg1"/>
                </a:solidFill>
                <a:latin typeface="Helvetica LT Std" panose="020B0504020202020204" pitchFamily="34" charset="0"/>
              </a:rPr>
              <a:t>DE FORMATIONS</a:t>
            </a:r>
          </a:p>
        </p:txBody>
      </p:sp>
      <p:sp>
        <p:nvSpPr>
          <p:cNvPr id="21" name="Rectangle 20"/>
          <p:cNvSpPr/>
          <p:nvPr userDrawn="1"/>
        </p:nvSpPr>
        <p:spPr>
          <a:xfrm>
            <a:off x="251801" y="3886101"/>
            <a:ext cx="3940661" cy="2785378"/>
          </a:xfrm>
          <a:prstGeom prst="rect">
            <a:avLst/>
          </a:prstGeom>
        </p:spPr>
        <p:txBody>
          <a:bodyPr wrap="square">
            <a:spAutoFit/>
          </a:bodyPr>
          <a:lstStyle/>
          <a:p>
            <a:pPr marL="342900" indent="-342900" algn="just">
              <a:spcAft>
                <a:spcPts val="600"/>
              </a:spcAft>
              <a:buClr>
                <a:srgbClr val="F96D77"/>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Acquérir les principes essentiels de l’animation auprès de différents publics et selon l’activité ;</a:t>
            </a:r>
          </a:p>
          <a:p>
            <a:pPr marL="342900" indent="-342900" algn="just">
              <a:spcAft>
                <a:spcPts val="600"/>
              </a:spcAft>
              <a:buClr>
                <a:srgbClr val="F96D77"/>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développer des connaissances, outils et techniques pour animer une séance ;</a:t>
            </a:r>
          </a:p>
          <a:p>
            <a:pPr marL="342900" indent="-342900" algn="just">
              <a:spcAft>
                <a:spcPts val="600"/>
              </a:spcAft>
              <a:buClr>
                <a:srgbClr val="F96D77"/>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faire appel à des connaissances pour la découverte, l’initiation, voire le perfectionnement de l’activité ;</a:t>
            </a:r>
          </a:p>
          <a:p>
            <a:pPr marL="342900" indent="-342900" algn="just">
              <a:spcAft>
                <a:spcPts val="600"/>
              </a:spcAft>
              <a:buClr>
                <a:srgbClr val="F96D77"/>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conduire et développer une activité.</a:t>
            </a:r>
          </a:p>
        </p:txBody>
      </p:sp>
      <p:sp>
        <p:nvSpPr>
          <p:cNvPr id="22" name="ZoneTexte 21"/>
          <p:cNvSpPr txBox="1"/>
          <p:nvPr userDrawn="1"/>
        </p:nvSpPr>
        <p:spPr>
          <a:xfrm>
            <a:off x="5003389" y="3529297"/>
            <a:ext cx="3045677" cy="400110"/>
          </a:xfrm>
          <a:prstGeom prst="rect">
            <a:avLst/>
          </a:prstGeom>
          <a:noFill/>
        </p:spPr>
        <p:txBody>
          <a:bodyPr wrap="square" rtlCol="0">
            <a:spAutoFit/>
          </a:bodyPr>
          <a:lstStyle/>
          <a:p>
            <a:pPr algn="ctr"/>
            <a:r>
              <a:rPr lang="fr-FR" sz="2000" b="1" dirty="0">
                <a:latin typeface="HelveticaNeueLT Std Blk Cn" panose="020B0806030702040204" pitchFamily="34" charset="0"/>
              </a:rPr>
              <a:t>TYPES DE FORMATIONS</a:t>
            </a:r>
          </a:p>
        </p:txBody>
      </p:sp>
      <p:sp>
        <p:nvSpPr>
          <p:cNvPr id="23" name="Rectangle 22"/>
          <p:cNvSpPr/>
          <p:nvPr userDrawn="1"/>
        </p:nvSpPr>
        <p:spPr>
          <a:xfrm>
            <a:off x="4833213" y="3901967"/>
            <a:ext cx="2888260" cy="1815882"/>
          </a:xfrm>
          <a:prstGeom prst="rect">
            <a:avLst/>
          </a:prstGeom>
        </p:spPr>
        <p:txBody>
          <a:bodyPr wrap="square">
            <a:spAutoFit/>
          </a:bodyPr>
          <a:lstStyle/>
          <a:p>
            <a:pPr marL="342900" indent="-342900" algn="ctr">
              <a:buClr>
                <a:srgbClr val="F96D77"/>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Brevet d’Animateur Fédéral</a:t>
            </a:r>
          </a:p>
          <a:p>
            <a:pPr marL="342900" indent="-342900" algn="ctr">
              <a:buClr>
                <a:srgbClr val="F96D77"/>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Brevet de Cadre Fédéral</a:t>
            </a:r>
          </a:p>
          <a:p>
            <a:pPr marL="342900" indent="-342900" algn="ctr">
              <a:buClr>
                <a:srgbClr val="F96D77"/>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Formation de formateur</a:t>
            </a:r>
          </a:p>
          <a:p>
            <a:pPr marL="342900" indent="-342900" algn="ctr">
              <a:buClr>
                <a:srgbClr val="F96D77"/>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Formation de dirigeant</a:t>
            </a:r>
          </a:p>
          <a:p>
            <a:pPr marL="342900" indent="-342900" algn="ctr">
              <a:buClr>
                <a:srgbClr val="F96D77"/>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Conduite de projet</a:t>
            </a:r>
          </a:p>
          <a:p>
            <a:pPr algn="ctr">
              <a:buClr>
                <a:srgbClr val="F96D77"/>
              </a:buClr>
            </a:pPr>
            <a:r>
              <a:rPr lang="fr-FR" sz="1600" dirty="0">
                <a:solidFill>
                  <a:schemeClr val="tx1">
                    <a:lumMod val="95000"/>
                    <a:lumOff val="5000"/>
                  </a:schemeClr>
                </a:solidFill>
                <a:latin typeface="Helvetica" panose="020B0604020202020204" pitchFamily="34" charset="0"/>
                <a:cs typeface="Helvetica" panose="020B0604020202020204" pitchFamily="34" charset="0"/>
              </a:rPr>
              <a:t>…</a:t>
            </a:r>
          </a:p>
        </p:txBody>
      </p:sp>
      <p:sp>
        <p:nvSpPr>
          <p:cNvPr id="24" name="ZoneTexte 23"/>
          <p:cNvSpPr txBox="1"/>
          <p:nvPr userDrawn="1"/>
        </p:nvSpPr>
        <p:spPr>
          <a:xfrm>
            <a:off x="9826910" y="5212769"/>
            <a:ext cx="1481940" cy="430887"/>
          </a:xfrm>
          <a:prstGeom prst="rect">
            <a:avLst/>
          </a:prstGeom>
          <a:noFill/>
        </p:spPr>
        <p:txBody>
          <a:bodyPr wrap="square" rtlCol="0">
            <a:spAutoFit/>
          </a:bodyPr>
          <a:lstStyle/>
          <a:p>
            <a:r>
              <a:rPr lang="fr-FR" sz="1100" b="1" i="1" dirty="0">
                <a:solidFill>
                  <a:schemeClr val="bg1"/>
                </a:solidFill>
                <a:latin typeface="Helvetica LT Std" panose="020B0504020202020204" pitchFamily="34" charset="0"/>
              </a:rPr>
              <a:t>Chiffres  </a:t>
            </a:r>
          </a:p>
          <a:p>
            <a:r>
              <a:rPr lang="fr-FR" sz="1100" b="1" i="1" dirty="0">
                <a:solidFill>
                  <a:schemeClr val="bg1"/>
                </a:solidFill>
                <a:latin typeface="Helvetica LT Std" panose="020B0504020202020204" pitchFamily="34" charset="0"/>
              </a:rPr>
              <a:t>saison 2024-2025</a:t>
            </a:r>
            <a:endParaRPr lang="fr-FR" sz="1000" i="1" dirty="0">
              <a:solidFill>
                <a:schemeClr val="bg1"/>
              </a:solidFill>
              <a:latin typeface="Helvetica LT Std" panose="020B0504020202020204" pitchFamily="34" charset="0"/>
            </a:endParaRPr>
          </a:p>
        </p:txBody>
      </p:sp>
      <p:sp>
        <p:nvSpPr>
          <p:cNvPr id="25" name="ZoneTexte 24"/>
          <p:cNvSpPr txBox="1"/>
          <p:nvPr userDrawn="1"/>
        </p:nvSpPr>
        <p:spPr>
          <a:xfrm>
            <a:off x="9826910" y="4280587"/>
            <a:ext cx="3053546"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584</a:t>
            </a:r>
          </a:p>
          <a:p>
            <a:r>
              <a:rPr lang="fr-FR" dirty="0">
                <a:solidFill>
                  <a:schemeClr val="bg1"/>
                </a:solidFill>
                <a:latin typeface="Helvetica LT Std" panose="020B0504020202020204" pitchFamily="34" charset="0"/>
              </a:rPr>
              <a:t>STAGIAIRES</a:t>
            </a:r>
            <a:endParaRPr lang="fr-FR" sz="1600" dirty="0">
              <a:solidFill>
                <a:schemeClr val="bg1"/>
              </a:solidFill>
              <a:latin typeface="Helvetica LT Std" panose="020B0504020202020204" pitchFamily="34" charset="0"/>
            </a:endParaRPr>
          </a:p>
        </p:txBody>
      </p:sp>
    </p:spTree>
    <p:extLst>
      <p:ext uri="{BB962C8B-B14F-4D97-AF65-F5344CB8AC3E}">
        <p14:creationId xmlns:p14="http://schemas.microsoft.com/office/powerpoint/2010/main" val="281243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4115" y="1037341"/>
            <a:ext cx="8102286" cy="5858764"/>
          </a:xfrm>
          <a:prstGeom prst="rect">
            <a:avLst/>
          </a:prstGeom>
        </p:spPr>
      </p:pic>
      <p:pic>
        <p:nvPicPr>
          <p:cNvPr id="3" name="Imag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199792">
            <a:off x="9872372" y="3977509"/>
            <a:ext cx="3211139" cy="4548642"/>
          </a:xfrm>
          <a:prstGeom prst="rect">
            <a:avLst/>
          </a:prstGeom>
        </p:spPr>
      </p:pic>
      <p:pic>
        <p:nvPicPr>
          <p:cNvPr id="2" name="Imag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5266" y="5035392"/>
            <a:ext cx="2448806" cy="2340770"/>
          </a:xfrm>
          <a:prstGeom prst="rect">
            <a:avLst/>
          </a:prstGeom>
        </p:spPr>
      </p:pic>
      <p:pic>
        <p:nvPicPr>
          <p:cNvPr id="5" name="Imag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7932301">
            <a:off x="-740347" y="344066"/>
            <a:ext cx="2509460" cy="2611945"/>
          </a:xfrm>
          <a:prstGeom prst="rect">
            <a:avLst/>
          </a:prstGeom>
        </p:spPr>
      </p:pic>
      <p:pic>
        <p:nvPicPr>
          <p:cNvPr id="4" name="Imag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4800" y="424643"/>
            <a:ext cx="1281953" cy="1225396"/>
          </a:xfrm>
          <a:prstGeom prst="rect">
            <a:avLst/>
          </a:prstGeom>
        </p:spPr>
      </p:pic>
      <p:pic>
        <p:nvPicPr>
          <p:cNvPr id="6" name="Imag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80326" y="2518185"/>
            <a:ext cx="1870620" cy="1788092"/>
          </a:xfrm>
          <a:prstGeom prst="rect">
            <a:avLst/>
          </a:prstGeom>
        </p:spPr>
      </p:pic>
      <p:pic>
        <p:nvPicPr>
          <p:cNvPr id="7" name="Imag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4671152">
            <a:off x="1311184" y="5924620"/>
            <a:ext cx="1070653" cy="1023419"/>
          </a:xfrm>
          <a:prstGeom prst="rect">
            <a:avLst/>
          </a:prstGeom>
        </p:spPr>
      </p:pic>
      <p:pic>
        <p:nvPicPr>
          <p:cNvPr id="8" name="Imag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110587">
            <a:off x="170667" y="4368536"/>
            <a:ext cx="2242630" cy="3176730"/>
          </a:xfrm>
          <a:prstGeom prst="rect">
            <a:avLst/>
          </a:prstGeom>
        </p:spPr>
      </p:pic>
      <p:sp>
        <p:nvSpPr>
          <p:cNvPr id="9" name="ZoneTexte 8"/>
          <p:cNvSpPr txBox="1"/>
          <p:nvPr userDrawn="1"/>
        </p:nvSpPr>
        <p:spPr>
          <a:xfrm>
            <a:off x="2417066" y="140317"/>
            <a:ext cx="9523761" cy="707886"/>
          </a:xfrm>
          <a:prstGeom prst="rect">
            <a:avLst/>
          </a:prstGeom>
          <a:noFill/>
        </p:spPr>
        <p:txBody>
          <a:bodyPr wrap="none" rtlCol="0">
            <a:spAutoFit/>
          </a:bodyPr>
          <a:lstStyle/>
          <a:p>
            <a:r>
              <a:rPr lang="fr-FR" sz="4000" b="1" dirty="0">
                <a:solidFill>
                  <a:srgbClr val="009FE3"/>
                </a:solidFill>
                <a:effectLst>
                  <a:outerShdw blurRad="38100" dist="38100" dir="2700000" algn="tl">
                    <a:srgbClr val="000000">
                      <a:alpha val="43137"/>
                    </a:srgbClr>
                  </a:outerShdw>
                </a:effectLst>
                <a:latin typeface="HelveticaNeueLT Std" panose="020B0604020202020204"/>
              </a:rPr>
              <a:t>LA FÉDÉRATION SPORT ET CULTURE</a:t>
            </a:r>
          </a:p>
        </p:txBody>
      </p:sp>
      <p:sp>
        <p:nvSpPr>
          <p:cNvPr id="10" name="ZoneTexte 9"/>
          <p:cNvSpPr txBox="1"/>
          <p:nvPr userDrawn="1"/>
        </p:nvSpPr>
        <p:spPr>
          <a:xfrm>
            <a:off x="6550936" y="1777250"/>
            <a:ext cx="4547699" cy="2862322"/>
          </a:xfrm>
          <a:prstGeom prst="rect">
            <a:avLst/>
          </a:prstGeom>
          <a:noFill/>
        </p:spPr>
        <p:txBody>
          <a:bodyPr wrap="square" rtlCol="0">
            <a:spAutoFit/>
          </a:bodyPr>
          <a:lstStyle/>
          <a:p>
            <a:pPr algn="just"/>
            <a:r>
              <a:rPr lang="fr-FR" sz="2000" b="0" dirty="0">
                <a:latin typeface="HelveticaNeueLT Std" panose="020B0604020202020204"/>
              </a:rPr>
              <a:t>La Fédération</a:t>
            </a:r>
            <a:r>
              <a:rPr lang="fr-FR" sz="2000" b="0" baseline="0" dirty="0">
                <a:latin typeface="HelveticaNeueLT Std" panose="020B0604020202020204"/>
              </a:rPr>
              <a:t> Sportive et Culturelle de France (FSCF) a été créée en 1898. Elle rassemble des associations partageant un projet éducatif commun basé sur des valeurs d’ouverture, de respect, d’autonomie, de solidarité et de responsabilité. Reconnue d’utilité publique, la FSCF privilégie une vie associative accessible à tous.</a:t>
            </a:r>
            <a:endParaRPr lang="fr-FR" sz="2000" b="0" dirty="0">
              <a:latin typeface="HelveticaNeueLT Std" panose="020B0604020202020204"/>
            </a:endParaRPr>
          </a:p>
        </p:txBody>
      </p:sp>
    </p:spTree>
    <p:extLst>
      <p:ext uri="{BB962C8B-B14F-4D97-AF65-F5344CB8AC3E}">
        <p14:creationId xmlns:p14="http://schemas.microsoft.com/office/powerpoint/2010/main" val="2166882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sp>
        <p:nvSpPr>
          <p:cNvPr id="4" name="Rectangle 3"/>
          <p:cNvSpPr/>
          <p:nvPr userDrawn="1"/>
        </p:nvSpPr>
        <p:spPr>
          <a:xfrm>
            <a:off x="0" y="0"/>
            <a:ext cx="12216714" cy="1504709"/>
          </a:xfrm>
          <a:prstGeom prst="rect">
            <a:avLst/>
          </a:prstGeom>
          <a:gradFill>
            <a:gsLst>
              <a:gs pos="0">
                <a:srgbClr val="DE2515"/>
              </a:gs>
              <a:gs pos="29000">
                <a:srgbClr val="ED6B46"/>
              </a:gs>
              <a:gs pos="82000">
                <a:srgbClr val="E84628"/>
              </a:gs>
              <a:gs pos="57000">
                <a:srgbClr val="DF2514"/>
              </a:gs>
              <a:gs pos="100000">
                <a:srgbClr val="CB2A1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628" y="1765217"/>
            <a:ext cx="868050" cy="868050"/>
          </a:xfrm>
          <a:prstGeom prst="rect">
            <a:avLst/>
          </a:prstGeom>
        </p:spPr>
      </p:pic>
      <p:sp>
        <p:nvSpPr>
          <p:cNvPr id="6" name="Rectangle 5"/>
          <p:cNvSpPr/>
          <p:nvPr userDrawn="1"/>
        </p:nvSpPr>
        <p:spPr>
          <a:xfrm>
            <a:off x="689324" y="1764906"/>
            <a:ext cx="11077302" cy="863714"/>
          </a:xfrm>
          <a:prstGeom prst="rect">
            <a:avLst/>
          </a:prstGeom>
          <a:noFill/>
          <a:ln w="38100">
            <a:solidFill>
              <a:srgbClr val="E4231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257" y="2794214"/>
            <a:ext cx="634738" cy="634738"/>
          </a:xfrm>
          <a:prstGeom prst="rect">
            <a:avLst/>
          </a:prstGeom>
        </p:spPr>
      </p:pic>
      <p:pic>
        <p:nvPicPr>
          <p:cNvPr id="8" name="Imag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8771" y="2826538"/>
            <a:ext cx="661564" cy="661564"/>
          </a:xfrm>
          <a:prstGeom prst="rect">
            <a:avLst/>
          </a:prstGeom>
        </p:spPr>
      </p:pic>
      <p:sp>
        <p:nvSpPr>
          <p:cNvPr id="9" name="ZoneTexte 8"/>
          <p:cNvSpPr txBox="1"/>
          <p:nvPr userDrawn="1"/>
        </p:nvSpPr>
        <p:spPr>
          <a:xfrm>
            <a:off x="698751" y="3922981"/>
            <a:ext cx="3552738" cy="1323439"/>
          </a:xfrm>
          <a:prstGeom prst="rect">
            <a:avLst/>
          </a:prstGeom>
          <a:noFill/>
        </p:spPr>
        <p:txBody>
          <a:bodyPr wrap="square" rtlCol="0">
            <a:spAutoFit/>
          </a:bodyPr>
          <a:lstStyle/>
          <a:p>
            <a:pPr algn="just"/>
            <a:r>
              <a:rPr lang="fr-FR" sz="1600" dirty="0">
                <a:latin typeface="Helvetica" panose="020B0604020202030204" pitchFamily="34" charset="0"/>
              </a:rPr>
              <a:t>Encadrer à</a:t>
            </a:r>
            <a:r>
              <a:rPr lang="fr-FR" sz="1600" baseline="0" dirty="0">
                <a:latin typeface="Helvetica" panose="020B0604020202030204" pitchFamily="34" charset="0"/>
              </a:rPr>
              <a:t> titre non professionnel et de façon occasionnelle des enfants et adolescents en ACM dans le cadre d’un engagement citoyen et d’une mission éducative.</a:t>
            </a:r>
            <a:endParaRPr lang="fr-FR" sz="1600" dirty="0">
              <a:latin typeface="Helvetica" panose="020B0604020202030204" pitchFamily="34" charset="0"/>
            </a:endParaRPr>
          </a:p>
        </p:txBody>
      </p:sp>
      <p:sp>
        <p:nvSpPr>
          <p:cNvPr id="10" name="ZoneTexte 9"/>
          <p:cNvSpPr txBox="1"/>
          <p:nvPr userDrawn="1"/>
        </p:nvSpPr>
        <p:spPr>
          <a:xfrm>
            <a:off x="4885735" y="3894699"/>
            <a:ext cx="3475840" cy="1323439"/>
          </a:xfrm>
          <a:prstGeom prst="rect">
            <a:avLst/>
          </a:prstGeom>
          <a:noFill/>
        </p:spPr>
        <p:txBody>
          <a:bodyPr wrap="square" rtlCol="0">
            <a:spAutoFit/>
          </a:bodyPr>
          <a:lstStyle/>
          <a:p>
            <a:pPr algn="just"/>
            <a:r>
              <a:rPr lang="fr-FR" sz="1600" dirty="0">
                <a:latin typeface="Helvetica" panose="020B0604020202030204" pitchFamily="34" charset="0"/>
              </a:rPr>
              <a:t>Diriger à titre non professionnel et de façon occasionnelle</a:t>
            </a:r>
            <a:r>
              <a:rPr lang="fr-FR" sz="1600" baseline="0" dirty="0">
                <a:latin typeface="Helvetica" panose="020B0604020202030204" pitchFamily="34" charset="0"/>
              </a:rPr>
              <a:t> des ACM grâce à l’acquisition d’outils de gestion administrative, logistique, financière, managériale, etc.</a:t>
            </a:r>
            <a:endParaRPr lang="fr-FR" sz="1600" dirty="0">
              <a:latin typeface="Helvetica" panose="020B0604020202030204" pitchFamily="34" charset="0"/>
            </a:endParaRPr>
          </a:p>
        </p:txBody>
      </p:sp>
      <p:sp>
        <p:nvSpPr>
          <p:cNvPr id="11" name="ZoneTexte 10"/>
          <p:cNvSpPr txBox="1"/>
          <p:nvPr userDrawn="1"/>
        </p:nvSpPr>
        <p:spPr>
          <a:xfrm>
            <a:off x="471340" y="5545498"/>
            <a:ext cx="8644380" cy="938719"/>
          </a:xfrm>
          <a:prstGeom prst="rect">
            <a:avLst/>
          </a:prstGeom>
          <a:noFill/>
        </p:spPr>
        <p:txBody>
          <a:bodyPr wrap="square" rtlCol="0">
            <a:spAutoFit/>
          </a:bodyPr>
          <a:lstStyle/>
          <a:p>
            <a:r>
              <a:rPr lang="fr-FR" sz="2750" dirty="0">
                <a:solidFill>
                  <a:srgbClr val="E42313"/>
                </a:solidFill>
                <a:latin typeface="HelveticaNeueLT Std Blk Cn" panose="020B0806030702040204"/>
              </a:rPr>
              <a:t>Se former</a:t>
            </a:r>
            <a:r>
              <a:rPr lang="fr-FR" sz="2750" baseline="0" dirty="0">
                <a:solidFill>
                  <a:srgbClr val="E42313"/>
                </a:solidFill>
                <a:latin typeface="HelveticaNeueLT Std Blk Cn" panose="020B0806030702040204"/>
              </a:rPr>
              <a:t> aux fonctions d’animateur et de directeur en Accueils Collectifs de Mineurs (ACM).</a:t>
            </a:r>
            <a:endParaRPr lang="fr-FR" sz="2750" dirty="0">
              <a:solidFill>
                <a:srgbClr val="E42313"/>
              </a:solidFill>
              <a:latin typeface="HelveticaNeueLT Std Blk Cn" panose="020B0806030702040204"/>
            </a:endParaRPr>
          </a:p>
        </p:txBody>
      </p:sp>
      <p:pic>
        <p:nvPicPr>
          <p:cNvPr id="13" name="Imag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60219" y="2047582"/>
            <a:ext cx="2769197" cy="3922621"/>
          </a:xfrm>
          <a:prstGeom prst="rect">
            <a:avLst/>
          </a:prstGeom>
        </p:spPr>
      </p:pic>
      <p:pic>
        <p:nvPicPr>
          <p:cNvPr id="12" name="Imag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0704409">
            <a:off x="8526025" y="2322615"/>
            <a:ext cx="3772292" cy="4689791"/>
          </a:xfrm>
          <a:prstGeom prst="rect">
            <a:avLst/>
          </a:prstGeom>
        </p:spPr>
      </p:pic>
    </p:spTree>
    <p:extLst>
      <p:ext uri="{BB962C8B-B14F-4D97-AF65-F5344CB8AC3E}">
        <p14:creationId xmlns:p14="http://schemas.microsoft.com/office/powerpoint/2010/main" val="2891022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22419" y="5573570"/>
            <a:ext cx="1544770" cy="2188197"/>
          </a:xfrm>
          <a:prstGeom prst="rect">
            <a:avLst/>
          </a:prstGeom>
        </p:spPr>
      </p:pic>
      <p:pic>
        <p:nvPicPr>
          <p:cNvPr id="5" name="Imag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2554" y="5468297"/>
            <a:ext cx="1642246" cy="2326275"/>
          </a:xfrm>
          <a:prstGeom prst="rect">
            <a:avLst/>
          </a:prstGeom>
        </p:spPr>
      </p:pic>
      <p:sp>
        <p:nvSpPr>
          <p:cNvPr id="7" name="Rectangle 6"/>
          <p:cNvSpPr/>
          <p:nvPr userDrawn="1"/>
        </p:nvSpPr>
        <p:spPr>
          <a:xfrm>
            <a:off x="-16005" y="0"/>
            <a:ext cx="12216714" cy="1504709"/>
          </a:xfrm>
          <a:prstGeom prst="rect">
            <a:avLst/>
          </a:prstGeom>
          <a:gradFill>
            <a:gsLst>
              <a:gs pos="0">
                <a:srgbClr val="DE2515"/>
              </a:gs>
              <a:gs pos="29000">
                <a:srgbClr val="ED6B46"/>
              </a:gs>
              <a:gs pos="82000">
                <a:srgbClr val="E84628"/>
              </a:gs>
              <a:gs pos="57000">
                <a:srgbClr val="DF2514"/>
              </a:gs>
              <a:gs pos="100000">
                <a:srgbClr val="CB2A1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21931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3069" y="325867"/>
            <a:ext cx="11514465" cy="6188083"/>
          </a:xfrm>
          <a:prstGeom prst="rect">
            <a:avLst/>
          </a:prstGeom>
        </p:spPr>
      </p:pic>
    </p:spTree>
    <p:extLst>
      <p:ext uri="{BB962C8B-B14F-4D97-AF65-F5344CB8AC3E}">
        <p14:creationId xmlns:p14="http://schemas.microsoft.com/office/powerpoint/2010/main" val="3597420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57842" y="-1001870"/>
            <a:ext cx="4887954" cy="6923882"/>
          </a:xfrm>
          <a:prstGeom prst="rect">
            <a:avLst/>
          </a:prstGeom>
        </p:spPr>
      </p:pic>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22563" y="-1001870"/>
            <a:ext cx="10535421" cy="7451120"/>
          </a:xfrm>
          <a:prstGeom prst="rect">
            <a:avLst/>
          </a:prstGeom>
        </p:spPr>
      </p:pic>
      <p:pic>
        <p:nvPicPr>
          <p:cNvPr id="2" name="Imag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608230">
            <a:off x="7429232" y="1414050"/>
            <a:ext cx="1790914" cy="2536865"/>
          </a:xfrm>
          <a:prstGeom prst="rect">
            <a:avLst/>
          </a:prstGeom>
        </p:spPr>
      </p:pic>
      <p:pic>
        <p:nvPicPr>
          <p:cNvPr id="6" name="Imag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7760195">
            <a:off x="177620" y="3564153"/>
            <a:ext cx="779772" cy="1104564"/>
          </a:xfrm>
          <a:prstGeom prst="rect">
            <a:avLst/>
          </a:prstGeom>
        </p:spPr>
      </p:pic>
      <p:pic>
        <p:nvPicPr>
          <p:cNvPr id="7" name="Imag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8328748">
            <a:off x="11721536" y="5253224"/>
            <a:ext cx="1222136" cy="2839596"/>
          </a:xfrm>
          <a:prstGeom prst="rect">
            <a:avLst/>
          </a:prstGeom>
        </p:spPr>
      </p:pic>
      <p:sp>
        <p:nvSpPr>
          <p:cNvPr id="8" name="ZoneTexte 7"/>
          <p:cNvSpPr txBox="1"/>
          <p:nvPr userDrawn="1"/>
        </p:nvSpPr>
        <p:spPr>
          <a:xfrm>
            <a:off x="780416" y="5922012"/>
            <a:ext cx="10681129" cy="523220"/>
          </a:xfrm>
          <a:prstGeom prst="rect">
            <a:avLst/>
          </a:prstGeom>
          <a:noFill/>
        </p:spPr>
        <p:txBody>
          <a:bodyPr wrap="none" rtlCol="0">
            <a:spAutoFit/>
          </a:bodyPr>
          <a:lstStyle/>
          <a:p>
            <a:r>
              <a:rPr lang="fr-FR" sz="2800" b="0" dirty="0">
                <a:solidFill>
                  <a:srgbClr val="FFBF00"/>
                </a:solidFill>
                <a:latin typeface="HelveticaNeueLT Std Blk Cn"/>
              </a:rPr>
              <a:t>S’engager dans des actions spécifiques qui émanent</a:t>
            </a:r>
            <a:r>
              <a:rPr lang="fr-FR" sz="2800" b="0" baseline="0" dirty="0">
                <a:solidFill>
                  <a:srgbClr val="FFBF00"/>
                </a:solidFill>
                <a:latin typeface="HelveticaNeueLT Std Blk Cn"/>
              </a:rPr>
              <a:t> du projet éducatif </a:t>
            </a:r>
            <a:endParaRPr lang="fr-FR" sz="2800" b="0" dirty="0">
              <a:solidFill>
                <a:srgbClr val="FFBF00"/>
              </a:solidFill>
              <a:latin typeface="HelveticaNeueLT Std Blk Cn"/>
            </a:endParaRPr>
          </a:p>
        </p:txBody>
      </p:sp>
    </p:spTree>
    <p:extLst>
      <p:ext uri="{BB962C8B-B14F-4D97-AF65-F5344CB8AC3E}">
        <p14:creationId xmlns:p14="http://schemas.microsoft.com/office/powerpoint/2010/main" val="3328685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18112" y="1671484"/>
            <a:ext cx="783818" cy="783818"/>
          </a:xfrm>
          <a:prstGeom prst="rect">
            <a:avLst/>
          </a:prstGeom>
        </p:spPr>
      </p:pic>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90032" y="1817127"/>
            <a:ext cx="655077" cy="655077"/>
          </a:xfrm>
          <a:prstGeom prst="rect">
            <a:avLst/>
          </a:prstGeom>
        </p:spPr>
      </p:pic>
      <p:pic>
        <p:nvPicPr>
          <p:cNvPr id="6" name="Imag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87608" y="-358347"/>
            <a:ext cx="4841443" cy="6858000"/>
          </a:xfrm>
          <a:prstGeom prst="rect">
            <a:avLst/>
          </a:prstGeom>
        </p:spPr>
      </p:pic>
      <p:pic>
        <p:nvPicPr>
          <p:cNvPr id="5" name="Imag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63221" y="108154"/>
            <a:ext cx="5567675" cy="6966609"/>
          </a:xfrm>
          <a:prstGeom prst="rect">
            <a:avLst/>
          </a:prstGeom>
        </p:spPr>
      </p:pic>
      <p:pic>
        <p:nvPicPr>
          <p:cNvPr id="7" name="Imag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602525" y="2458450"/>
            <a:ext cx="446035" cy="483205"/>
          </a:xfrm>
          <a:prstGeom prst="rect">
            <a:avLst/>
          </a:prstGeom>
        </p:spPr>
      </p:pic>
      <p:pic>
        <p:nvPicPr>
          <p:cNvPr id="8" name="Imag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1902" y="2500487"/>
            <a:ext cx="455006" cy="492923"/>
          </a:xfrm>
          <a:prstGeom prst="rect">
            <a:avLst/>
          </a:prstGeom>
        </p:spPr>
      </p:pic>
      <p:sp>
        <p:nvSpPr>
          <p:cNvPr id="9" name="ZoneTexte 8"/>
          <p:cNvSpPr txBox="1"/>
          <p:nvPr userDrawn="1"/>
        </p:nvSpPr>
        <p:spPr>
          <a:xfrm>
            <a:off x="1191707" y="2541545"/>
            <a:ext cx="1342017" cy="400110"/>
          </a:xfrm>
          <a:prstGeom prst="rect">
            <a:avLst/>
          </a:prstGeom>
          <a:noFill/>
        </p:spPr>
        <p:txBody>
          <a:bodyPr wrap="square" rtlCol="0">
            <a:spAutoFit/>
          </a:bodyPr>
          <a:lstStyle/>
          <a:p>
            <a:r>
              <a:rPr lang="fr-FR" sz="2000" dirty="0">
                <a:latin typeface="HelveticaNeueLT Std Blk Cn" panose="020B0806030702040204"/>
              </a:rPr>
              <a:t>OBJECTIFS</a:t>
            </a:r>
          </a:p>
        </p:txBody>
      </p:sp>
      <p:sp>
        <p:nvSpPr>
          <p:cNvPr id="10" name="ZoneTexte 9"/>
          <p:cNvSpPr txBox="1"/>
          <p:nvPr userDrawn="1"/>
        </p:nvSpPr>
        <p:spPr>
          <a:xfrm>
            <a:off x="4818112" y="2499997"/>
            <a:ext cx="2156203" cy="400110"/>
          </a:xfrm>
          <a:prstGeom prst="rect">
            <a:avLst/>
          </a:prstGeom>
          <a:noFill/>
        </p:spPr>
        <p:txBody>
          <a:bodyPr wrap="square" rtlCol="0">
            <a:spAutoFit/>
          </a:bodyPr>
          <a:lstStyle/>
          <a:p>
            <a:r>
              <a:rPr lang="fr-FR" sz="2000" dirty="0">
                <a:latin typeface="HelveticaNeueLT Std Blk Cn" panose="020B0806030702040204"/>
              </a:rPr>
              <a:t>ACTIONS</a:t>
            </a:r>
          </a:p>
        </p:txBody>
      </p:sp>
      <p:sp>
        <p:nvSpPr>
          <p:cNvPr id="11" name="Rectangle 10"/>
          <p:cNvSpPr/>
          <p:nvPr userDrawn="1"/>
        </p:nvSpPr>
        <p:spPr>
          <a:xfrm>
            <a:off x="-16005" y="0"/>
            <a:ext cx="12216714" cy="1504709"/>
          </a:xfrm>
          <a:prstGeom prst="rect">
            <a:avLst/>
          </a:prstGeom>
          <a:gradFill>
            <a:gsLst>
              <a:gs pos="0">
                <a:srgbClr val="F69F00"/>
              </a:gs>
              <a:gs pos="38000">
                <a:srgbClr val="FBB900"/>
              </a:gs>
              <a:gs pos="72000">
                <a:srgbClr val="FAB300"/>
              </a:gs>
              <a:gs pos="100000">
                <a:srgbClr val="FF7A4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54346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4" name="Rectangle 3"/>
          <p:cNvSpPr/>
          <p:nvPr userDrawn="1"/>
        </p:nvSpPr>
        <p:spPr>
          <a:xfrm>
            <a:off x="-16005" y="0"/>
            <a:ext cx="12216714" cy="1504709"/>
          </a:xfrm>
          <a:prstGeom prst="rect">
            <a:avLst/>
          </a:prstGeom>
          <a:gradFill>
            <a:gsLst>
              <a:gs pos="0">
                <a:srgbClr val="F69F00"/>
              </a:gs>
              <a:gs pos="38000">
                <a:srgbClr val="FBB900"/>
              </a:gs>
              <a:gs pos="72000">
                <a:srgbClr val="FAB300"/>
              </a:gs>
              <a:gs pos="100000">
                <a:srgbClr val="FF7A4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4711" y="2973594"/>
            <a:ext cx="451887" cy="489544"/>
          </a:xfrm>
          <a:prstGeom prst="rect">
            <a:avLst/>
          </a:prstGeom>
        </p:spPr>
      </p:pic>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344" y="2948643"/>
            <a:ext cx="451339" cy="488951"/>
          </a:xfrm>
          <a:prstGeom prst="rect">
            <a:avLst/>
          </a:prstGeom>
        </p:spPr>
      </p:pic>
      <p:pic>
        <p:nvPicPr>
          <p:cNvPr id="7" name="Imag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01359" y="1399310"/>
            <a:ext cx="3516020" cy="4980511"/>
          </a:xfrm>
          <a:prstGeom prst="rect">
            <a:avLst/>
          </a:prstGeom>
        </p:spPr>
      </p:pic>
      <p:pic>
        <p:nvPicPr>
          <p:cNvPr id="6" name="Imag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61786" y="1651174"/>
            <a:ext cx="4030214" cy="5708878"/>
          </a:xfrm>
          <a:prstGeom prst="rect">
            <a:avLst/>
          </a:prstGeom>
        </p:spPr>
      </p:pic>
      <p:pic>
        <p:nvPicPr>
          <p:cNvPr id="8" name="Imag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9683" y="2330244"/>
            <a:ext cx="618397" cy="618397"/>
          </a:xfrm>
          <a:prstGeom prst="rect">
            <a:avLst/>
          </a:prstGeom>
        </p:spPr>
      </p:pic>
      <p:pic>
        <p:nvPicPr>
          <p:cNvPr id="9" name="Imag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862894" y="2163274"/>
            <a:ext cx="810319" cy="810319"/>
          </a:xfrm>
          <a:prstGeom prst="rect">
            <a:avLst/>
          </a:prstGeom>
        </p:spPr>
      </p:pic>
      <p:sp>
        <p:nvSpPr>
          <p:cNvPr id="10" name="ZoneTexte 9"/>
          <p:cNvSpPr txBox="1"/>
          <p:nvPr userDrawn="1"/>
        </p:nvSpPr>
        <p:spPr>
          <a:xfrm>
            <a:off x="1247342" y="2985994"/>
            <a:ext cx="1799303" cy="400110"/>
          </a:xfrm>
          <a:prstGeom prst="rect">
            <a:avLst/>
          </a:prstGeom>
          <a:noFill/>
        </p:spPr>
        <p:txBody>
          <a:bodyPr wrap="square" rtlCol="0">
            <a:spAutoFit/>
          </a:bodyPr>
          <a:lstStyle/>
          <a:p>
            <a:r>
              <a:rPr lang="fr-FR" sz="2000" dirty="0">
                <a:latin typeface="HelveticaNeueLT Std Blk Cn" panose="020B0806030702040204"/>
              </a:rPr>
              <a:t>OBJECTIFS</a:t>
            </a:r>
          </a:p>
        </p:txBody>
      </p:sp>
      <p:sp>
        <p:nvSpPr>
          <p:cNvPr id="11" name="ZoneTexte 10"/>
          <p:cNvSpPr txBox="1"/>
          <p:nvPr userDrawn="1"/>
        </p:nvSpPr>
        <p:spPr>
          <a:xfrm>
            <a:off x="4862894" y="2993063"/>
            <a:ext cx="2664542" cy="400110"/>
          </a:xfrm>
          <a:prstGeom prst="rect">
            <a:avLst/>
          </a:prstGeom>
          <a:noFill/>
        </p:spPr>
        <p:txBody>
          <a:bodyPr wrap="square" rtlCol="0">
            <a:spAutoFit/>
          </a:bodyPr>
          <a:lstStyle/>
          <a:p>
            <a:r>
              <a:rPr lang="fr-FR" sz="2000" dirty="0">
                <a:latin typeface="HelveticaNeueLT Std Blk Cn" panose="020B0806030702040204"/>
              </a:rPr>
              <a:t>ACTIONS</a:t>
            </a:r>
          </a:p>
        </p:txBody>
      </p:sp>
    </p:spTree>
    <p:extLst>
      <p:ext uri="{BB962C8B-B14F-4D97-AF65-F5344CB8AC3E}">
        <p14:creationId xmlns:p14="http://schemas.microsoft.com/office/powerpoint/2010/main" val="609527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7313" y="3164342"/>
            <a:ext cx="444527" cy="481571"/>
          </a:xfrm>
          <a:prstGeom prst="rect">
            <a:avLst/>
          </a:prstGeom>
        </p:spPr>
      </p:pic>
      <p:sp>
        <p:nvSpPr>
          <p:cNvPr id="4" name="Rectangle 3"/>
          <p:cNvSpPr/>
          <p:nvPr userDrawn="1"/>
        </p:nvSpPr>
        <p:spPr>
          <a:xfrm>
            <a:off x="4162927" y="-24716"/>
            <a:ext cx="8029074" cy="1504709"/>
          </a:xfrm>
          <a:prstGeom prst="rect">
            <a:avLst/>
          </a:prstGeom>
          <a:gradFill>
            <a:gsLst>
              <a:gs pos="0">
                <a:srgbClr val="F69F00"/>
              </a:gs>
              <a:gs pos="38000">
                <a:srgbClr val="FBB900"/>
              </a:gs>
              <a:gs pos="72000">
                <a:srgbClr val="FAB300"/>
              </a:gs>
              <a:gs pos="100000">
                <a:srgbClr val="FF7A4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userDrawn="1"/>
        </p:nvSpPr>
        <p:spPr>
          <a:xfrm>
            <a:off x="9015047" y="312141"/>
            <a:ext cx="2537484" cy="830997"/>
          </a:xfrm>
          <a:prstGeom prst="rect">
            <a:avLst/>
          </a:prstGeom>
          <a:noFill/>
        </p:spPr>
        <p:txBody>
          <a:bodyPr wrap="square" rtlCol="0">
            <a:spAutoFit/>
          </a:bodyPr>
          <a:lstStyle/>
          <a:p>
            <a:pPr algn="r"/>
            <a:r>
              <a:rPr lang="fr-FR" sz="4800" dirty="0">
                <a:solidFill>
                  <a:schemeClr val="bg1"/>
                </a:solidFill>
                <a:latin typeface="HelveticaNeueLT Std Blk Cn" panose="020B0806030702040204"/>
              </a:rPr>
              <a:t>SANTÉ</a:t>
            </a:r>
          </a:p>
        </p:txBody>
      </p:sp>
      <p:pic>
        <p:nvPicPr>
          <p:cNvPr id="6" name="Imag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4213" y="5200440"/>
            <a:ext cx="1591281" cy="2254081"/>
          </a:xfrm>
          <a:prstGeom prst="rect">
            <a:avLst/>
          </a:prstGeom>
        </p:spPr>
      </p:pic>
      <p:pic>
        <p:nvPicPr>
          <p:cNvPr id="2" name="Imag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33173" y="4901508"/>
            <a:ext cx="2117654" cy="2999700"/>
          </a:xfrm>
          <a:prstGeom prst="rect">
            <a:avLst/>
          </a:prstGeom>
        </p:spPr>
      </p:pic>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2575" y="3166922"/>
            <a:ext cx="442146" cy="478991"/>
          </a:xfrm>
          <a:prstGeom prst="rect">
            <a:avLst/>
          </a:prstGeom>
        </p:spPr>
      </p:pic>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8375" y="3219390"/>
            <a:ext cx="458919" cy="497162"/>
          </a:xfrm>
          <a:prstGeom prst="rect">
            <a:avLst/>
          </a:prstGeom>
        </p:spPr>
      </p:pic>
      <p:sp>
        <p:nvSpPr>
          <p:cNvPr id="10" name="ZoneTexte 9"/>
          <p:cNvSpPr txBox="1"/>
          <p:nvPr userDrawn="1"/>
        </p:nvSpPr>
        <p:spPr>
          <a:xfrm>
            <a:off x="1852758" y="3114028"/>
            <a:ext cx="1547147" cy="707886"/>
          </a:xfrm>
          <a:prstGeom prst="rect">
            <a:avLst/>
          </a:prstGeom>
          <a:noFill/>
        </p:spPr>
        <p:txBody>
          <a:bodyPr wrap="square" rtlCol="0">
            <a:spAutoFit/>
          </a:bodyPr>
          <a:lstStyle/>
          <a:p>
            <a:r>
              <a:rPr lang="fr-FR" sz="2000" dirty="0">
                <a:latin typeface="HelveticaNeueLT Std Blk Cn" panose="020B0806030702040204"/>
              </a:rPr>
              <a:t>PRÉSERVER SA SANTÉ</a:t>
            </a:r>
          </a:p>
        </p:txBody>
      </p:sp>
      <p:sp>
        <p:nvSpPr>
          <p:cNvPr id="11" name="ZoneTexte 10"/>
          <p:cNvSpPr txBox="1"/>
          <p:nvPr userDrawn="1"/>
        </p:nvSpPr>
        <p:spPr>
          <a:xfrm>
            <a:off x="5463497" y="3106904"/>
            <a:ext cx="1547147" cy="707886"/>
          </a:xfrm>
          <a:prstGeom prst="rect">
            <a:avLst/>
          </a:prstGeom>
          <a:noFill/>
        </p:spPr>
        <p:txBody>
          <a:bodyPr wrap="square" rtlCol="0">
            <a:spAutoFit/>
          </a:bodyPr>
          <a:lstStyle/>
          <a:p>
            <a:r>
              <a:rPr lang="fr-FR" sz="2000" dirty="0">
                <a:latin typeface="HelveticaNeueLT Std Blk Cn" panose="020B0806030702040204"/>
              </a:rPr>
              <a:t>ADAPTER SA PRATIQUE</a:t>
            </a:r>
          </a:p>
        </p:txBody>
      </p:sp>
      <p:sp>
        <p:nvSpPr>
          <p:cNvPr id="12" name="ZoneTexte 11"/>
          <p:cNvSpPr txBox="1"/>
          <p:nvPr userDrawn="1"/>
        </p:nvSpPr>
        <p:spPr>
          <a:xfrm>
            <a:off x="9057610" y="3163906"/>
            <a:ext cx="1547147" cy="707886"/>
          </a:xfrm>
          <a:prstGeom prst="rect">
            <a:avLst/>
          </a:prstGeom>
          <a:noFill/>
        </p:spPr>
        <p:txBody>
          <a:bodyPr wrap="square" rtlCol="0">
            <a:spAutoFit/>
          </a:bodyPr>
          <a:lstStyle/>
          <a:p>
            <a:r>
              <a:rPr lang="fr-FR" sz="2000" dirty="0">
                <a:latin typeface="HelveticaNeueLT Std Blk Cn" panose="020B0806030702040204"/>
              </a:rPr>
              <a:t>BOUGER AU QUOTIDIEN</a:t>
            </a:r>
          </a:p>
        </p:txBody>
      </p:sp>
      <p:sp>
        <p:nvSpPr>
          <p:cNvPr id="13" name="ZoneTexte 12"/>
          <p:cNvSpPr txBox="1"/>
          <p:nvPr userDrawn="1"/>
        </p:nvSpPr>
        <p:spPr>
          <a:xfrm>
            <a:off x="1016217" y="3798164"/>
            <a:ext cx="2973893" cy="1077218"/>
          </a:xfrm>
          <a:prstGeom prst="rect">
            <a:avLst/>
          </a:prstGeom>
          <a:noFill/>
        </p:spPr>
        <p:txBody>
          <a:bodyPr wrap="square" rtlCol="0">
            <a:spAutoFit/>
          </a:bodyPr>
          <a:lstStyle/>
          <a:p>
            <a:pPr algn="ctr"/>
            <a:r>
              <a:rPr lang="fr-FR" sz="1600" dirty="0">
                <a:latin typeface="Helvetica" panose="020B0604020202030204" pitchFamily="34" charset="0"/>
              </a:rPr>
              <a:t>Une thématique pour lutter contre la sédentarité</a:t>
            </a:r>
            <a:r>
              <a:rPr lang="fr-FR" sz="1600" baseline="0" dirty="0">
                <a:latin typeface="Helvetica" panose="020B0604020202030204" pitchFamily="34" charset="0"/>
              </a:rPr>
              <a:t> et ambitionner une meilleure forme générale à tout âge.</a:t>
            </a:r>
            <a:endParaRPr lang="fr-FR" sz="1600" dirty="0">
              <a:latin typeface="Helvetica" panose="020B0604020202030204" pitchFamily="34" charset="0"/>
            </a:endParaRPr>
          </a:p>
        </p:txBody>
      </p:sp>
      <p:sp>
        <p:nvSpPr>
          <p:cNvPr id="14" name="ZoneTexte 13"/>
          <p:cNvSpPr txBox="1"/>
          <p:nvPr userDrawn="1"/>
        </p:nvSpPr>
        <p:spPr>
          <a:xfrm>
            <a:off x="4715381" y="3789851"/>
            <a:ext cx="2782699" cy="1815882"/>
          </a:xfrm>
          <a:prstGeom prst="rect">
            <a:avLst/>
          </a:prstGeom>
          <a:noFill/>
        </p:spPr>
        <p:txBody>
          <a:bodyPr wrap="square" rtlCol="0">
            <a:spAutoFit/>
          </a:bodyPr>
          <a:lstStyle/>
          <a:p>
            <a:pPr algn="ctr"/>
            <a:r>
              <a:rPr lang="fr-FR" sz="1600" dirty="0">
                <a:latin typeface="Helvetica" panose="020B0604020202030204" pitchFamily="34" charset="0"/>
              </a:rPr>
              <a:t>Une thématique</a:t>
            </a:r>
            <a:r>
              <a:rPr lang="fr-FR" sz="1600" baseline="0" dirty="0">
                <a:latin typeface="Helvetica" panose="020B0604020202030204" pitchFamily="34" charset="0"/>
              </a:rPr>
              <a:t> s’adressant à un public spécifique et fragilisé (sénior, en situation de handicap, atteint de maladie chronique, etc.) et intégrant la pratique d’une activité adaptée.</a:t>
            </a:r>
            <a:endParaRPr lang="fr-FR" sz="1600" dirty="0">
              <a:latin typeface="Helvetica" panose="020B0604020202030204" pitchFamily="34" charset="0"/>
            </a:endParaRPr>
          </a:p>
        </p:txBody>
      </p:sp>
      <p:sp>
        <p:nvSpPr>
          <p:cNvPr id="15" name="ZoneTexte 14"/>
          <p:cNvSpPr txBox="1"/>
          <p:nvPr userDrawn="1"/>
        </p:nvSpPr>
        <p:spPr>
          <a:xfrm>
            <a:off x="8323328" y="3821914"/>
            <a:ext cx="2782699" cy="1569660"/>
          </a:xfrm>
          <a:prstGeom prst="rect">
            <a:avLst/>
          </a:prstGeom>
          <a:noFill/>
        </p:spPr>
        <p:txBody>
          <a:bodyPr wrap="square" rtlCol="0">
            <a:spAutoFit/>
          </a:bodyPr>
          <a:lstStyle/>
          <a:p>
            <a:pPr algn="ctr"/>
            <a:r>
              <a:rPr lang="fr-FR" sz="1600" dirty="0">
                <a:latin typeface="Helvetica" panose="020B0604020202030204" pitchFamily="34" charset="0"/>
              </a:rPr>
              <a:t>Une thématique</a:t>
            </a:r>
            <a:r>
              <a:rPr lang="fr-FR" sz="1600" baseline="0" dirty="0">
                <a:latin typeface="Helvetica" panose="020B0604020202030204" pitchFamily="34" charset="0"/>
              </a:rPr>
              <a:t> pour apprendre à devenir autonome et à se responsabiliser en devenant acteur de sa sante grâce à la marche.</a:t>
            </a:r>
            <a:endParaRPr lang="fr-FR" sz="1600" dirty="0">
              <a:latin typeface="Helvetica" panose="020B0604020202030204" pitchFamily="34" charset="0"/>
            </a:endParaRPr>
          </a:p>
        </p:txBody>
      </p:sp>
      <p:sp>
        <p:nvSpPr>
          <p:cNvPr id="16" name="ZoneTexte 15"/>
          <p:cNvSpPr txBox="1"/>
          <p:nvPr userDrawn="1"/>
        </p:nvSpPr>
        <p:spPr>
          <a:xfrm>
            <a:off x="431555" y="5662412"/>
            <a:ext cx="10674472" cy="938719"/>
          </a:xfrm>
          <a:prstGeom prst="rect">
            <a:avLst/>
          </a:prstGeom>
          <a:noFill/>
        </p:spPr>
        <p:txBody>
          <a:bodyPr wrap="square" rtlCol="0">
            <a:spAutoFit/>
          </a:bodyPr>
          <a:lstStyle/>
          <a:p>
            <a:r>
              <a:rPr lang="fr-FR" sz="2750" dirty="0">
                <a:solidFill>
                  <a:srgbClr val="FBBA00"/>
                </a:solidFill>
                <a:latin typeface="HelveticaNeueLT Std Blk Cn" panose="020B0806030702040204"/>
              </a:rPr>
              <a:t>Atoutform’, le programme santé pour découvrir</a:t>
            </a:r>
            <a:r>
              <a:rPr lang="fr-FR" sz="2750" baseline="0" dirty="0">
                <a:solidFill>
                  <a:srgbClr val="FBBA00"/>
                </a:solidFill>
                <a:latin typeface="HelveticaNeueLT Std Blk Cn" panose="020B0806030702040204"/>
              </a:rPr>
              <a:t> une pratique adaptée quels que soient son âge, son état de santé et ses capacités physiques.</a:t>
            </a:r>
            <a:endParaRPr lang="fr-FR" sz="2750" dirty="0">
              <a:solidFill>
                <a:srgbClr val="FBBA00"/>
              </a:solidFill>
              <a:latin typeface="HelveticaNeueLT Std Blk Cn" panose="020B0806030702040204"/>
            </a:endParaRPr>
          </a:p>
        </p:txBody>
      </p:sp>
      <p:pic>
        <p:nvPicPr>
          <p:cNvPr id="18" name="Imag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63910" y="1265787"/>
            <a:ext cx="2517479" cy="2517479"/>
          </a:xfrm>
          <a:prstGeom prst="rect">
            <a:avLst/>
          </a:prstGeom>
        </p:spPr>
      </p:pic>
      <p:pic>
        <p:nvPicPr>
          <p:cNvPr id="20" name="Imag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33425"/>
            <a:ext cx="4162928" cy="1388426"/>
          </a:xfrm>
          <a:prstGeom prst="rect">
            <a:avLst/>
          </a:prstGeom>
        </p:spPr>
      </p:pic>
      <p:pic>
        <p:nvPicPr>
          <p:cNvPr id="3" name="Image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63560" y="1239455"/>
            <a:ext cx="2479205" cy="2479205"/>
          </a:xfrm>
          <a:prstGeom prst="rect">
            <a:avLst/>
          </a:prstGeom>
        </p:spPr>
      </p:pic>
      <p:pic>
        <p:nvPicPr>
          <p:cNvPr id="21" name="Image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861222" y="1237347"/>
            <a:ext cx="2479205" cy="2479205"/>
          </a:xfrm>
          <a:prstGeom prst="rect">
            <a:avLst/>
          </a:prstGeom>
        </p:spPr>
      </p:pic>
    </p:spTree>
    <p:extLst>
      <p:ext uri="{BB962C8B-B14F-4D97-AF65-F5344CB8AC3E}">
        <p14:creationId xmlns:p14="http://schemas.microsoft.com/office/powerpoint/2010/main" val="3480614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rotWithShape="1">
          <a:blip r:embed="rId2">
            <a:extLst>
              <a:ext uri="{28A0092B-C50C-407E-A947-70E740481C1C}">
                <a14:useLocalDpi xmlns:a14="http://schemas.microsoft.com/office/drawing/2010/main" val="0"/>
              </a:ext>
            </a:extLst>
          </a:blip>
          <a:srcRect r="4073" b="31529"/>
          <a:stretch/>
        </p:blipFill>
        <p:spPr>
          <a:xfrm>
            <a:off x="0" y="12357"/>
            <a:ext cx="12220832" cy="5652463"/>
          </a:xfrm>
          <a:prstGeom prst="rect">
            <a:avLst/>
          </a:prstGeom>
        </p:spPr>
      </p:pic>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01416" y="5544006"/>
            <a:ext cx="1635883" cy="2317261"/>
          </a:xfrm>
          <a:prstGeom prst="rect">
            <a:avLst/>
          </a:prstGeom>
        </p:spPr>
      </p:pic>
      <p:pic>
        <p:nvPicPr>
          <p:cNvPr id="2" name="Imag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75580" y="5244122"/>
            <a:ext cx="2196523" cy="3111417"/>
          </a:xfrm>
          <a:prstGeom prst="rect">
            <a:avLst/>
          </a:prstGeom>
        </p:spPr>
      </p:pic>
    </p:spTree>
    <p:extLst>
      <p:ext uri="{BB962C8B-B14F-4D97-AF65-F5344CB8AC3E}">
        <p14:creationId xmlns:p14="http://schemas.microsoft.com/office/powerpoint/2010/main" val="2483953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675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fld id="{14F67834-0CD6-4072-81D2-9982F356ED8A}" type="datetimeFigureOut">
              <a:rPr lang="fr-FR" smtClean="0"/>
              <a:t>20/11/2025</a:t>
            </a:fld>
            <a:endParaRPr lang="fr-F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0"/>
            <a:ext cx="2743200" cy="365125"/>
          </a:xfrm>
          <a:prstGeom prst="rect">
            <a:avLst/>
          </a:prstGeom>
        </p:spPr>
        <p:txBody>
          <a:bodyPr/>
          <a:lstStyle/>
          <a:p>
            <a:fld id="{6C1725D5-0DEE-4575-B09D-32CBD630B3AB}" type="slidenum">
              <a:rPr lang="fr-FR" smtClean="0"/>
              <a:t>‹N°›</a:t>
            </a:fld>
            <a:endParaRPr lang="fr-FR"/>
          </a:p>
        </p:txBody>
      </p:sp>
    </p:spTree>
    <p:extLst>
      <p:ext uri="{BB962C8B-B14F-4D97-AF65-F5344CB8AC3E}">
        <p14:creationId xmlns:p14="http://schemas.microsoft.com/office/powerpoint/2010/main" val="1387480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3_Disposition personnalisé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629893">
            <a:off x="8144201" y="2142081"/>
            <a:ext cx="3494085" cy="3339935"/>
          </a:xfrm>
          <a:prstGeom prst="rect">
            <a:avLst/>
          </a:prstGeom>
        </p:spPr>
      </p:pic>
      <p:pic>
        <p:nvPicPr>
          <p:cNvPr id="7" name="Imag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385210">
            <a:off x="7843642" y="1517744"/>
            <a:ext cx="4255109" cy="6027446"/>
          </a:xfrm>
          <a:prstGeom prst="rect">
            <a:avLst/>
          </a:prstGeom>
        </p:spPr>
      </p:pic>
      <p:sp>
        <p:nvSpPr>
          <p:cNvPr id="4" name="ZoneTexte 3"/>
          <p:cNvSpPr txBox="1"/>
          <p:nvPr userDrawn="1"/>
        </p:nvSpPr>
        <p:spPr>
          <a:xfrm>
            <a:off x="8344174" y="3495795"/>
            <a:ext cx="2754793" cy="461665"/>
          </a:xfrm>
          <a:prstGeom prst="rect">
            <a:avLst/>
          </a:prstGeom>
          <a:noFill/>
        </p:spPr>
        <p:txBody>
          <a:bodyPr wrap="none" rtlCol="0">
            <a:spAutoFit/>
          </a:bodyPr>
          <a:lstStyle/>
          <a:p>
            <a:r>
              <a:rPr lang="fr-FR" sz="2400" b="1" i="0" dirty="0">
                <a:solidFill>
                  <a:schemeClr val="bg1"/>
                </a:solidFill>
                <a:latin typeface="HelveticaNeueLT Std"/>
              </a:rPr>
              <a:t>1 376 </a:t>
            </a:r>
            <a:r>
              <a:rPr lang="fr-FR" dirty="0">
                <a:solidFill>
                  <a:schemeClr val="bg1"/>
                </a:solidFill>
                <a:latin typeface="HelveticaNeueLT Std"/>
              </a:rPr>
              <a:t>ASSOCIATIONS</a:t>
            </a:r>
          </a:p>
        </p:txBody>
      </p:sp>
      <p:sp>
        <p:nvSpPr>
          <p:cNvPr id="5" name="ZoneTexte 4"/>
          <p:cNvSpPr txBox="1"/>
          <p:nvPr userDrawn="1"/>
        </p:nvSpPr>
        <p:spPr>
          <a:xfrm>
            <a:off x="8490859" y="4230742"/>
            <a:ext cx="2807179" cy="461665"/>
          </a:xfrm>
          <a:prstGeom prst="rect">
            <a:avLst/>
          </a:prstGeom>
          <a:noFill/>
        </p:spPr>
        <p:txBody>
          <a:bodyPr wrap="none" rtlCol="0">
            <a:spAutoFit/>
          </a:bodyPr>
          <a:lstStyle/>
          <a:p>
            <a:r>
              <a:rPr lang="fr-FR" sz="2400" b="1" dirty="0">
                <a:solidFill>
                  <a:schemeClr val="bg1"/>
                </a:solidFill>
                <a:latin typeface="HelveticaNeueLT Std"/>
              </a:rPr>
              <a:t>158 271</a:t>
            </a:r>
            <a:r>
              <a:rPr lang="fr-FR" sz="2400" b="1" baseline="0" dirty="0">
                <a:solidFill>
                  <a:schemeClr val="bg1"/>
                </a:solidFill>
                <a:latin typeface="HelveticaNeueLT Std"/>
              </a:rPr>
              <a:t> </a:t>
            </a:r>
            <a:r>
              <a:rPr lang="fr-FR" sz="1800" baseline="0" dirty="0">
                <a:solidFill>
                  <a:schemeClr val="bg1"/>
                </a:solidFill>
                <a:latin typeface="HelveticaNeueLT Std"/>
              </a:rPr>
              <a:t>ADHÉRENTS</a:t>
            </a:r>
            <a:endParaRPr lang="fr-FR" sz="2000" dirty="0">
              <a:solidFill>
                <a:schemeClr val="bg1"/>
              </a:solidFill>
              <a:latin typeface="HelveticaNeueLT Std"/>
            </a:endParaRPr>
          </a:p>
        </p:txBody>
      </p:sp>
      <p:sp>
        <p:nvSpPr>
          <p:cNvPr id="6" name="ZoneTexte 5"/>
          <p:cNvSpPr txBox="1"/>
          <p:nvPr userDrawn="1"/>
        </p:nvSpPr>
        <p:spPr>
          <a:xfrm>
            <a:off x="9418945" y="4859804"/>
            <a:ext cx="1582484" cy="738664"/>
          </a:xfrm>
          <a:prstGeom prst="rect">
            <a:avLst/>
          </a:prstGeom>
          <a:noFill/>
        </p:spPr>
        <p:txBody>
          <a:bodyPr wrap="none" rtlCol="0">
            <a:spAutoFit/>
          </a:bodyPr>
          <a:lstStyle/>
          <a:p>
            <a:r>
              <a:rPr lang="fr-FR" sz="2400" b="1" dirty="0">
                <a:solidFill>
                  <a:schemeClr val="bg1"/>
                </a:solidFill>
                <a:latin typeface="HelveticaNeueLT Std"/>
              </a:rPr>
              <a:t>40 000</a:t>
            </a:r>
          </a:p>
          <a:p>
            <a:r>
              <a:rPr lang="fr-FR" sz="1800" dirty="0">
                <a:solidFill>
                  <a:schemeClr val="bg1"/>
                </a:solidFill>
                <a:latin typeface="HelveticaNeueLT Std"/>
              </a:rPr>
              <a:t>BÉNÉVOLES</a:t>
            </a:r>
          </a:p>
        </p:txBody>
      </p:sp>
      <p:sp>
        <p:nvSpPr>
          <p:cNvPr id="9" name="ZoneTexte 8"/>
          <p:cNvSpPr txBox="1"/>
          <p:nvPr userDrawn="1"/>
        </p:nvSpPr>
        <p:spPr>
          <a:xfrm>
            <a:off x="206827" y="2296886"/>
            <a:ext cx="3907972" cy="415498"/>
          </a:xfrm>
          <a:prstGeom prst="rect">
            <a:avLst/>
          </a:prstGeom>
          <a:noFill/>
        </p:spPr>
        <p:txBody>
          <a:bodyPr wrap="square" rtlCol="0">
            <a:spAutoFit/>
          </a:bodyPr>
          <a:lstStyle/>
          <a:p>
            <a:r>
              <a:rPr lang="fr-FR" sz="2100" b="1" u="none" dirty="0">
                <a:solidFill>
                  <a:srgbClr val="009FE3"/>
                </a:solidFill>
                <a:effectLst>
                  <a:outerShdw blurRad="38100" dist="38100" dir="2700000" algn="tl">
                    <a:srgbClr val="000000">
                      <a:alpha val="43137"/>
                    </a:srgbClr>
                  </a:outerShdw>
                </a:effectLst>
                <a:latin typeface="HelveticaNeueLT Std"/>
              </a:rPr>
              <a:t>LES MISSIONS DE LA FSCF</a:t>
            </a:r>
          </a:p>
        </p:txBody>
      </p:sp>
      <p:sp>
        <p:nvSpPr>
          <p:cNvPr id="10" name="ZoneTexte 9"/>
          <p:cNvSpPr txBox="1"/>
          <p:nvPr userDrawn="1"/>
        </p:nvSpPr>
        <p:spPr>
          <a:xfrm>
            <a:off x="4146776" y="2296886"/>
            <a:ext cx="3907972" cy="415498"/>
          </a:xfrm>
          <a:prstGeom prst="rect">
            <a:avLst/>
          </a:prstGeom>
          <a:noFill/>
        </p:spPr>
        <p:txBody>
          <a:bodyPr wrap="square" rtlCol="0">
            <a:spAutoFit/>
          </a:bodyPr>
          <a:lstStyle/>
          <a:p>
            <a:r>
              <a:rPr lang="fr-FR" sz="2100" b="1" u="none" dirty="0">
                <a:solidFill>
                  <a:srgbClr val="009FE3"/>
                </a:solidFill>
                <a:effectLst>
                  <a:outerShdw blurRad="38100" dist="38100" dir="2700000" algn="tl">
                    <a:srgbClr val="000000">
                      <a:alpha val="43137"/>
                    </a:srgbClr>
                  </a:outerShdw>
                </a:effectLst>
                <a:latin typeface="HelveticaNeueLT Std"/>
              </a:rPr>
              <a:t>UNE</a:t>
            </a:r>
            <a:r>
              <a:rPr lang="fr-FR" sz="2100" b="1" u="none" baseline="0" dirty="0">
                <a:solidFill>
                  <a:srgbClr val="009FE3"/>
                </a:solidFill>
                <a:effectLst>
                  <a:outerShdw blurRad="38100" dist="38100" dir="2700000" algn="tl">
                    <a:srgbClr val="000000">
                      <a:alpha val="43137"/>
                    </a:srgbClr>
                  </a:outerShdw>
                </a:effectLst>
                <a:latin typeface="HelveticaNeueLT Std"/>
              </a:rPr>
              <a:t> OFFRE DIVERSIFIÉE</a:t>
            </a:r>
            <a:endParaRPr lang="fr-FR" sz="2100" b="1" u="none" dirty="0">
              <a:solidFill>
                <a:srgbClr val="009FE3"/>
              </a:solidFill>
              <a:effectLst>
                <a:outerShdw blurRad="38100" dist="38100" dir="2700000" algn="tl">
                  <a:srgbClr val="000000">
                    <a:alpha val="43137"/>
                  </a:srgbClr>
                </a:outerShdw>
              </a:effectLst>
              <a:latin typeface="HelveticaNeueLT Std"/>
            </a:endParaRPr>
          </a:p>
        </p:txBody>
      </p:sp>
      <p:sp>
        <p:nvSpPr>
          <p:cNvPr id="11" name="ZoneTexte 10"/>
          <p:cNvSpPr txBox="1"/>
          <p:nvPr userDrawn="1"/>
        </p:nvSpPr>
        <p:spPr>
          <a:xfrm>
            <a:off x="1995558" y="4817631"/>
            <a:ext cx="4109068" cy="415498"/>
          </a:xfrm>
          <a:prstGeom prst="rect">
            <a:avLst/>
          </a:prstGeom>
          <a:noFill/>
        </p:spPr>
        <p:txBody>
          <a:bodyPr wrap="square" rtlCol="0">
            <a:spAutoFit/>
          </a:bodyPr>
          <a:lstStyle/>
          <a:p>
            <a:r>
              <a:rPr lang="fr-FR" sz="2100" b="1" u="none" dirty="0">
                <a:solidFill>
                  <a:srgbClr val="009FE3"/>
                </a:solidFill>
                <a:effectLst>
                  <a:outerShdw blurRad="38100" dist="38100" dir="2700000" algn="tl">
                    <a:srgbClr val="000000">
                      <a:alpha val="43137"/>
                    </a:srgbClr>
                  </a:outerShdw>
                </a:effectLst>
                <a:latin typeface="HelveticaNeueLT Std"/>
              </a:rPr>
              <a:t>UNE OFFRE DE FORMATION</a:t>
            </a:r>
          </a:p>
        </p:txBody>
      </p:sp>
      <p:sp>
        <p:nvSpPr>
          <p:cNvPr id="12" name="ZoneTexte 11"/>
          <p:cNvSpPr txBox="1"/>
          <p:nvPr userDrawn="1"/>
        </p:nvSpPr>
        <p:spPr>
          <a:xfrm>
            <a:off x="334482" y="2771469"/>
            <a:ext cx="3322152" cy="1477328"/>
          </a:xfrm>
          <a:prstGeom prst="rect">
            <a:avLst/>
          </a:prstGeom>
          <a:noFill/>
        </p:spPr>
        <p:txBody>
          <a:bodyPr wrap="square" rtlCol="0">
            <a:spAutoFit/>
          </a:bodyPr>
          <a:lstStyle/>
          <a:p>
            <a:pPr algn="ctr"/>
            <a:r>
              <a:rPr lang="fr-FR" dirty="0">
                <a:latin typeface="Helvetica LT Std" panose="020B0504020202020204"/>
              </a:rPr>
              <a:t>Contribuer</a:t>
            </a:r>
            <a:r>
              <a:rPr lang="fr-FR" baseline="0" dirty="0">
                <a:latin typeface="Helvetica LT Std" panose="020B0504020202020204"/>
              </a:rPr>
              <a:t> à la réalisation de la personne sous toutes ses formes pour la pratique d’une activité sportive, culturelle ou de loisir.</a:t>
            </a:r>
            <a:endParaRPr lang="fr-FR" dirty="0">
              <a:latin typeface="Helvetica LT Std" panose="020B0504020202020204"/>
            </a:endParaRPr>
          </a:p>
        </p:txBody>
      </p:sp>
      <p:sp>
        <p:nvSpPr>
          <p:cNvPr id="13" name="ZoneTexte 12"/>
          <p:cNvSpPr txBox="1"/>
          <p:nvPr userDrawn="1"/>
        </p:nvSpPr>
        <p:spPr>
          <a:xfrm>
            <a:off x="4112123" y="2710964"/>
            <a:ext cx="3322152" cy="2031325"/>
          </a:xfrm>
          <a:prstGeom prst="rect">
            <a:avLst/>
          </a:prstGeom>
          <a:noFill/>
        </p:spPr>
        <p:txBody>
          <a:bodyPr wrap="square" rtlCol="0">
            <a:spAutoFit/>
          </a:bodyPr>
          <a:lstStyle/>
          <a:p>
            <a:pPr algn="ctr"/>
            <a:r>
              <a:rPr lang="fr-FR" dirty="0">
                <a:latin typeface="Helvetica LT Std" panose="020B0504020202020204"/>
              </a:rPr>
              <a:t>Des activités</a:t>
            </a:r>
            <a:r>
              <a:rPr lang="fr-FR" baseline="0" dirty="0">
                <a:latin typeface="Helvetica LT Std" panose="020B0504020202020204"/>
              </a:rPr>
              <a:t> sportives, artistiques et culturelles, éducatives et d ’animation, ouvertes à tous selon la forme de pratique souhaitée (initiation, découverte, loisir, compétition),</a:t>
            </a:r>
            <a:endParaRPr lang="fr-FR" dirty="0">
              <a:latin typeface="Helvetica LT Std" panose="020B0504020202020204"/>
            </a:endParaRPr>
          </a:p>
        </p:txBody>
      </p:sp>
      <p:sp>
        <p:nvSpPr>
          <p:cNvPr id="14" name="ZoneTexte 13"/>
          <p:cNvSpPr txBox="1"/>
          <p:nvPr userDrawn="1"/>
        </p:nvSpPr>
        <p:spPr>
          <a:xfrm>
            <a:off x="1077083" y="5229136"/>
            <a:ext cx="6139386" cy="923330"/>
          </a:xfrm>
          <a:prstGeom prst="rect">
            <a:avLst/>
          </a:prstGeom>
          <a:noFill/>
        </p:spPr>
        <p:txBody>
          <a:bodyPr wrap="square" rtlCol="0">
            <a:spAutoFit/>
          </a:bodyPr>
          <a:lstStyle/>
          <a:p>
            <a:pPr algn="ctr"/>
            <a:r>
              <a:rPr lang="fr-FR" dirty="0">
                <a:latin typeface="Helvetica LT Std" panose="020B0504020202020204"/>
              </a:rPr>
              <a:t>Des formations adaptées</a:t>
            </a:r>
            <a:r>
              <a:rPr lang="fr-FR" baseline="0" dirty="0">
                <a:latin typeface="Helvetica LT Std" panose="020B0504020202020204"/>
              </a:rPr>
              <a:t> pour encadrer, animer, diriger bénévolement ou contre rémunération et favorisant la prise de responsabilité associative, citoyenne et personnelle.</a:t>
            </a:r>
            <a:endParaRPr lang="fr-FR" dirty="0">
              <a:latin typeface="Helvetica LT Std" panose="020B0504020202020204"/>
            </a:endParaRPr>
          </a:p>
        </p:txBody>
      </p:sp>
      <p:pic>
        <p:nvPicPr>
          <p:cNvPr id="15" name="Image 14"/>
          <p:cNvPicPr>
            <a:picLocks noChangeAspect="1"/>
          </p:cNvPicPr>
          <p:nvPr userDrawn="1"/>
        </p:nvPicPr>
        <p:blipFill rotWithShape="1">
          <a:blip r:embed="rId4">
            <a:extLst>
              <a:ext uri="{28A0092B-C50C-407E-A947-70E740481C1C}">
                <a14:useLocalDpi xmlns:a14="http://schemas.microsoft.com/office/drawing/2010/main" val="0"/>
              </a:ext>
            </a:extLst>
          </a:blip>
          <a:srcRect r="10388" b="75031"/>
          <a:stretch/>
        </p:blipFill>
        <p:spPr>
          <a:xfrm>
            <a:off x="-9525" y="-60960"/>
            <a:ext cx="12201525" cy="2063931"/>
          </a:xfrm>
          <a:prstGeom prst="rect">
            <a:avLst/>
          </a:prstGeom>
        </p:spPr>
      </p:pic>
      <p:sp>
        <p:nvSpPr>
          <p:cNvPr id="2" name="ZoneTexte 1"/>
          <p:cNvSpPr txBox="1"/>
          <p:nvPr userDrawn="1"/>
        </p:nvSpPr>
        <p:spPr>
          <a:xfrm>
            <a:off x="9626096" y="5858751"/>
            <a:ext cx="2376514" cy="261610"/>
          </a:xfrm>
          <a:prstGeom prst="rect">
            <a:avLst/>
          </a:prstGeom>
          <a:noFill/>
        </p:spPr>
        <p:txBody>
          <a:bodyPr wrap="square" rtlCol="0">
            <a:spAutoFit/>
          </a:bodyPr>
          <a:lstStyle/>
          <a:p>
            <a:r>
              <a:rPr lang="fr-FR" sz="1050" i="1" dirty="0">
                <a:solidFill>
                  <a:schemeClr val="bg1"/>
                </a:solidFill>
                <a:latin typeface="Arial" panose="020B0604020202020204" pitchFamily="34" charset="0"/>
                <a:cs typeface="Arial" panose="020B0604020202020204" pitchFamily="34" charset="0"/>
              </a:rPr>
              <a:t>Chiffres 2024 - 2025</a:t>
            </a:r>
          </a:p>
        </p:txBody>
      </p:sp>
    </p:spTree>
    <p:extLst>
      <p:ext uri="{BB962C8B-B14F-4D97-AF65-F5344CB8AC3E}">
        <p14:creationId xmlns:p14="http://schemas.microsoft.com/office/powerpoint/2010/main" val="2790936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838200" y="6356350"/>
            <a:ext cx="2743200" cy="365125"/>
          </a:xfrm>
          <a:prstGeom prst="rect">
            <a:avLst/>
          </a:prstGeom>
        </p:spPr>
        <p:txBody>
          <a:bodyPr/>
          <a:lstStyle/>
          <a:p>
            <a:fld id="{14F67834-0CD6-4072-81D2-9982F356ED8A}" type="datetimeFigureOut">
              <a:rPr lang="fr-FR" smtClean="0"/>
              <a:t>20/11/2025</a:t>
            </a:fld>
            <a:endParaRPr lang="fr-FR"/>
          </a:p>
        </p:txBody>
      </p:sp>
      <p:sp>
        <p:nvSpPr>
          <p:cNvPr id="8" name="Espace réservé du pied de page 7"/>
          <p:cNvSpPr>
            <a:spLocks noGrp="1"/>
          </p:cNvSpPr>
          <p:nvPr>
            <p:ph type="ftr" sz="quarter" idx="11"/>
          </p:nvPr>
        </p:nvSpPr>
        <p:spPr>
          <a:xfrm>
            <a:off x="4038600" y="6356350"/>
            <a:ext cx="41148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8610600" y="6356350"/>
            <a:ext cx="2743200" cy="365125"/>
          </a:xfrm>
          <a:prstGeom prst="rect">
            <a:avLst/>
          </a:prstGeom>
        </p:spPr>
        <p:txBody>
          <a:bodyPr/>
          <a:lstStyle/>
          <a:p>
            <a:fld id="{6C1725D5-0DEE-4575-B09D-32CBD630B3AB}" type="slidenum">
              <a:rPr lang="fr-FR" smtClean="0"/>
              <a:t>‹N°›</a:t>
            </a:fld>
            <a:endParaRPr lang="fr-FR"/>
          </a:p>
        </p:txBody>
      </p:sp>
    </p:spTree>
    <p:extLst>
      <p:ext uri="{BB962C8B-B14F-4D97-AF65-F5344CB8AC3E}">
        <p14:creationId xmlns:p14="http://schemas.microsoft.com/office/powerpoint/2010/main" val="16110067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a:xfrm>
            <a:off x="838200" y="6356350"/>
            <a:ext cx="2743200" cy="365125"/>
          </a:xfrm>
          <a:prstGeom prst="rect">
            <a:avLst/>
          </a:prstGeom>
        </p:spPr>
        <p:txBody>
          <a:bodyPr/>
          <a:lstStyle/>
          <a:p>
            <a:fld id="{14F67834-0CD6-4072-81D2-9982F356ED8A}" type="datetimeFigureOut">
              <a:rPr lang="fr-FR" smtClean="0"/>
              <a:t>20/11/2025</a:t>
            </a:fld>
            <a:endParaRPr lang="fr-FR"/>
          </a:p>
        </p:txBody>
      </p:sp>
      <p:sp>
        <p:nvSpPr>
          <p:cNvPr id="4" name="Espace réservé du pied de page 3"/>
          <p:cNvSpPr>
            <a:spLocks noGrp="1"/>
          </p:cNvSpPr>
          <p:nvPr>
            <p:ph type="ftr" sz="quarter" idx="11"/>
          </p:nvPr>
        </p:nvSpPr>
        <p:spPr>
          <a:xfrm>
            <a:off x="4038600" y="6356350"/>
            <a:ext cx="41148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8610600" y="6356350"/>
            <a:ext cx="2743200" cy="365125"/>
          </a:xfrm>
          <a:prstGeom prst="rect">
            <a:avLst/>
          </a:prstGeom>
        </p:spPr>
        <p:txBody>
          <a:bodyPr/>
          <a:lstStyle/>
          <a:p>
            <a:fld id="{6C1725D5-0DEE-4575-B09D-32CBD630B3AB}" type="slidenum">
              <a:rPr lang="fr-FR" smtClean="0"/>
              <a:t>‹N°›</a:t>
            </a:fld>
            <a:endParaRPr lang="fr-FR"/>
          </a:p>
        </p:txBody>
      </p:sp>
    </p:spTree>
    <p:extLst>
      <p:ext uri="{BB962C8B-B14F-4D97-AF65-F5344CB8AC3E}">
        <p14:creationId xmlns:p14="http://schemas.microsoft.com/office/powerpoint/2010/main" val="1097547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fld id="{14F67834-0CD6-4072-81D2-9982F356ED8A}" type="datetimeFigureOut">
              <a:rPr lang="fr-FR" smtClean="0"/>
              <a:t>20/11/2025</a:t>
            </a:fld>
            <a:endParaRPr lang="fr-F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0"/>
            <a:ext cx="2743200" cy="365125"/>
          </a:xfrm>
          <a:prstGeom prst="rect">
            <a:avLst/>
          </a:prstGeom>
        </p:spPr>
        <p:txBody>
          <a:bodyPr/>
          <a:lstStyle/>
          <a:p>
            <a:fld id="{6C1725D5-0DEE-4575-B09D-32CBD630B3AB}" type="slidenum">
              <a:rPr lang="fr-FR" smtClean="0"/>
              <a:t>‹N°›</a:t>
            </a:fld>
            <a:endParaRPr lang="fr-FR"/>
          </a:p>
        </p:txBody>
      </p:sp>
    </p:spTree>
    <p:extLst>
      <p:ext uri="{BB962C8B-B14F-4D97-AF65-F5344CB8AC3E}">
        <p14:creationId xmlns:p14="http://schemas.microsoft.com/office/powerpoint/2010/main" val="24427812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fld id="{14F67834-0CD6-4072-81D2-9982F356ED8A}" type="datetimeFigureOut">
              <a:rPr lang="fr-FR" smtClean="0"/>
              <a:t>20/11/2025</a:t>
            </a:fld>
            <a:endParaRPr lang="fr-F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0"/>
            <a:ext cx="2743200" cy="365125"/>
          </a:xfrm>
          <a:prstGeom prst="rect">
            <a:avLst/>
          </a:prstGeom>
        </p:spPr>
        <p:txBody>
          <a:bodyPr/>
          <a:lstStyle/>
          <a:p>
            <a:fld id="{6C1725D5-0DEE-4575-B09D-32CBD630B3AB}" type="slidenum">
              <a:rPr lang="fr-FR" smtClean="0"/>
              <a:t>‹N°›</a:t>
            </a:fld>
            <a:endParaRPr lang="fr-FR"/>
          </a:p>
        </p:txBody>
      </p:sp>
    </p:spTree>
    <p:extLst>
      <p:ext uri="{BB962C8B-B14F-4D97-AF65-F5344CB8AC3E}">
        <p14:creationId xmlns:p14="http://schemas.microsoft.com/office/powerpoint/2010/main" val="1051713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fld id="{14F67834-0CD6-4072-81D2-9982F356ED8A}" type="datetimeFigureOut">
              <a:rPr lang="fr-FR" smtClean="0"/>
              <a:t>20/11/2025</a:t>
            </a:fld>
            <a:endParaRPr lang="fr-F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6C1725D5-0DEE-4575-B09D-32CBD630B3AB}" type="slidenum">
              <a:rPr lang="fr-FR" smtClean="0"/>
              <a:t>‹N°›</a:t>
            </a:fld>
            <a:endParaRPr lang="fr-FR"/>
          </a:p>
        </p:txBody>
      </p:sp>
    </p:spTree>
    <p:extLst>
      <p:ext uri="{BB962C8B-B14F-4D97-AF65-F5344CB8AC3E}">
        <p14:creationId xmlns:p14="http://schemas.microsoft.com/office/powerpoint/2010/main" val="746572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a:prstGeom prst="rect">
            <a:avLst/>
          </a:prstGeo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fld id="{14F67834-0CD6-4072-81D2-9982F356ED8A}" type="datetimeFigureOut">
              <a:rPr lang="fr-FR" smtClean="0"/>
              <a:t>20/11/2025</a:t>
            </a:fld>
            <a:endParaRPr lang="fr-F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6C1725D5-0DEE-4575-B09D-32CBD630B3AB}" type="slidenum">
              <a:rPr lang="fr-FR" smtClean="0"/>
              <a:t>‹N°›</a:t>
            </a:fld>
            <a:endParaRPr lang="fr-FR"/>
          </a:p>
        </p:txBody>
      </p:sp>
    </p:spTree>
    <p:extLst>
      <p:ext uri="{BB962C8B-B14F-4D97-AF65-F5344CB8AC3E}">
        <p14:creationId xmlns:p14="http://schemas.microsoft.com/office/powerpoint/2010/main" val="473537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13" name="Imag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4877" y="1965675"/>
            <a:ext cx="3500734" cy="3346290"/>
          </a:xfrm>
          <a:prstGeom prst="rect">
            <a:avLst/>
          </a:prstGeom>
        </p:spPr>
      </p:pic>
      <p:pic>
        <p:nvPicPr>
          <p:cNvPr id="12" name="Imag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738211">
            <a:off x="-264572" y="419721"/>
            <a:ext cx="4903866" cy="6706285"/>
          </a:xfrm>
          <a:prstGeom prst="rect">
            <a:avLst/>
          </a:prstGeom>
        </p:spPr>
      </p:pic>
      <p:sp>
        <p:nvSpPr>
          <p:cNvPr id="3" name="ZoneTexte 2"/>
          <p:cNvSpPr txBox="1"/>
          <p:nvPr userDrawn="1"/>
        </p:nvSpPr>
        <p:spPr>
          <a:xfrm>
            <a:off x="201336" y="233309"/>
            <a:ext cx="7877344" cy="707886"/>
          </a:xfrm>
          <a:prstGeom prst="rect">
            <a:avLst/>
          </a:prstGeom>
          <a:noFill/>
        </p:spPr>
        <p:txBody>
          <a:bodyPr wrap="square" rtlCol="0">
            <a:spAutoFit/>
          </a:bodyPr>
          <a:lstStyle/>
          <a:p>
            <a:r>
              <a:rPr lang="fr-FR" sz="4000" b="1" dirty="0">
                <a:solidFill>
                  <a:srgbClr val="009FE3"/>
                </a:solidFill>
                <a:effectLst>
                  <a:outerShdw blurRad="38100" dist="38100" dir="2700000" algn="tl">
                    <a:srgbClr val="000000">
                      <a:alpha val="43137"/>
                    </a:srgbClr>
                  </a:outerShdw>
                </a:effectLst>
                <a:latin typeface="HelveticaNeueLT Std" panose="020B0604020202020204"/>
              </a:rPr>
              <a:t>LE PROJET ÉDUCATIF</a:t>
            </a:r>
          </a:p>
        </p:txBody>
      </p:sp>
      <p:sp>
        <p:nvSpPr>
          <p:cNvPr id="2" name="ZoneTexte 1"/>
          <p:cNvSpPr txBox="1"/>
          <p:nvPr userDrawn="1"/>
        </p:nvSpPr>
        <p:spPr>
          <a:xfrm>
            <a:off x="1744909" y="2399251"/>
            <a:ext cx="1838965" cy="461665"/>
          </a:xfrm>
          <a:prstGeom prst="rect">
            <a:avLst/>
          </a:prstGeom>
          <a:noFill/>
        </p:spPr>
        <p:txBody>
          <a:bodyPr wrap="none" rtlCol="0">
            <a:spAutoFit/>
          </a:bodyPr>
          <a:lstStyle/>
          <a:p>
            <a:r>
              <a:rPr lang="fr-FR" sz="2400" b="1" dirty="0">
                <a:solidFill>
                  <a:schemeClr val="bg1"/>
                </a:solidFill>
                <a:latin typeface="Helvetica LT Std"/>
              </a:rPr>
              <a:t>O</a:t>
            </a:r>
            <a:r>
              <a:rPr lang="fr-FR" sz="2000" b="1" dirty="0">
                <a:solidFill>
                  <a:schemeClr val="bg1"/>
                </a:solidFill>
                <a:latin typeface="Helvetica LT Std"/>
              </a:rPr>
              <a:t>UVERTURE</a:t>
            </a:r>
          </a:p>
        </p:txBody>
      </p:sp>
      <p:sp>
        <p:nvSpPr>
          <p:cNvPr id="5" name="ZoneTexte 4"/>
          <p:cNvSpPr txBox="1"/>
          <p:nvPr userDrawn="1"/>
        </p:nvSpPr>
        <p:spPr>
          <a:xfrm>
            <a:off x="806741" y="3050760"/>
            <a:ext cx="2476960" cy="461665"/>
          </a:xfrm>
          <a:prstGeom prst="rect">
            <a:avLst/>
          </a:prstGeom>
          <a:noFill/>
        </p:spPr>
        <p:txBody>
          <a:bodyPr wrap="none" rtlCol="0">
            <a:spAutoFit/>
          </a:bodyPr>
          <a:lstStyle/>
          <a:p>
            <a:r>
              <a:rPr lang="fr-FR" sz="2400" b="1" dirty="0">
                <a:solidFill>
                  <a:schemeClr val="bg1"/>
                </a:solidFill>
                <a:latin typeface="Helvetica LT Std"/>
              </a:rPr>
              <a:t>R</a:t>
            </a:r>
            <a:r>
              <a:rPr lang="fr-FR" sz="2000" b="1" dirty="0">
                <a:solidFill>
                  <a:schemeClr val="bg1"/>
                </a:solidFill>
                <a:latin typeface="Helvetica LT Std"/>
              </a:rPr>
              <a:t>ESPONSABILITÉ</a:t>
            </a:r>
          </a:p>
        </p:txBody>
      </p:sp>
      <p:sp>
        <p:nvSpPr>
          <p:cNvPr id="6" name="ZoneTexte 5"/>
          <p:cNvSpPr txBox="1"/>
          <p:nvPr userDrawn="1"/>
        </p:nvSpPr>
        <p:spPr>
          <a:xfrm>
            <a:off x="1660802" y="3776624"/>
            <a:ext cx="1773242" cy="461665"/>
          </a:xfrm>
          <a:prstGeom prst="rect">
            <a:avLst/>
          </a:prstGeom>
          <a:noFill/>
        </p:spPr>
        <p:txBody>
          <a:bodyPr wrap="none" rtlCol="0">
            <a:spAutoFit/>
          </a:bodyPr>
          <a:lstStyle/>
          <a:p>
            <a:r>
              <a:rPr lang="fr-FR" sz="2400" b="1" dirty="0">
                <a:solidFill>
                  <a:schemeClr val="bg1"/>
                </a:solidFill>
                <a:latin typeface="Helvetica LT Std"/>
              </a:rPr>
              <a:t>S</a:t>
            </a:r>
            <a:r>
              <a:rPr lang="fr-FR" sz="2000" b="1" dirty="0">
                <a:solidFill>
                  <a:schemeClr val="bg1"/>
                </a:solidFill>
                <a:latin typeface="Helvetica LT Std"/>
              </a:rPr>
              <a:t>OLIDARITÉ</a:t>
            </a:r>
          </a:p>
        </p:txBody>
      </p:sp>
      <p:sp>
        <p:nvSpPr>
          <p:cNvPr id="7" name="ZoneTexte 6"/>
          <p:cNvSpPr txBox="1"/>
          <p:nvPr userDrawn="1"/>
        </p:nvSpPr>
        <p:spPr>
          <a:xfrm>
            <a:off x="934107" y="4344351"/>
            <a:ext cx="1436612" cy="461665"/>
          </a:xfrm>
          <a:prstGeom prst="rect">
            <a:avLst/>
          </a:prstGeom>
          <a:noFill/>
        </p:spPr>
        <p:txBody>
          <a:bodyPr wrap="none" rtlCol="0">
            <a:spAutoFit/>
          </a:bodyPr>
          <a:lstStyle/>
          <a:p>
            <a:r>
              <a:rPr lang="fr-FR" sz="2400" b="1" dirty="0">
                <a:solidFill>
                  <a:schemeClr val="bg1"/>
                </a:solidFill>
                <a:latin typeface="Helvetica LT Std"/>
              </a:rPr>
              <a:t>R</a:t>
            </a:r>
            <a:r>
              <a:rPr lang="fr-FR" sz="2000" b="1" dirty="0">
                <a:solidFill>
                  <a:schemeClr val="bg1"/>
                </a:solidFill>
                <a:latin typeface="Helvetica LT Std"/>
              </a:rPr>
              <a:t>ESPECT</a:t>
            </a:r>
          </a:p>
        </p:txBody>
      </p:sp>
      <p:sp>
        <p:nvSpPr>
          <p:cNvPr id="8" name="ZoneTexte 7"/>
          <p:cNvSpPr txBox="1"/>
          <p:nvPr userDrawn="1"/>
        </p:nvSpPr>
        <p:spPr>
          <a:xfrm>
            <a:off x="1677580" y="4979082"/>
            <a:ext cx="1784656" cy="461665"/>
          </a:xfrm>
          <a:prstGeom prst="rect">
            <a:avLst/>
          </a:prstGeom>
          <a:noFill/>
        </p:spPr>
        <p:txBody>
          <a:bodyPr wrap="none" rtlCol="0">
            <a:spAutoFit/>
          </a:bodyPr>
          <a:lstStyle/>
          <a:p>
            <a:r>
              <a:rPr lang="fr-FR" sz="2400" b="1" dirty="0">
                <a:solidFill>
                  <a:schemeClr val="bg1"/>
                </a:solidFill>
                <a:latin typeface="Helvetica LT Std"/>
              </a:rPr>
              <a:t>A</a:t>
            </a:r>
            <a:r>
              <a:rPr lang="fr-FR" sz="2000" b="1" dirty="0">
                <a:solidFill>
                  <a:schemeClr val="bg1"/>
                </a:solidFill>
                <a:latin typeface="Helvetica LT Std"/>
              </a:rPr>
              <a:t>UTONOMIE</a:t>
            </a:r>
            <a:endParaRPr lang="fr-FR" sz="1800" b="1" dirty="0">
              <a:solidFill>
                <a:schemeClr val="bg1"/>
              </a:solidFill>
              <a:latin typeface="Helvetica LT Std"/>
            </a:endParaRPr>
          </a:p>
        </p:txBody>
      </p:sp>
      <p:sp>
        <p:nvSpPr>
          <p:cNvPr id="9" name="ZoneTexte 8"/>
          <p:cNvSpPr txBox="1"/>
          <p:nvPr userDrawn="1"/>
        </p:nvSpPr>
        <p:spPr>
          <a:xfrm>
            <a:off x="1593690" y="6181540"/>
            <a:ext cx="9353907" cy="369332"/>
          </a:xfrm>
          <a:prstGeom prst="rect">
            <a:avLst/>
          </a:prstGeom>
          <a:noFill/>
        </p:spPr>
        <p:txBody>
          <a:bodyPr wrap="none" rtlCol="0">
            <a:spAutoFit/>
          </a:bodyPr>
          <a:lstStyle/>
          <a:p>
            <a:r>
              <a:rPr lang="fr-FR" b="1" dirty="0">
                <a:latin typeface="Herlvetica "/>
              </a:rPr>
              <a:t>Veiller à l’épanouissement</a:t>
            </a:r>
            <a:r>
              <a:rPr lang="fr-FR" b="1" baseline="0" dirty="0">
                <a:latin typeface="Herlvetica "/>
              </a:rPr>
              <a:t> harmonieux de la personne dans toutes ses dimensions.</a:t>
            </a:r>
            <a:endParaRPr lang="fr-FR" b="1" dirty="0">
              <a:latin typeface="Herlvetica "/>
            </a:endParaRPr>
          </a:p>
        </p:txBody>
      </p:sp>
      <p:sp>
        <p:nvSpPr>
          <p:cNvPr id="10" name="ZoneTexte 9"/>
          <p:cNvSpPr txBox="1"/>
          <p:nvPr userDrawn="1"/>
        </p:nvSpPr>
        <p:spPr>
          <a:xfrm>
            <a:off x="116671" y="979546"/>
            <a:ext cx="7277515" cy="584775"/>
          </a:xfrm>
          <a:prstGeom prst="rect">
            <a:avLst/>
          </a:prstGeom>
          <a:noFill/>
        </p:spPr>
        <p:txBody>
          <a:bodyPr wrap="square" rtlCol="0">
            <a:spAutoFit/>
          </a:bodyPr>
          <a:lstStyle/>
          <a:p>
            <a:pPr algn="ctr"/>
            <a:r>
              <a:rPr lang="fr-FR" sz="1600" b="1" i="0" dirty="0">
                <a:latin typeface="Herlvetica "/>
              </a:rPr>
              <a:t>Faire vivre</a:t>
            </a:r>
            <a:r>
              <a:rPr lang="fr-FR" sz="1600" b="1" i="0" baseline="0" dirty="0">
                <a:latin typeface="Herlvetica "/>
              </a:rPr>
              <a:t> les valeurs éducatives dans le quotidien des activités et des actions menées par la fédération</a:t>
            </a:r>
            <a:endParaRPr lang="fr-FR" sz="1600" b="1" i="0" dirty="0">
              <a:latin typeface="Herlvetica "/>
            </a:endParaRPr>
          </a:p>
        </p:txBody>
      </p:sp>
      <p:pic>
        <p:nvPicPr>
          <p:cNvPr id="15" name="Imag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5271401">
            <a:off x="9470524" y="-240334"/>
            <a:ext cx="2255218" cy="2155724"/>
          </a:xfrm>
          <a:prstGeom prst="rect">
            <a:avLst/>
          </a:prstGeom>
        </p:spPr>
      </p:pic>
      <p:pic>
        <p:nvPicPr>
          <p:cNvPr id="14" name="Imag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9926147">
            <a:off x="886791" y="5532097"/>
            <a:ext cx="928968" cy="1315902"/>
          </a:xfrm>
          <a:prstGeom prst="rect">
            <a:avLst/>
          </a:prstGeom>
        </p:spPr>
      </p:pic>
      <p:pic>
        <p:nvPicPr>
          <p:cNvPr id="19" name="Imag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96382" y="797859"/>
            <a:ext cx="9457196" cy="5333563"/>
          </a:xfrm>
          <a:prstGeom prst="rect">
            <a:avLst/>
          </a:prstGeom>
        </p:spPr>
      </p:pic>
      <p:pic>
        <p:nvPicPr>
          <p:cNvPr id="17" name="Imag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124546">
            <a:off x="9831483" y="-1474167"/>
            <a:ext cx="3318432" cy="4700624"/>
          </a:xfrm>
          <a:prstGeom prst="rect">
            <a:avLst/>
          </a:prstGeom>
        </p:spPr>
      </p:pic>
      <p:pic>
        <p:nvPicPr>
          <p:cNvPr id="20" name="Imag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075059">
            <a:off x="8771610" y="4095385"/>
            <a:ext cx="1335485" cy="1891741"/>
          </a:xfrm>
          <a:prstGeom prst="rect">
            <a:avLst/>
          </a:prstGeom>
        </p:spPr>
      </p:pic>
      <p:pic>
        <p:nvPicPr>
          <p:cNvPr id="21" name="Imag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710429">
            <a:off x="9545606" y="5085401"/>
            <a:ext cx="455707" cy="435602"/>
          </a:xfrm>
          <a:prstGeom prst="rect">
            <a:avLst/>
          </a:prstGeom>
        </p:spPr>
      </p:pic>
    </p:spTree>
    <p:extLst>
      <p:ext uri="{BB962C8B-B14F-4D97-AF65-F5344CB8AC3E}">
        <p14:creationId xmlns:p14="http://schemas.microsoft.com/office/powerpoint/2010/main" val="3672872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2169" y="5262880"/>
            <a:ext cx="2459243" cy="2350747"/>
          </a:xfrm>
          <a:prstGeom prst="rect">
            <a:avLst/>
          </a:prstGeom>
        </p:spPr>
      </p:pic>
      <p:pic>
        <p:nvPicPr>
          <p:cNvPr id="5" name="Imag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53997">
            <a:off x="10347634" y="4203175"/>
            <a:ext cx="3237456" cy="4585921"/>
          </a:xfrm>
          <a:prstGeom prst="rect">
            <a:avLst/>
          </a:prstGeom>
        </p:spPr>
      </p:pic>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060314">
            <a:off x="862875" y="2497272"/>
            <a:ext cx="3087031" cy="2950839"/>
          </a:xfrm>
          <a:prstGeom prst="rect">
            <a:avLst/>
          </a:prstGeom>
        </p:spPr>
      </p:pic>
      <p:pic>
        <p:nvPicPr>
          <p:cNvPr id="2" name="Imag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515392">
            <a:off x="396424" y="1825570"/>
            <a:ext cx="4012280" cy="5683475"/>
          </a:xfrm>
          <a:prstGeom prst="rect">
            <a:avLst/>
          </a:prstGeom>
        </p:spPr>
      </p:pic>
    </p:spTree>
    <p:extLst>
      <p:ext uri="{BB962C8B-B14F-4D97-AF65-F5344CB8AC3E}">
        <p14:creationId xmlns:p14="http://schemas.microsoft.com/office/powerpoint/2010/main" val="2968226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4747" y="1497874"/>
            <a:ext cx="4661521" cy="6603138"/>
          </a:xfrm>
          <a:prstGeom prst="rect">
            <a:avLst/>
          </a:prstGeom>
        </p:spPr>
      </p:pic>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680211">
            <a:off x="1900825" y="1714891"/>
            <a:ext cx="4589344" cy="5483941"/>
          </a:xfrm>
          <a:prstGeom prst="rect">
            <a:avLst/>
          </a:prstGeom>
        </p:spPr>
      </p:pic>
      <p:pic>
        <p:nvPicPr>
          <p:cNvPr id="7" name="Imag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70633" y="-1965053"/>
            <a:ext cx="4632092" cy="6561450"/>
          </a:xfrm>
          <a:prstGeom prst="rect">
            <a:avLst/>
          </a:prstGeom>
        </p:spPr>
      </p:pic>
      <p:pic>
        <p:nvPicPr>
          <p:cNvPr id="6" name="Imag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1009455">
            <a:off x="4220705" y="-817809"/>
            <a:ext cx="4859237" cy="5158940"/>
          </a:xfrm>
          <a:prstGeom prst="rect">
            <a:avLst/>
          </a:prstGeom>
        </p:spPr>
      </p:pic>
      <p:pic>
        <p:nvPicPr>
          <p:cNvPr id="9" name="Imag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509663" y="1468389"/>
            <a:ext cx="4682337" cy="6632623"/>
          </a:xfrm>
          <a:prstGeom prst="rect">
            <a:avLst/>
          </a:prstGeom>
        </p:spPr>
      </p:pic>
      <p:pic>
        <p:nvPicPr>
          <p:cNvPr id="8" name="Imag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436360" y="1564337"/>
            <a:ext cx="4799330" cy="5394960"/>
          </a:xfrm>
          <a:prstGeom prst="rect">
            <a:avLst/>
          </a:prstGeom>
        </p:spPr>
      </p:pic>
    </p:spTree>
    <p:extLst>
      <p:ext uri="{BB962C8B-B14F-4D97-AF65-F5344CB8AC3E}">
        <p14:creationId xmlns:p14="http://schemas.microsoft.com/office/powerpoint/2010/main" val="4165637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630" y="-909150"/>
            <a:ext cx="4662313" cy="6604259"/>
          </a:xfrm>
          <a:prstGeom prst="rect">
            <a:avLst/>
          </a:prstGeom>
        </p:spPr>
      </p:pic>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3961" y="1111170"/>
            <a:ext cx="4622611" cy="6548020"/>
          </a:xfrm>
          <a:prstGeom prst="rect">
            <a:avLst/>
          </a:prstGeom>
        </p:spPr>
      </p:pic>
      <p:pic>
        <p:nvPicPr>
          <p:cNvPr id="2" name="Imag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96941" y="1111169"/>
            <a:ext cx="4815840" cy="5419171"/>
          </a:xfrm>
          <a:prstGeom prst="rect">
            <a:avLst/>
          </a:prstGeom>
        </p:spPr>
      </p:pic>
      <p:pic>
        <p:nvPicPr>
          <p:cNvPr id="6" name="Imag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1029277">
            <a:off x="1158795" y="291089"/>
            <a:ext cx="4892944" cy="5075687"/>
          </a:xfrm>
          <a:prstGeom prst="rect">
            <a:avLst/>
          </a:prstGeom>
        </p:spPr>
      </p:pic>
    </p:spTree>
    <p:extLst>
      <p:ext uri="{BB962C8B-B14F-4D97-AF65-F5344CB8AC3E}">
        <p14:creationId xmlns:p14="http://schemas.microsoft.com/office/powerpoint/2010/main" val="1443287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3070" y="328915"/>
            <a:ext cx="11514466" cy="6215610"/>
          </a:xfrm>
          <a:prstGeom prst="rect">
            <a:avLst/>
          </a:prstGeom>
        </p:spPr>
      </p:pic>
    </p:spTree>
    <p:extLst>
      <p:ext uri="{BB962C8B-B14F-4D97-AF65-F5344CB8AC3E}">
        <p14:creationId xmlns:p14="http://schemas.microsoft.com/office/powerpoint/2010/main" val="2457902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9761" y="1371600"/>
            <a:ext cx="9696786" cy="6858000"/>
          </a:xfrm>
          <a:prstGeom prst="rect">
            <a:avLst/>
          </a:prstGeom>
        </p:spPr>
      </p:pic>
      <p:pic>
        <p:nvPicPr>
          <p:cNvPr id="2" name="Imag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7884076">
            <a:off x="331118" y="3469387"/>
            <a:ext cx="632624" cy="874896"/>
          </a:xfrm>
          <a:prstGeom prst="rect">
            <a:avLst/>
          </a:prstGeom>
        </p:spPr>
      </p:pic>
      <p:pic>
        <p:nvPicPr>
          <p:cNvPr id="7" name="Imag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33358" y="-3134360"/>
            <a:ext cx="4841443" cy="6858000"/>
          </a:xfrm>
          <a:prstGeom prst="rect">
            <a:avLst/>
          </a:prstGeom>
        </p:spPr>
      </p:pic>
      <p:pic>
        <p:nvPicPr>
          <p:cNvPr id="6" name="Imag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1163169">
            <a:off x="8630958" y="-1100244"/>
            <a:ext cx="4918403" cy="5327818"/>
          </a:xfrm>
          <a:prstGeom prst="rect">
            <a:avLst/>
          </a:prstGeom>
        </p:spPr>
      </p:pic>
      <p:pic>
        <p:nvPicPr>
          <p:cNvPr id="8" name="Imag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99007" y="3009433"/>
            <a:ext cx="4841443" cy="6858000"/>
          </a:xfrm>
          <a:prstGeom prst="rect">
            <a:avLst/>
          </a:prstGeom>
        </p:spPr>
      </p:pic>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412972">
            <a:off x="3524658" y="3447033"/>
            <a:ext cx="4518404" cy="6204767"/>
          </a:xfrm>
          <a:prstGeom prst="rect">
            <a:avLst/>
          </a:prstGeom>
        </p:spPr>
      </p:pic>
      <p:pic>
        <p:nvPicPr>
          <p:cNvPr id="10" name="Imag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4846714">
            <a:off x="7489592" y="5135579"/>
            <a:ext cx="3341105" cy="4609938"/>
          </a:xfrm>
          <a:prstGeom prst="rect">
            <a:avLst/>
          </a:prstGeom>
        </p:spPr>
      </p:pic>
    </p:spTree>
    <p:extLst>
      <p:ext uri="{BB962C8B-B14F-4D97-AF65-F5344CB8AC3E}">
        <p14:creationId xmlns:p14="http://schemas.microsoft.com/office/powerpoint/2010/main" val="33430008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728028"/>
      </p:ext>
    </p:extLst>
  </p:cSld>
  <p:clrMap bg1="lt1" tx1="dk1" bg2="lt2" tx2="dk2" accent1="accent1" accent2="accent2" accent3="accent3" accent4="accent4" accent5="accent5" accent6="accent6" hlink="hlink" folHlink="folHlink"/>
  <p:sldLayoutIdLst>
    <p:sldLayoutId id="2147483649" r:id="rId1"/>
    <p:sldLayoutId id="2147483683" r:id="rId2"/>
    <p:sldLayoutId id="2147483684" r:id="rId3"/>
    <p:sldLayoutId id="2147483660" r:id="rId4"/>
    <p:sldLayoutId id="2147483681" r:id="rId5"/>
    <p:sldLayoutId id="2147483662" r:id="rId6"/>
    <p:sldLayoutId id="2147483682" r:id="rId7"/>
    <p:sldLayoutId id="2147483651" r:id="rId8"/>
    <p:sldLayoutId id="2147483663" r:id="rId9"/>
    <p:sldLayoutId id="2147483664" r:id="rId10"/>
    <p:sldLayoutId id="2147483685" r:id="rId11"/>
    <p:sldLayoutId id="2147483665" r:id="rId12"/>
    <p:sldLayoutId id="2147483666" r:id="rId13"/>
    <p:sldLayoutId id="2147483668" r:id="rId14"/>
    <p:sldLayoutId id="2147483669" r:id="rId15"/>
    <p:sldLayoutId id="2147483670" r:id="rId16"/>
    <p:sldLayoutId id="2147483671" r:id="rId17"/>
    <p:sldLayoutId id="2147483667" r:id="rId18"/>
    <p:sldLayoutId id="2147483672" r:id="rId19"/>
    <p:sldLayoutId id="2147483673" r:id="rId20"/>
    <p:sldLayoutId id="2147483680" r:id="rId21"/>
    <p:sldLayoutId id="2147483674" r:id="rId22"/>
    <p:sldLayoutId id="2147483675" r:id="rId23"/>
    <p:sldLayoutId id="2147483676" r:id="rId24"/>
    <p:sldLayoutId id="2147483677" r:id="rId25"/>
    <p:sldLayoutId id="2147483678" r:id="rId26"/>
    <p:sldLayoutId id="2147483679" r:id="rId27"/>
    <p:sldLayoutId id="2147483650" r:id="rId28"/>
    <p:sldLayoutId id="2147483652" r:id="rId29"/>
    <p:sldLayoutId id="2147483653" r:id="rId30"/>
    <p:sldLayoutId id="2147483654" r:id="rId31"/>
    <p:sldLayoutId id="2147483656" r:id="rId32"/>
    <p:sldLayoutId id="2147483657" r:id="rId33"/>
    <p:sldLayoutId id="2147483658" r:id="rId34"/>
    <p:sldLayoutId id="2147483659"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7.jpg"/><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5.jpeg"/><Relationship Id="rId2"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8.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7.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7.xml"/><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293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9226829" y="3001201"/>
            <a:ext cx="830354" cy="563233"/>
          </a:xfrm>
          <a:prstGeom prst="rect">
            <a:avLst/>
          </a:prstGeom>
        </p:spPr>
      </p:pic>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9362062" y="2963986"/>
            <a:ext cx="642673" cy="539037"/>
          </a:xfrm>
          <a:prstGeom prst="rect">
            <a:avLst/>
          </a:prstGeom>
        </p:spPr>
      </p:pic>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7141990" y="3052935"/>
            <a:ext cx="830354" cy="563233"/>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7277223" y="3015720"/>
            <a:ext cx="642673" cy="539037"/>
          </a:xfrm>
          <a:prstGeom prst="rect">
            <a:avLst/>
          </a:prstGeom>
        </p:spPr>
      </p:pic>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4469685" y="3084556"/>
            <a:ext cx="830354" cy="563233"/>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4604918" y="3047341"/>
            <a:ext cx="642673" cy="539037"/>
          </a:xfrm>
          <a:prstGeom prst="rect">
            <a:avLst/>
          </a:prstGeom>
        </p:spPr>
      </p:pic>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2255510" y="3068649"/>
            <a:ext cx="830354" cy="563233"/>
          </a:xfrm>
          <a:prstGeom prst="rect">
            <a:avLst/>
          </a:prstGeom>
        </p:spPr>
      </p:pic>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2390743" y="3031434"/>
            <a:ext cx="642673" cy="539037"/>
          </a:xfrm>
          <a:prstGeom prst="rect">
            <a:avLst/>
          </a:prstGeom>
        </p:spPr>
      </p:pic>
      <p:sp>
        <p:nvSpPr>
          <p:cNvPr id="10" name="ZoneTexte 9"/>
          <p:cNvSpPr txBox="1"/>
          <p:nvPr/>
        </p:nvSpPr>
        <p:spPr>
          <a:xfrm>
            <a:off x="9271718" y="3074324"/>
            <a:ext cx="2593305" cy="707886"/>
          </a:xfrm>
          <a:prstGeom prst="rect">
            <a:avLst/>
          </a:prstGeom>
          <a:noFill/>
        </p:spPr>
        <p:txBody>
          <a:bodyPr wrap="square" rtlCol="0">
            <a:spAutoFit/>
          </a:bodyPr>
          <a:lstStyle/>
          <a:p>
            <a:pPr algn="ctr"/>
            <a:r>
              <a:rPr lang="fr-FR" sz="2000" b="1" dirty="0">
                <a:latin typeface="HelveticaNeueLT Std Blk Cn" panose="020B0806030702040204" pitchFamily="34" charset="0"/>
              </a:rPr>
              <a:t>REMISE EN FORME</a:t>
            </a:r>
          </a:p>
          <a:p>
            <a:pPr algn="ctr"/>
            <a:r>
              <a:rPr lang="fr-FR" sz="2000" b="1" dirty="0">
                <a:latin typeface="HelveticaNeueLT Std Blk Cn" panose="020B0806030702040204" pitchFamily="34" charset="0"/>
              </a:rPr>
              <a:t>ET ENTRETIEN</a:t>
            </a:r>
          </a:p>
        </p:txBody>
      </p:sp>
      <p:sp>
        <p:nvSpPr>
          <p:cNvPr id="11" name="ZoneTexte 10"/>
          <p:cNvSpPr txBox="1"/>
          <p:nvPr/>
        </p:nvSpPr>
        <p:spPr>
          <a:xfrm>
            <a:off x="7072528" y="3074324"/>
            <a:ext cx="2317304" cy="707886"/>
          </a:xfrm>
          <a:prstGeom prst="rect">
            <a:avLst/>
          </a:prstGeom>
          <a:noFill/>
        </p:spPr>
        <p:txBody>
          <a:bodyPr wrap="square" rtlCol="0">
            <a:spAutoFit/>
          </a:bodyPr>
          <a:lstStyle/>
          <a:p>
            <a:pPr algn="ctr"/>
            <a:r>
              <a:rPr lang="fr-FR" sz="2000" b="1" dirty="0">
                <a:latin typeface="HelveticaNeueLT Std Blk Cn" panose="020B0806030702040204" pitchFamily="34" charset="0"/>
              </a:rPr>
              <a:t>PLEIN AIR ET SPORTS D’HIVER</a:t>
            </a:r>
          </a:p>
        </p:txBody>
      </p:sp>
      <p:pic>
        <p:nvPicPr>
          <p:cNvPr id="12" name="Image 11"/>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200790" y="3079533"/>
            <a:ext cx="830354" cy="563233"/>
          </a:xfrm>
          <a:prstGeom prst="rect">
            <a:avLst/>
          </a:prstGeom>
        </p:spPr>
      </p:pic>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336023" y="3042318"/>
            <a:ext cx="642673" cy="539037"/>
          </a:xfrm>
          <a:prstGeom prst="rect">
            <a:avLst/>
          </a:prstGeom>
        </p:spPr>
      </p:pic>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4733" y="2156374"/>
            <a:ext cx="413829" cy="908013"/>
          </a:xfrm>
          <a:prstGeom prst="rect">
            <a:avLst/>
          </a:prstGeom>
        </p:spPr>
      </p:pic>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687" y="2509594"/>
            <a:ext cx="1022121" cy="494187"/>
          </a:xfrm>
          <a:prstGeom prst="rect">
            <a:avLst/>
          </a:prstGeom>
        </p:spPr>
      </p:pic>
      <p:sp>
        <p:nvSpPr>
          <p:cNvPr id="16" name="ZoneTexte 15"/>
          <p:cNvSpPr txBox="1"/>
          <p:nvPr/>
        </p:nvSpPr>
        <p:spPr>
          <a:xfrm>
            <a:off x="109548" y="3618834"/>
            <a:ext cx="2127888" cy="1569660"/>
          </a:xfrm>
          <a:prstGeom prst="rect">
            <a:avLst/>
          </a:prstGeom>
          <a:noFill/>
        </p:spPr>
        <p:txBody>
          <a:bodyPr wrap="square" rtlCol="0">
            <a:spAutoFit/>
          </a:bodyPr>
          <a:lstStyle/>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Natation</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Natation</a:t>
            </a:r>
          </a:p>
          <a:p>
            <a:pPr algn="ctr">
              <a:buClr>
                <a:srgbClr val="E6007E"/>
              </a:buClr>
            </a:pPr>
            <a:r>
              <a:rPr lang="fr-FR" sz="1600" dirty="0">
                <a:latin typeface="Helvetica" panose="020B0604020202020204" pitchFamily="34" charset="0"/>
                <a:cs typeface="Helvetica" panose="020B0604020202020204" pitchFamily="34" charset="0"/>
              </a:rPr>
              <a:t>synchronisée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Gym aquatique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Water polo</a:t>
            </a:r>
          </a:p>
          <a:p>
            <a:pPr marL="285750" indent="-285750" algn="ctr">
              <a:buClr>
                <a:srgbClr val="E6007E"/>
              </a:buClr>
              <a:buFont typeface="Arial" panose="020B0604020202020204" pitchFamily="34" charset="0"/>
              <a:buChar char="•"/>
            </a:pPr>
            <a:r>
              <a:rPr lang="fr-FR" sz="1600" dirty="0"/>
              <a:t>…</a:t>
            </a:r>
          </a:p>
        </p:txBody>
      </p:sp>
      <p:sp>
        <p:nvSpPr>
          <p:cNvPr id="17" name="ZoneTexte 16"/>
          <p:cNvSpPr txBox="1"/>
          <p:nvPr/>
        </p:nvSpPr>
        <p:spPr>
          <a:xfrm>
            <a:off x="547401" y="3114468"/>
            <a:ext cx="1917290" cy="400110"/>
          </a:xfrm>
          <a:prstGeom prst="rect">
            <a:avLst/>
          </a:prstGeom>
          <a:noFill/>
        </p:spPr>
        <p:txBody>
          <a:bodyPr wrap="square" rtlCol="0">
            <a:spAutoFit/>
          </a:bodyPr>
          <a:lstStyle/>
          <a:p>
            <a:r>
              <a:rPr lang="fr-FR" sz="2000" b="1" dirty="0">
                <a:latin typeface="HelveticaNeueLT Std Blk Cn" panose="020B0806030702040204" pitchFamily="34" charset="0"/>
              </a:rPr>
              <a:t>AQUATIQUES</a:t>
            </a:r>
          </a:p>
        </p:txBody>
      </p:sp>
      <p:sp>
        <p:nvSpPr>
          <p:cNvPr id="19" name="ZoneTexte 18"/>
          <p:cNvSpPr txBox="1"/>
          <p:nvPr/>
        </p:nvSpPr>
        <p:spPr>
          <a:xfrm>
            <a:off x="2190064" y="3614871"/>
            <a:ext cx="2127888" cy="1877437"/>
          </a:xfrm>
          <a:prstGeom prst="rect">
            <a:avLst/>
          </a:prstGeom>
          <a:noFill/>
        </p:spPr>
        <p:txBody>
          <a:bodyPr wrap="square" rtlCol="0">
            <a:spAutoFit/>
          </a:bodyPr>
          <a:lstStyle/>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Athlétisme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Course sur route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Cyclisme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Décathlon moderne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Triathlon</a:t>
            </a:r>
          </a:p>
          <a:p>
            <a:pPr marL="285750" indent="-285750" algn="ctr">
              <a:buClr>
                <a:srgbClr val="E6007E"/>
              </a:buClr>
              <a:buFont typeface="Arial" panose="020B0604020202020204" pitchFamily="34" charset="0"/>
              <a:buChar char="•"/>
            </a:pPr>
            <a:r>
              <a:rPr lang="fr-FR" sz="1600" dirty="0"/>
              <a:t>…</a:t>
            </a:r>
          </a:p>
        </p:txBody>
      </p:sp>
      <p:sp>
        <p:nvSpPr>
          <p:cNvPr id="20" name="ZoneTexte 19"/>
          <p:cNvSpPr txBox="1"/>
          <p:nvPr/>
        </p:nvSpPr>
        <p:spPr>
          <a:xfrm>
            <a:off x="2566371" y="3114468"/>
            <a:ext cx="1917290" cy="400110"/>
          </a:xfrm>
          <a:prstGeom prst="rect">
            <a:avLst/>
          </a:prstGeom>
          <a:noFill/>
        </p:spPr>
        <p:txBody>
          <a:bodyPr wrap="square" rtlCol="0">
            <a:spAutoFit/>
          </a:bodyPr>
          <a:lstStyle/>
          <a:p>
            <a:r>
              <a:rPr lang="fr-FR" sz="2000" b="1" dirty="0">
                <a:latin typeface="HelveticaNeueLT Std Blk Cn" panose="020B0806030702040204" pitchFamily="34" charset="0"/>
              </a:rPr>
              <a:t>ATHLÉTIQUES</a:t>
            </a:r>
          </a:p>
        </p:txBody>
      </p:sp>
      <p:pic>
        <p:nvPicPr>
          <p:cNvPr id="21" name="Imag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8561" y="2156374"/>
            <a:ext cx="715234" cy="964938"/>
          </a:xfrm>
          <a:prstGeom prst="rect">
            <a:avLst/>
          </a:prstGeom>
        </p:spPr>
      </p:pic>
      <p:sp>
        <p:nvSpPr>
          <p:cNvPr id="22" name="ZoneTexte 21"/>
          <p:cNvSpPr txBox="1"/>
          <p:nvPr/>
        </p:nvSpPr>
        <p:spPr>
          <a:xfrm>
            <a:off x="4027935" y="3843621"/>
            <a:ext cx="3054221" cy="1569660"/>
          </a:xfrm>
          <a:prstGeom prst="rect">
            <a:avLst/>
          </a:prstGeom>
          <a:noFill/>
        </p:spPr>
        <p:txBody>
          <a:bodyPr wrap="square" rtlCol="0">
            <a:spAutoFit/>
          </a:bodyPr>
          <a:lstStyle/>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Gymnastique féminine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Gymnastique masculine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Gymnastique rythmique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Twirling</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Trampoline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a:t>
            </a:r>
          </a:p>
        </p:txBody>
      </p:sp>
      <p:sp>
        <p:nvSpPr>
          <p:cNvPr id="23" name="ZoneTexte 22"/>
          <p:cNvSpPr txBox="1"/>
          <p:nvPr/>
        </p:nvSpPr>
        <p:spPr>
          <a:xfrm>
            <a:off x="4777085" y="3101680"/>
            <a:ext cx="2085323" cy="707886"/>
          </a:xfrm>
          <a:prstGeom prst="rect">
            <a:avLst/>
          </a:prstGeom>
          <a:noFill/>
        </p:spPr>
        <p:txBody>
          <a:bodyPr wrap="square" rtlCol="0">
            <a:spAutoFit/>
          </a:bodyPr>
          <a:lstStyle/>
          <a:p>
            <a:r>
              <a:rPr lang="fr-FR" sz="2000" b="1" dirty="0">
                <a:latin typeface="HelveticaNeueLT Std Blk Cn" panose="020B0806030702040204" pitchFamily="34" charset="0"/>
              </a:rPr>
              <a:t>GYMNIQUES ET D’EXPRESSION</a:t>
            </a:r>
          </a:p>
        </p:txBody>
      </p:sp>
      <p:pic>
        <p:nvPicPr>
          <p:cNvPr id="24" name="Imag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3437" y="2406852"/>
            <a:ext cx="703351" cy="657535"/>
          </a:xfrm>
          <a:prstGeom prst="rect">
            <a:avLst/>
          </a:prstGeom>
        </p:spPr>
      </p:pic>
      <p:sp>
        <p:nvSpPr>
          <p:cNvPr id="25" name="ZoneTexte 24"/>
          <p:cNvSpPr txBox="1"/>
          <p:nvPr/>
        </p:nvSpPr>
        <p:spPr>
          <a:xfrm>
            <a:off x="7031157" y="3776757"/>
            <a:ext cx="2127888" cy="2062103"/>
          </a:xfrm>
          <a:prstGeom prst="rect">
            <a:avLst/>
          </a:prstGeom>
          <a:noFill/>
        </p:spPr>
        <p:txBody>
          <a:bodyPr wrap="square" rtlCol="0">
            <a:spAutoFit/>
          </a:bodyPr>
          <a:lstStyle/>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Marche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Marche nordique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Randonnée pédestre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Ski</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Snowboard</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Cyclotourisme</a:t>
            </a:r>
          </a:p>
          <a:p>
            <a:pPr marL="285750" indent="-285750" algn="ctr">
              <a:buClr>
                <a:srgbClr val="E6007E"/>
              </a:buClr>
              <a:buFont typeface="Arial" panose="020B0604020202020204" pitchFamily="34" charset="0"/>
              <a:buChar char="•"/>
            </a:pPr>
            <a:r>
              <a:rPr lang="fr-FR" sz="1600" dirty="0"/>
              <a:t>…</a:t>
            </a:r>
          </a:p>
        </p:txBody>
      </p:sp>
      <p:sp>
        <p:nvSpPr>
          <p:cNvPr id="26" name="ZoneTexte 25"/>
          <p:cNvSpPr txBox="1"/>
          <p:nvPr/>
        </p:nvSpPr>
        <p:spPr>
          <a:xfrm>
            <a:off x="9386786" y="3924825"/>
            <a:ext cx="2127888" cy="1569660"/>
          </a:xfrm>
          <a:prstGeom prst="rect">
            <a:avLst/>
          </a:prstGeom>
          <a:noFill/>
        </p:spPr>
        <p:txBody>
          <a:bodyPr wrap="square" rtlCol="0">
            <a:spAutoFit/>
          </a:bodyPr>
          <a:lstStyle/>
          <a:p>
            <a:pPr marL="285750" indent="-285750" algn="ctr">
              <a:buClr>
                <a:srgbClr val="E6007E"/>
              </a:buClr>
              <a:buFont typeface="Arial" panose="020B0604020202020204" pitchFamily="34" charset="0"/>
              <a:buChar char="•"/>
            </a:pPr>
            <a:r>
              <a:rPr lang="en-US" sz="1600" dirty="0">
                <a:latin typeface="Helvetica" panose="020B0604020202020204" pitchFamily="34" charset="0"/>
                <a:cs typeface="Helvetica" panose="020B0604020202020204" pitchFamily="34" charset="0"/>
              </a:rPr>
              <a:t>Zumba</a:t>
            </a:r>
          </a:p>
          <a:p>
            <a:pPr marL="285750" indent="-285750" algn="ctr">
              <a:buClr>
                <a:srgbClr val="E6007E"/>
              </a:buClr>
              <a:buFont typeface="Arial" panose="020B0604020202020204" pitchFamily="34" charset="0"/>
              <a:buChar char="•"/>
            </a:pPr>
            <a:r>
              <a:rPr lang="en-US" sz="1600" dirty="0">
                <a:latin typeface="Helvetica" panose="020B0604020202020204" pitchFamily="34" charset="0"/>
                <a:cs typeface="Helvetica" panose="020B0604020202020204" pitchFamily="34" charset="0"/>
              </a:rPr>
              <a:t>Yoga</a:t>
            </a:r>
          </a:p>
          <a:p>
            <a:pPr marL="285750" indent="-285750" algn="ctr">
              <a:buClr>
                <a:srgbClr val="E6007E"/>
              </a:buClr>
              <a:buFont typeface="Arial" panose="020B0604020202020204" pitchFamily="34" charset="0"/>
              <a:buChar char="•"/>
            </a:pPr>
            <a:r>
              <a:rPr lang="en-US" sz="1600" dirty="0">
                <a:latin typeface="Helvetica" panose="020B0604020202020204" pitchFamily="34" charset="0"/>
                <a:cs typeface="Helvetica" panose="020B0604020202020204" pitchFamily="34" charset="0"/>
              </a:rPr>
              <a:t>Gym Form’</a:t>
            </a:r>
          </a:p>
          <a:p>
            <a:pPr marL="285750" indent="-285750" algn="ctr">
              <a:buClr>
                <a:srgbClr val="E6007E"/>
              </a:buClr>
              <a:buFont typeface="Arial" panose="020B0604020202020204" pitchFamily="34" charset="0"/>
              <a:buChar char="•"/>
            </a:pPr>
            <a:r>
              <a:rPr lang="en-US" sz="1600" dirty="0">
                <a:latin typeface="Helvetica" panose="020B0604020202020204" pitchFamily="34" charset="0"/>
                <a:cs typeface="Helvetica" panose="020B0604020202020204" pitchFamily="34" charset="0"/>
              </a:rPr>
              <a:t>Step</a:t>
            </a:r>
          </a:p>
          <a:p>
            <a:pPr marL="285750" indent="-285750" algn="ctr">
              <a:buClr>
                <a:srgbClr val="E6007E"/>
              </a:buClr>
              <a:buFont typeface="Arial" panose="020B0604020202020204" pitchFamily="34" charset="0"/>
              <a:buChar char="•"/>
            </a:pPr>
            <a:r>
              <a:rPr lang="en-US" sz="1600" dirty="0">
                <a:latin typeface="Helvetica" panose="020B0604020202020204" pitchFamily="34" charset="0"/>
                <a:cs typeface="Helvetica" panose="020B0604020202020204" pitchFamily="34" charset="0"/>
              </a:rPr>
              <a:t>Stretching</a:t>
            </a:r>
          </a:p>
          <a:p>
            <a:pPr marL="285750" indent="-285750" algn="ctr">
              <a:buClr>
                <a:srgbClr val="E6007E"/>
              </a:buClr>
              <a:buFont typeface="Arial" panose="020B0604020202020204" pitchFamily="34" charset="0"/>
              <a:buChar char="•"/>
            </a:pPr>
            <a:r>
              <a:rPr lang="fr-FR" sz="1600" dirty="0"/>
              <a:t>…</a:t>
            </a:r>
          </a:p>
        </p:txBody>
      </p:sp>
      <p:pic>
        <p:nvPicPr>
          <p:cNvPr id="18" name="Imag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9746" y="2248971"/>
            <a:ext cx="842588" cy="842588"/>
          </a:xfrm>
          <a:prstGeom prst="rect">
            <a:avLst/>
          </a:prstGeom>
        </p:spPr>
      </p:pic>
    </p:spTree>
    <p:extLst>
      <p:ext uri="{BB962C8B-B14F-4D97-AF65-F5344CB8AC3E}">
        <p14:creationId xmlns:p14="http://schemas.microsoft.com/office/powerpoint/2010/main" val="443037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200790" y="3079533"/>
            <a:ext cx="830354" cy="563233"/>
          </a:xfrm>
          <a:prstGeom prst="rect">
            <a:avLst/>
          </a:prstGeom>
        </p:spPr>
      </p:pic>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336023" y="3042318"/>
            <a:ext cx="642673" cy="539037"/>
          </a:xfrm>
          <a:prstGeom prst="rect">
            <a:avLst/>
          </a:prstGeom>
        </p:spPr>
      </p:pic>
      <p:sp>
        <p:nvSpPr>
          <p:cNvPr id="4" name="ZoneTexte 3"/>
          <p:cNvSpPr txBox="1"/>
          <p:nvPr/>
        </p:nvSpPr>
        <p:spPr>
          <a:xfrm>
            <a:off x="224587" y="3039362"/>
            <a:ext cx="1917290" cy="707886"/>
          </a:xfrm>
          <a:prstGeom prst="rect">
            <a:avLst/>
          </a:prstGeom>
          <a:noFill/>
        </p:spPr>
        <p:txBody>
          <a:bodyPr wrap="square" rtlCol="0">
            <a:spAutoFit/>
          </a:bodyPr>
          <a:lstStyle/>
          <a:p>
            <a:pPr algn="ctr"/>
            <a:r>
              <a:rPr lang="fr-FR" sz="2000" b="1" dirty="0">
                <a:latin typeface="HelveticaNeueLT Std Blk Cn" panose="020B0806030702040204" pitchFamily="34" charset="0"/>
              </a:rPr>
              <a:t>SPORTS COLLECTIFS</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6436100" y="3116748"/>
            <a:ext cx="830354" cy="563233"/>
          </a:xfrm>
          <a:prstGeom prst="rect">
            <a:avLst/>
          </a:prstGeom>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6571333" y="3079533"/>
            <a:ext cx="642673" cy="539037"/>
          </a:xfrm>
          <a:prstGeom prst="rect">
            <a:avLst/>
          </a:prstGeom>
        </p:spPr>
      </p:pic>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4446156" y="3171293"/>
            <a:ext cx="830354" cy="563233"/>
          </a:xfrm>
          <a:prstGeom prst="rect">
            <a:avLst/>
          </a:prstGeom>
        </p:spPr>
      </p:pic>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4581389" y="3134078"/>
            <a:ext cx="642673" cy="539037"/>
          </a:xfrm>
          <a:prstGeom prst="rect">
            <a:avLst/>
          </a:prstGeom>
        </p:spPr>
      </p:pic>
      <p:pic>
        <p:nvPicPr>
          <p:cNvPr id="9" name="Image 8"/>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2144819" y="3085268"/>
            <a:ext cx="830354" cy="563233"/>
          </a:xfrm>
          <a:prstGeom prst="rect">
            <a:avLst/>
          </a:prstGeom>
        </p:spPr>
      </p:pic>
      <p:pic>
        <p:nvPicPr>
          <p:cNvPr id="10" name="Image 9"/>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2280052" y="3048053"/>
            <a:ext cx="642673" cy="539037"/>
          </a:xfrm>
          <a:prstGeom prst="rect">
            <a:avLst/>
          </a:prstGeom>
        </p:spPr>
      </p:pic>
      <p:sp>
        <p:nvSpPr>
          <p:cNvPr id="11" name="ZoneTexte 10"/>
          <p:cNvSpPr txBox="1"/>
          <p:nvPr/>
        </p:nvSpPr>
        <p:spPr>
          <a:xfrm>
            <a:off x="4574579" y="3049066"/>
            <a:ext cx="1702262" cy="707886"/>
          </a:xfrm>
          <a:prstGeom prst="rect">
            <a:avLst/>
          </a:prstGeom>
          <a:noFill/>
        </p:spPr>
        <p:txBody>
          <a:bodyPr wrap="square" rtlCol="0">
            <a:spAutoFit/>
          </a:bodyPr>
          <a:lstStyle/>
          <a:p>
            <a:pPr algn="ctr"/>
            <a:r>
              <a:rPr lang="fr-FR" sz="2000" b="1" dirty="0">
                <a:latin typeface="HelveticaNeueLT Std Blk Cn" panose="020B0806030702040204" pitchFamily="34" charset="0"/>
              </a:rPr>
              <a:t>SPORTS DE PRÉCISION</a:t>
            </a:r>
          </a:p>
        </p:txBody>
      </p:sp>
      <p:sp>
        <p:nvSpPr>
          <p:cNvPr id="13" name="ZoneTexte 12"/>
          <p:cNvSpPr txBox="1"/>
          <p:nvPr/>
        </p:nvSpPr>
        <p:spPr>
          <a:xfrm>
            <a:off x="2195378" y="2999343"/>
            <a:ext cx="2044531" cy="1015663"/>
          </a:xfrm>
          <a:prstGeom prst="rect">
            <a:avLst/>
          </a:prstGeom>
          <a:noFill/>
        </p:spPr>
        <p:txBody>
          <a:bodyPr wrap="square" rtlCol="0">
            <a:spAutoFit/>
          </a:bodyPr>
          <a:lstStyle/>
          <a:p>
            <a:pPr algn="ctr"/>
            <a:r>
              <a:rPr lang="fr-FR" sz="2000" b="1" dirty="0">
                <a:latin typeface="HelveticaNeueLT Std Blk Cn" panose="020B0806030702040204" pitchFamily="34" charset="0"/>
              </a:rPr>
              <a:t>SPORTS DE COMBAT ET ARTS MARTIAUX</a:t>
            </a:r>
          </a:p>
        </p:txBody>
      </p:sp>
      <p:sp>
        <p:nvSpPr>
          <p:cNvPr id="14" name="ZoneTexte 13"/>
          <p:cNvSpPr txBox="1"/>
          <p:nvPr/>
        </p:nvSpPr>
        <p:spPr>
          <a:xfrm>
            <a:off x="-33903" y="3738477"/>
            <a:ext cx="2127888" cy="1569660"/>
          </a:xfrm>
          <a:prstGeom prst="rect">
            <a:avLst/>
          </a:prstGeom>
          <a:noFill/>
        </p:spPr>
        <p:txBody>
          <a:bodyPr wrap="square" rtlCol="0">
            <a:spAutoFit/>
          </a:bodyPr>
          <a:lstStyle/>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Basket-ball</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Football</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Handball</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Volley-ball</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Rugby</a:t>
            </a:r>
          </a:p>
          <a:p>
            <a:pPr marL="285750" indent="-285750" algn="ctr">
              <a:buClr>
                <a:srgbClr val="E6007E"/>
              </a:buClr>
              <a:buFont typeface="Arial" panose="020B0604020202020204" pitchFamily="34" charset="0"/>
              <a:buChar char="•"/>
            </a:pPr>
            <a:r>
              <a:rPr lang="fr-FR" sz="1600" dirty="0"/>
              <a:t>…</a:t>
            </a:r>
          </a:p>
        </p:txBody>
      </p:sp>
      <p:sp>
        <p:nvSpPr>
          <p:cNvPr id="17" name="ZoneTexte 16"/>
          <p:cNvSpPr txBox="1"/>
          <p:nvPr/>
        </p:nvSpPr>
        <p:spPr>
          <a:xfrm>
            <a:off x="3963043" y="3791007"/>
            <a:ext cx="2493180" cy="1077218"/>
          </a:xfrm>
          <a:prstGeom prst="rect">
            <a:avLst/>
          </a:prstGeom>
          <a:noFill/>
        </p:spPr>
        <p:txBody>
          <a:bodyPr wrap="square" rtlCol="0">
            <a:spAutoFit/>
          </a:bodyPr>
          <a:lstStyle/>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Tir à l’arc</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Tir sportif</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Boules lyonnaises</a:t>
            </a:r>
          </a:p>
          <a:p>
            <a:pPr marL="285750" indent="-285750" algn="ctr">
              <a:buClr>
                <a:srgbClr val="E6007E"/>
              </a:buClr>
              <a:buFont typeface="Arial" panose="020B0604020202020204" pitchFamily="34" charset="0"/>
              <a:buChar char="•"/>
            </a:pPr>
            <a:r>
              <a:rPr lang="fr-FR" sz="1600" dirty="0">
                <a:cs typeface="Helvetica" panose="020B0604020202020204" pitchFamily="34" charset="0"/>
              </a:rPr>
              <a:t>…</a:t>
            </a:r>
          </a:p>
        </p:txBody>
      </p:sp>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6238" y="2528080"/>
            <a:ext cx="703351" cy="657535"/>
          </a:xfrm>
          <a:prstGeom prst="rect">
            <a:avLst/>
          </a:prstGeom>
        </p:spPr>
      </p:pic>
      <p:sp>
        <p:nvSpPr>
          <p:cNvPr id="19" name="ZoneTexte 18"/>
          <p:cNvSpPr txBox="1"/>
          <p:nvPr/>
        </p:nvSpPr>
        <p:spPr>
          <a:xfrm>
            <a:off x="6096000" y="3763873"/>
            <a:ext cx="2127888" cy="1077218"/>
          </a:xfrm>
          <a:prstGeom prst="rect">
            <a:avLst/>
          </a:prstGeom>
          <a:noFill/>
        </p:spPr>
        <p:txBody>
          <a:bodyPr wrap="square" rtlCol="0">
            <a:spAutoFit/>
          </a:bodyPr>
          <a:lstStyle/>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Tennis de table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Badminton</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Tennis</a:t>
            </a:r>
          </a:p>
          <a:p>
            <a:pPr marL="285750" indent="-285750" algn="ctr">
              <a:buClr>
                <a:srgbClr val="E6007E"/>
              </a:buClr>
              <a:buFont typeface="Arial" panose="020B0604020202020204" pitchFamily="34" charset="0"/>
              <a:buChar char="•"/>
            </a:pPr>
            <a:r>
              <a:rPr lang="fr-FR" sz="1600" dirty="0"/>
              <a:t>…</a:t>
            </a:r>
          </a:p>
        </p:txBody>
      </p:sp>
      <p:sp>
        <p:nvSpPr>
          <p:cNvPr id="20" name="ZoneTexte 19"/>
          <p:cNvSpPr txBox="1"/>
          <p:nvPr/>
        </p:nvSpPr>
        <p:spPr>
          <a:xfrm>
            <a:off x="6479160" y="3039362"/>
            <a:ext cx="1662225" cy="707886"/>
          </a:xfrm>
          <a:prstGeom prst="rect">
            <a:avLst/>
          </a:prstGeom>
          <a:noFill/>
        </p:spPr>
        <p:txBody>
          <a:bodyPr wrap="square" rtlCol="0">
            <a:spAutoFit/>
          </a:bodyPr>
          <a:lstStyle/>
          <a:p>
            <a:pPr algn="ctr"/>
            <a:r>
              <a:rPr lang="fr-FR" sz="2000" b="1" dirty="0">
                <a:latin typeface="HelveticaNeueLT Std Blk Cn" panose="020B0806030702040204" pitchFamily="34" charset="0"/>
              </a:rPr>
              <a:t>SPORTS DE RAQUETTE</a:t>
            </a:r>
          </a:p>
        </p:txBody>
      </p:sp>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214" y="2257827"/>
            <a:ext cx="684756" cy="685367"/>
          </a:xfrm>
          <a:prstGeom prst="rect">
            <a:avLst/>
          </a:prstGeom>
        </p:spPr>
      </p:pic>
      <p:pic>
        <p:nvPicPr>
          <p:cNvPr id="22" name="Imag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3875" y="2152650"/>
            <a:ext cx="517116" cy="769018"/>
          </a:xfrm>
          <a:prstGeom prst="rect">
            <a:avLst/>
          </a:prstGeom>
        </p:spPr>
      </p:pic>
      <p:sp>
        <p:nvSpPr>
          <p:cNvPr id="23" name="ZoneTexte 22"/>
          <p:cNvSpPr txBox="1"/>
          <p:nvPr/>
        </p:nvSpPr>
        <p:spPr>
          <a:xfrm>
            <a:off x="9450963" y="3747248"/>
            <a:ext cx="3068821" cy="1292662"/>
          </a:xfrm>
          <a:prstGeom prst="rect">
            <a:avLst/>
          </a:prstGeom>
          <a:noFill/>
        </p:spPr>
        <p:txBody>
          <a:bodyPr wrap="square" rtlCol="0">
            <a:spAutoFit/>
          </a:bodyPr>
          <a:lstStyle/>
          <a:p>
            <a:r>
              <a:rPr lang="fr-FR" dirty="0">
                <a:solidFill>
                  <a:schemeClr val="bg1"/>
                </a:solidFill>
                <a:latin typeface="Helvetica LT Std" panose="020B0504020202020204" pitchFamily="34" charset="0"/>
              </a:rPr>
              <a:t>PLUS DE </a:t>
            </a:r>
            <a:r>
              <a:rPr lang="fr-FR" sz="2400" b="1" dirty="0">
                <a:solidFill>
                  <a:schemeClr val="bg1"/>
                </a:solidFill>
                <a:latin typeface="Helvetica LT Std" panose="020B0504020202020204" pitchFamily="34" charset="0"/>
              </a:rPr>
              <a:t>2 330 </a:t>
            </a:r>
            <a:r>
              <a:rPr lang="fr-FR" dirty="0">
                <a:solidFill>
                  <a:schemeClr val="bg1"/>
                </a:solidFill>
                <a:latin typeface="Helvetica LT Std" panose="020B0504020202020204" pitchFamily="34" charset="0"/>
              </a:rPr>
              <a:t>ASSOCIATIONS ET SECTIONS D’ASSOCIATIONS</a:t>
            </a:r>
          </a:p>
        </p:txBody>
      </p:sp>
      <p:sp>
        <p:nvSpPr>
          <p:cNvPr id="24" name="ZoneTexte 23"/>
          <p:cNvSpPr txBox="1"/>
          <p:nvPr/>
        </p:nvSpPr>
        <p:spPr>
          <a:xfrm>
            <a:off x="9138454" y="5195735"/>
            <a:ext cx="3053546"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78% </a:t>
            </a:r>
          </a:p>
          <a:p>
            <a:r>
              <a:rPr lang="fr-FR" dirty="0">
                <a:solidFill>
                  <a:schemeClr val="bg1"/>
                </a:solidFill>
                <a:latin typeface="Helvetica LT Std" panose="020B0504020202020204" pitchFamily="34" charset="0"/>
              </a:rPr>
              <a:t>DES LICENCIÉS</a:t>
            </a:r>
            <a:endParaRPr lang="fr-FR" sz="1600" dirty="0">
              <a:solidFill>
                <a:schemeClr val="bg1"/>
              </a:solidFill>
              <a:latin typeface="Helvetica LT Std" panose="020B0504020202020204" pitchFamily="34" charset="0"/>
            </a:endParaRPr>
          </a:p>
        </p:txBody>
      </p:sp>
      <p:sp>
        <p:nvSpPr>
          <p:cNvPr id="25" name="ZoneTexte 24"/>
          <p:cNvSpPr txBox="1"/>
          <p:nvPr/>
        </p:nvSpPr>
        <p:spPr>
          <a:xfrm>
            <a:off x="9450963" y="6090224"/>
            <a:ext cx="1481940" cy="430887"/>
          </a:xfrm>
          <a:prstGeom prst="rect">
            <a:avLst/>
          </a:prstGeom>
          <a:noFill/>
        </p:spPr>
        <p:txBody>
          <a:bodyPr wrap="square" rtlCol="0">
            <a:spAutoFit/>
          </a:bodyPr>
          <a:lstStyle/>
          <a:p>
            <a:r>
              <a:rPr lang="fr-FR" sz="1100" b="1" i="1" dirty="0">
                <a:solidFill>
                  <a:schemeClr val="bg1"/>
                </a:solidFill>
                <a:latin typeface="Helvetica LT Std" panose="020B0504020202020204" pitchFamily="34" charset="0"/>
              </a:rPr>
              <a:t>Chiffres  </a:t>
            </a:r>
          </a:p>
          <a:p>
            <a:r>
              <a:rPr lang="fr-FR" sz="1100" b="1" i="1" dirty="0">
                <a:solidFill>
                  <a:schemeClr val="bg1"/>
                </a:solidFill>
                <a:latin typeface="Helvetica LT Std" panose="020B0504020202020204" pitchFamily="34" charset="0"/>
              </a:rPr>
              <a:t>saison 2024-2025</a:t>
            </a:r>
            <a:endParaRPr lang="fr-FR" sz="1000" i="1" dirty="0">
              <a:solidFill>
                <a:schemeClr val="bg1"/>
              </a:solidFill>
              <a:latin typeface="Helvetica LT Std" panose="020B0504020202020204" pitchFamily="34" charset="0"/>
            </a:endParaRPr>
          </a:p>
        </p:txBody>
      </p:sp>
      <p:sp>
        <p:nvSpPr>
          <p:cNvPr id="26" name="ZoneTexte 25"/>
          <p:cNvSpPr txBox="1"/>
          <p:nvPr/>
        </p:nvSpPr>
        <p:spPr>
          <a:xfrm>
            <a:off x="1970780" y="3972642"/>
            <a:ext cx="2127888" cy="1877437"/>
          </a:xfrm>
          <a:prstGeom prst="rect">
            <a:avLst/>
          </a:prstGeom>
          <a:noFill/>
        </p:spPr>
        <p:txBody>
          <a:bodyPr wrap="square" rtlCol="0">
            <a:spAutoFit/>
          </a:bodyPr>
          <a:lstStyle/>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Judo</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Karaté</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Boxe</a:t>
            </a: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Capoeira</a:t>
            </a:r>
          </a:p>
          <a:p>
            <a:pPr marL="285750" indent="-285750" algn="ctr">
              <a:buClr>
                <a:srgbClr val="E6007E"/>
              </a:buClr>
              <a:buFont typeface="Arial" panose="020B0604020202020204" pitchFamily="34" charset="0"/>
              <a:buChar char="•"/>
            </a:pPr>
            <a:r>
              <a:rPr lang="fr-FR" sz="1600" dirty="0" err="1">
                <a:latin typeface="Helvetica" panose="020B0604020202020204" pitchFamily="34" charset="0"/>
                <a:cs typeface="Helvetica" panose="020B0604020202020204" pitchFamily="34" charset="0"/>
              </a:rPr>
              <a:t>Taekwendo</a:t>
            </a:r>
            <a:endParaRPr lang="fr-FR" sz="1600" dirty="0">
              <a:latin typeface="Helvetica" panose="020B0604020202020204" pitchFamily="34" charset="0"/>
              <a:cs typeface="Helvetica" panose="020B0604020202020204" pitchFamily="34" charset="0"/>
            </a:endParaRPr>
          </a:p>
          <a:p>
            <a:pPr marL="285750" indent="-285750" algn="ctr">
              <a:buClr>
                <a:srgbClr val="E6007E"/>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Jiu </a:t>
            </a:r>
            <a:r>
              <a:rPr lang="fr-FR" sz="1600" dirty="0" err="1">
                <a:latin typeface="Helvetica" panose="020B0604020202020204" pitchFamily="34" charset="0"/>
                <a:cs typeface="Helvetica" panose="020B0604020202020204" pitchFamily="34" charset="0"/>
              </a:rPr>
              <a:t>jitsu</a:t>
            </a:r>
            <a:endParaRPr lang="fr-FR" sz="1600" dirty="0">
              <a:latin typeface="Helvetica" panose="020B0604020202020204" pitchFamily="34" charset="0"/>
              <a:cs typeface="Helvetica" panose="020B0604020202020204" pitchFamily="34" charset="0"/>
            </a:endParaRPr>
          </a:p>
          <a:p>
            <a:pPr marL="285750" indent="-285750" algn="ctr">
              <a:buClr>
                <a:srgbClr val="E6007E"/>
              </a:buClr>
              <a:buFont typeface="Arial" panose="020B0604020202020204" pitchFamily="34" charset="0"/>
              <a:buChar char="•"/>
            </a:pPr>
            <a:r>
              <a:rPr lang="fr-FR" sz="1600" dirty="0"/>
              <a:t>…</a:t>
            </a:r>
          </a:p>
        </p:txBody>
      </p:sp>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8206" y="2284477"/>
            <a:ext cx="928961" cy="795056"/>
          </a:xfrm>
          <a:prstGeom prst="rect">
            <a:avLst/>
          </a:prstGeom>
        </p:spPr>
      </p:pic>
    </p:spTree>
    <p:extLst>
      <p:ext uri="{BB962C8B-B14F-4D97-AF65-F5344CB8AC3E}">
        <p14:creationId xmlns:p14="http://schemas.microsoft.com/office/powerpoint/2010/main" val="3971858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8655413" y="3099335"/>
            <a:ext cx="830354" cy="563233"/>
          </a:xfrm>
          <a:prstGeom prst="rect">
            <a:avLst/>
          </a:prstGeom>
        </p:spPr>
      </p:pic>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8790646" y="3062120"/>
            <a:ext cx="642673" cy="539037"/>
          </a:xfrm>
          <a:prstGeom prst="rect">
            <a:avLst/>
          </a:prstGeom>
        </p:spPr>
      </p:pic>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5981092" y="3081734"/>
            <a:ext cx="830354" cy="563233"/>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6116325" y="3044519"/>
            <a:ext cx="642673" cy="539037"/>
          </a:xfrm>
          <a:prstGeom prst="rect">
            <a:avLst/>
          </a:prstGeom>
        </p:spPr>
      </p:pic>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3008167" y="3118202"/>
            <a:ext cx="830354" cy="563233"/>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3143400" y="3080987"/>
            <a:ext cx="642673" cy="539037"/>
          </a:xfrm>
          <a:prstGeom prst="rect">
            <a:avLst/>
          </a:prstGeom>
        </p:spPr>
      </p:pic>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313280" y="3072396"/>
            <a:ext cx="830354" cy="563233"/>
          </a:xfrm>
          <a:prstGeom prst="rect">
            <a:avLst/>
          </a:prstGeom>
        </p:spPr>
      </p:pic>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448513" y="3035181"/>
            <a:ext cx="642673" cy="539037"/>
          </a:xfrm>
          <a:prstGeom prst="rect">
            <a:avLst/>
          </a:prstGeom>
        </p:spPr>
      </p:pic>
      <p:sp>
        <p:nvSpPr>
          <p:cNvPr id="10" name="ZoneTexte 9"/>
          <p:cNvSpPr txBox="1"/>
          <p:nvPr/>
        </p:nvSpPr>
        <p:spPr>
          <a:xfrm>
            <a:off x="5920187" y="3538553"/>
            <a:ext cx="2493180" cy="830997"/>
          </a:xfrm>
          <a:prstGeom prst="rect">
            <a:avLst/>
          </a:prstGeom>
          <a:noFill/>
        </p:spPr>
        <p:txBody>
          <a:bodyPr wrap="square" rtlCol="0">
            <a:spAutoFit/>
          </a:bodyPr>
          <a:lstStyle/>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Poterie</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Scrapbooking</a:t>
            </a:r>
          </a:p>
          <a:p>
            <a:pPr algn="ctr">
              <a:buClr>
                <a:srgbClr val="7258B5"/>
              </a:buClr>
            </a:pPr>
            <a:r>
              <a:rPr lang="fr-FR" sz="1600" dirty="0">
                <a:cs typeface="Helvetica" panose="020B0604020202020204" pitchFamily="34" charset="0"/>
              </a:rPr>
              <a:t>…</a:t>
            </a:r>
          </a:p>
        </p:txBody>
      </p:sp>
      <p:sp>
        <p:nvSpPr>
          <p:cNvPr id="11" name="ZoneTexte 10"/>
          <p:cNvSpPr txBox="1"/>
          <p:nvPr/>
        </p:nvSpPr>
        <p:spPr>
          <a:xfrm>
            <a:off x="6181289" y="3121849"/>
            <a:ext cx="2097172" cy="400110"/>
          </a:xfrm>
          <a:prstGeom prst="rect">
            <a:avLst/>
          </a:prstGeom>
          <a:noFill/>
        </p:spPr>
        <p:txBody>
          <a:bodyPr wrap="square" rtlCol="0">
            <a:spAutoFit/>
          </a:bodyPr>
          <a:lstStyle/>
          <a:p>
            <a:pPr algn="ctr"/>
            <a:r>
              <a:rPr lang="fr-FR" sz="2000" b="1" dirty="0">
                <a:latin typeface="HelveticaNeueLT Std Blk Cn" panose="020B0806030702040204" pitchFamily="34" charset="0"/>
              </a:rPr>
              <a:t>ARTS ET LOISIRS</a:t>
            </a:r>
          </a:p>
        </p:txBody>
      </p:sp>
      <p:sp>
        <p:nvSpPr>
          <p:cNvPr id="12" name="ZoneTexte 11"/>
          <p:cNvSpPr txBox="1"/>
          <p:nvPr/>
        </p:nvSpPr>
        <p:spPr>
          <a:xfrm>
            <a:off x="9253622" y="3538553"/>
            <a:ext cx="2127888" cy="830997"/>
          </a:xfrm>
          <a:prstGeom prst="rect">
            <a:avLst/>
          </a:prstGeom>
          <a:noFill/>
        </p:spPr>
        <p:txBody>
          <a:bodyPr wrap="square" rtlCol="0">
            <a:spAutoFit/>
          </a:bodyPr>
          <a:lstStyle/>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Couture</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Cuisine</a:t>
            </a:r>
          </a:p>
          <a:p>
            <a:pPr algn="ctr">
              <a:buClr>
                <a:srgbClr val="7258B5"/>
              </a:buClr>
            </a:pPr>
            <a:r>
              <a:rPr lang="fr-FR" sz="1600" dirty="0"/>
              <a:t>…</a:t>
            </a:r>
          </a:p>
        </p:txBody>
      </p:sp>
      <p:sp>
        <p:nvSpPr>
          <p:cNvPr id="13" name="ZoneTexte 12"/>
          <p:cNvSpPr txBox="1"/>
          <p:nvPr/>
        </p:nvSpPr>
        <p:spPr>
          <a:xfrm>
            <a:off x="8903188" y="3152016"/>
            <a:ext cx="2699473" cy="400110"/>
          </a:xfrm>
          <a:prstGeom prst="rect">
            <a:avLst/>
          </a:prstGeom>
          <a:noFill/>
        </p:spPr>
        <p:txBody>
          <a:bodyPr wrap="square" rtlCol="0">
            <a:spAutoFit/>
          </a:bodyPr>
          <a:lstStyle/>
          <a:p>
            <a:pPr algn="ctr"/>
            <a:r>
              <a:rPr lang="fr-FR" sz="2000" b="1" dirty="0">
                <a:latin typeface="HelveticaNeueLT Std Blk Cn" panose="020B0806030702040204" pitchFamily="34" charset="0"/>
              </a:rPr>
              <a:t>ACTIVITÉS MANUELLES</a:t>
            </a:r>
          </a:p>
        </p:txBody>
      </p:sp>
      <p:sp>
        <p:nvSpPr>
          <p:cNvPr id="14" name="ZoneTexte 13"/>
          <p:cNvSpPr txBox="1"/>
          <p:nvPr/>
        </p:nvSpPr>
        <p:spPr>
          <a:xfrm>
            <a:off x="311158" y="3621478"/>
            <a:ext cx="2127888" cy="1323439"/>
          </a:xfrm>
          <a:prstGeom prst="rect">
            <a:avLst/>
          </a:prstGeom>
          <a:noFill/>
        </p:spPr>
        <p:txBody>
          <a:bodyPr wrap="square" rtlCol="0">
            <a:spAutoFit/>
          </a:bodyPr>
          <a:lstStyle/>
          <a:p>
            <a:pPr marL="285750" indent="-285750" algn="ctr">
              <a:buClr>
                <a:srgbClr val="7258B5"/>
              </a:buClr>
              <a:buFont typeface="Arial" panose="020B0604020202020204" pitchFamily="34" charset="0"/>
              <a:buChar char="•"/>
            </a:pPr>
            <a:r>
              <a:rPr lang="it-IT" sz="1600" dirty="0">
                <a:latin typeface="Helvetica" panose="020B0604020202020204" pitchFamily="34" charset="0"/>
                <a:cs typeface="Helvetica" panose="020B0604020202020204" pitchFamily="34" charset="0"/>
              </a:rPr>
              <a:t>Jonglerie</a:t>
            </a:r>
          </a:p>
          <a:p>
            <a:pPr marL="285750" indent="-285750" algn="ctr">
              <a:buClr>
                <a:srgbClr val="7258B5"/>
              </a:buClr>
              <a:buFont typeface="Arial" panose="020B0604020202020204" pitchFamily="34" charset="0"/>
              <a:buChar char="•"/>
            </a:pPr>
            <a:r>
              <a:rPr lang="it-IT" sz="1600" dirty="0">
                <a:latin typeface="Helvetica" panose="020B0604020202020204" pitchFamily="34" charset="0"/>
                <a:cs typeface="Helvetica" panose="020B0604020202020204" pitchFamily="34" charset="0"/>
              </a:rPr>
              <a:t>Clownerie</a:t>
            </a:r>
          </a:p>
          <a:p>
            <a:pPr marL="285750" indent="-285750" algn="ctr">
              <a:buClr>
                <a:srgbClr val="7258B5"/>
              </a:buClr>
              <a:buFont typeface="Arial" panose="020B0604020202020204" pitchFamily="34" charset="0"/>
              <a:buChar char="•"/>
            </a:pPr>
            <a:r>
              <a:rPr lang="it-IT" sz="1600" dirty="0">
                <a:latin typeface="Helvetica" panose="020B0604020202020204" pitchFamily="34" charset="0"/>
                <a:cs typeface="Helvetica" panose="020B0604020202020204" pitchFamily="34" charset="0"/>
              </a:rPr>
              <a:t>Trapèze</a:t>
            </a:r>
          </a:p>
          <a:p>
            <a:pPr marL="285750" indent="-285750" algn="ctr">
              <a:buClr>
                <a:srgbClr val="7258B5"/>
              </a:buClr>
              <a:buFont typeface="Arial" panose="020B0604020202020204" pitchFamily="34" charset="0"/>
              <a:buChar char="•"/>
            </a:pPr>
            <a:r>
              <a:rPr lang="it-IT" sz="1600" dirty="0">
                <a:latin typeface="Helvetica" panose="020B0604020202020204" pitchFamily="34" charset="0"/>
                <a:cs typeface="Helvetica" panose="020B0604020202020204" pitchFamily="34" charset="0"/>
              </a:rPr>
              <a:t>Rolla bolla</a:t>
            </a:r>
          </a:p>
          <a:p>
            <a:pPr algn="ctr">
              <a:buClr>
                <a:srgbClr val="7258B5"/>
              </a:buClr>
            </a:pPr>
            <a:r>
              <a:rPr lang="fr-FR" sz="1600" dirty="0"/>
              <a:t>…</a:t>
            </a:r>
          </a:p>
        </p:txBody>
      </p:sp>
      <p:sp>
        <p:nvSpPr>
          <p:cNvPr id="15" name="ZoneTexte 14"/>
          <p:cNvSpPr txBox="1"/>
          <p:nvPr/>
        </p:nvSpPr>
        <p:spPr>
          <a:xfrm>
            <a:off x="664036" y="3148816"/>
            <a:ext cx="1917290" cy="400110"/>
          </a:xfrm>
          <a:prstGeom prst="rect">
            <a:avLst/>
          </a:prstGeom>
          <a:noFill/>
        </p:spPr>
        <p:txBody>
          <a:bodyPr wrap="square" rtlCol="0">
            <a:spAutoFit/>
          </a:bodyPr>
          <a:lstStyle/>
          <a:p>
            <a:pPr algn="ctr"/>
            <a:r>
              <a:rPr lang="fr-FR" sz="2000" b="1" dirty="0">
                <a:latin typeface="HelveticaNeueLT Std Blk Cn" panose="020B0806030702040204" pitchFamily="34" charset="0"/>
              </a:rPr>
              <a:t>ARTS DU CIRQUE</a:t>
            </a:r>
          </a:p>
        </p:txBody>
      </p:sp>
      <p:sp>
        <p:nvSpPr>
          <p:cNvPr id="16" name="ZoneTexte 15"/>
          <p:cNvSpPr txBox="1"/>
          <p:nvPr/>
        </p:nvSpPr>
        <p:spPr>
          <a:xfrm>
            <a:off x="3234516" y="3574218"/>
            <a:ext cx="2127888" cy="1077218"/>
          </a:xfrm>
          <a:prstGeom prst="rect">
            <a:avLst/>
          </a:prstGeom>
          <a:noFill/>
        </p:spPr>
        <p:txBody>
          <a:bodyPr wrap="square" rtlCol="0">
            <a:spAutoFit/>
          </a:bodyPr>
          <a:lstStyle/>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Dessin</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Peinture</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Photo</a:t>
            </a:r>
          </a:p>
          <a:p>
            <a:pPr algn="ctr">
              <a:buClr>
                <a:srgbClr val="7258B5"/>
              </a:buClr>
            </a:pPr>
            <a:r>
              <a:rPr lang="fr-FR" sz="1600" dirty="0">
                <a:cs typeface="Helvetica" panose="020B0604020202020204" pitchFamily="34" charset="0"/>
              </a:rPr>
              <a:t>…</a:t>
            </a:r>
            <a:endParaRPr lang="fr-FR" sz="1600" dirty="0"/>
          </a:p>
        </p:txBody>
      </p:sp>
      <p:sp>
        <p:nvSpPr>
          <p:cNvPr id="17" name="ZoneTexte 16"/>
          <p:cNvSpPr txBox="1"/>
          <p:nvPr/>
        </p:nvSpPr>
        <p:spPr>
          <a:xfrm>
            <a:off x="3181971" y="3160928"/>
            <a:ext cx="2360937" cy="400110"/>
          </a:xfrm>
          <a:prstGeom prst="rect">
            <a:avLst/>
          </a:prstGeom>
          <a:noFill/>
        </p:spPr>
        <p:txBody>
          <a:bodyPr wrap="square" rtlCol="0">
            <a:spAutoFit/>
          </a:bodyPr>
          <a:lstStyle/>
          <a:p>
            <a:pPr algn="ctr"/>
            <a:r>
              <a:rPr lang="fr-FR" sz="2000" b="1" dirty="0">
                <a:latin typeface="HelveticaNeueLT Std Blk Cn" panose="020B0806030702040204" pitchFamily="34" charset="0"/>
              </a:rPr>
              <a:t>ARTS PLASTIQUES</a:t>
            </a:r>
          </a:p>
        </p:txBody>
      </p:sp>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231" y="2089468"/>
            <a:ext cx="534543" cy="941239"/>
          </a:xfrm>
          <a:prstGeom prst="rect">
            <a:avLst/>
          </a:prstGeom>
        </p:spPr>
      </p:pic>
      <p:pic>
        <p:nvPicPr>
          <p:cNvPr id="19" name="Imag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2325" y="2142057"/>
            <a:ext cx="805505" cy="882571"/>
          </a:xfrm>
          <a:prstGeom prst="rect">
            <a:avLst/>
          </a:prstGeom>
        </p:spPr>
      </p:pic>
      <p:pic>
        <p:nvPicPr>
          <p:cNvPr id="20" name="Image 19"/>
          <p:cNvPicPr>
            <a:picLocks noChangeAspect="1"/>
          </p:cNvPicPr>
          <p:nvPr/>
        </p:nvPicPr>
        <p:blipFill rotWithShape="1">
          <a:blip r:embed="rId6">
            <a:extLst>
              <a:ext uri="{BEBA8EAE-BF5A-486C-A8C5-ECC9F3942E4B}">
                <a14:imgProps xmlns:a14="http://schemas.microsoft.com/office/drawing/2010/main">
                  <a14:imgLayer r:embed="rId7">
                    <a14:imgEffect>
                      <a14:backgroundRemoval t="54852" b="85654" l="10970" r="46835">
                        <a14:foregroundMark x1="27215" y1="66456" x2="32278" y2="75527"/>
                        <a14:foregroundMark x1="21097" y1="81435" x2="35865" y2="81224"/>
                      </a14:backgroundRemoval>
                    </a14:imgEffect>
                  </a14:imgLayer>
                </a14:imgProps>
              </a:ext>
              <a:ext uri="{28A0092B-C50C-407E-A947-70E740481C1C}">
                <a14:useLocalDpi xmlns:a14="http://schemas.microsoft.com/office/drawing/2010/main" val="0"/>
              </a:ext>
            </a:extLst>
          </a:blip>
          <a:srcRect l="11492" t="55270" r="53169" b="14557"/>
          <a:stretch/>
        </p:blipFill>
        <p:spPr>
          <a:xfrm>
            <a:off x="6661899" y="2053591"/>
            <a:ext cx="1194477" cy="1019845"/>
          </a:xfrm>
          <a:prstGeom prst="rect">
            <a:avLst/>
          </a:prstGeom>
        </p:spPr>
      </p:pic>
      <p:pic>
        <p:nvPicPr>
          <p:cNvPr id="21" name="Image 2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517" b="44270" l="9500" r="34700">
                        <a14:foregroundMark x1="24000" y1="11461" x2="17000" y2="34719"/>
                      </a14:backgroundRemoval>
                    </a14:imgEffect>
                  </a14:imgLayer>
                </a14:imgProps>
              </a:ext>
              <a:ext uri="{28A0092B-C50C-407E-A947-70E740481C1C}">
                <a14:useLocalDpi xmlns:a14="http://schemas.microsoft.com/office/drawing/2010/main" val="0"/>
              </a:ext>
            </a:extLst>
          </a:blip>
          <a:srcRect l="8911" t="5170" r="64813" b="54966"/>
          <a:stretch/>
        </p:blipFill>
        <p:spPr>
          <a:xfrm>
            <a:off x="9937143" y="1989654"/>
            <a:ext cx="760846" cy="1027317"/>
          </a:xfrm>
          <a:prstGeom prst="rect">
            <a:avLst/>
          </a:prstGeom>
        </p:spPr>
      </p:pic>
    </p:spTree>
    <p:extLst>
      <p:ext uri="{BB962C8B-B14F-4D97-AF65-F5344CB8AC3E}">
        <p14:creationId xmlns:p14="http://schemas.microsoft.com/office/powerpoint/2010/main" val="3185275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6557244" y="3060841"/>
            <a:ext cx="830354" cy="563233"/>
          </a:xfrm>
          <a:prstGeom prst="rect">
            <a:avLst/>
          </a:prstGeom>
        </p:spPr>
      </p:pic>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6692477" y="3023626"/>
            <a:ext cx="642673" cy="539037"/>
          </a:xfrm>
          <a:prstGeom prst="rect">
            <a:avLst/>
          </a:prstGeom>
        </p:spPr>
      </p:pic>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4614083" y="3063472"/>
            <a:ext cx="830354" cy="563233"/>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4749316" y="3026257"/>
            <a:ext cx="642673" cy="539037"/>
          </a:xfrm>
          <a:prstGeom prst="rect">
            <a:avLst/>
          </a:prstGeom>
        </p:spPr>
      </p:pic>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2665831" y="3096237"/>
            <a:ext cx="830354" cy="563233"/>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2801064" y="3059022"/>
            <a:ext cx="642673" cy="539037"/>
          </a:xfrm>
          <a:prstGeom prst="rect">
            <a:avLst/>
          </a:prstGeom>
        </p:spPr>
      </p:pic>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598377" y="3105121"/>
            <a:ext cx="830354" cy="563233"/>
          </a:xfrm>
          <a:prstGeom prst="rect">
            <a:avLst/>
          </a:prstGeom>
        </p:spPr>
      </p:pic>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733610" y="3067906"/>
            <a:ext cx="642673" cy="539037"/>
          </a:xfrm>
          <a:prstGeom prst="rect">
            <a:avLst/>
          </a:prstGeom>
        </p:spPr>
      </p:pic>
      <p:sp>
        <p:nvSpPr>
          <p:cNvPr id="10" name="ZoneTexte 9"/>
          <p:cNvSpPr txBox="1"/>
          <p:nvPr/>
        </p:nvSpPr>
        <p:spPr>
          <a:xfrm>
            <a:off x="-87171" y="3649697"/>
            <a:ext cx="2551734" cy="830997"/>
          </a:xfrm>
          <a:prstGeom prst="rect">
            <a:avLst/>
          </a:prstGeom>
          <a:noFill/>
        </p:spPr>
        <p:txBody>
          <a:bodyPr wrap="square" rtlCol="0">
            <a:spAutoFit/>
          </a:bodyPr>
          <a:lstStyle/>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Chant individuel</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Ensembles vocaux</a:t>
            </a:r>
          </a:p>
          <a:p>
            <a:pPr algn="ctr">
              <a:buClr>
                <a:srgbClr val="7258B5"/>
              </a:buClr>
            </a:pPr>
            <a:r>
              <a:rPr lang="fr-FR" sz="1600" dirty="0"/>
              <a:t>…</a:t>
            </a:r>
          </a:p>
        </p:txBody>
      </p:sp>
      <p:sp>
        <p:nvSpPr>
          <p:cNvPr id="11" name="ZoneTexte 10"/>
          <p:cNvSpPr txBox="1"/>
          <p:nvPr/>
        </p:nvSpPr>
        <p:spPr>
          <a:xfrm>
            <a:off x="437560" y="3162553"/>
            <a:ext cx="1917290" cy="400110"/>
          </a:xfrm>
          <a:prstGeom prst="rect">
            <a:avLst/>
          </a:prstGeom>
          <a:noFill/>
        </p:spPr>
        <p:txBody>
          <a:bodyPr wrap="square" rtlCol="0">
            <a:spAutoFit/>
          </a:bodyPr>
          <a:lstStyle/>
          <a:p>
            <a:pPr algn="ctr"/>
            <a:r>
              <a:rPr lang="fr-FR" sz="2000" b="1" dirty="0">
                <a:latin typeface="HelveticaNeueLT Std Blk Cn" panose="020B0806030702040204" pitchFamily="34" charset="0"/>
              </a:rPr>
              <a:t>CHANT</a:t>
            </a:r>
          </a:p>
        </p:txBody>
      </p:sp>
      <p:sp>
        <p:nvSpPr>
          <p:cNvPr id="12" name="ZoneTexte 11"/>
          <p:cNvSpPr txBox="1"/>
          <p:nvPr/>
        </p:nvSpPr>
        <p:spPr>
          <a:xfrm>
            <a:off x="2235448" y="3606860"/>
            <a:ext cx="2086622" cy="1815882"/>
          </a:xfrm>
          <a:prstGeom prst="rect">
            <a:avLst/>
          </a:prstGeom>
          <a:noFill/>
        </p:spPr>
        <p:txBody>
          <a:bodyPr wrap="square" rtlCol="0">
            <a:spAutoFit/>
          </a:bodyPr>
          <a:lstStyle/>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Danse classique</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Country</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Danse contemporaine</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Danse de salon</a:t>
            </a:r>
          </a:p>
          <a:p>
            <a:pPr marL="285750" indent="-285750" algn="ctr">
              <a:buClr>
                <a:srgbClr val="7258B5"/>
              </a:buClr>
              <a:buFont typeface="Arial" panose="020B0604020202020204" pitchFamily="34" charset="0"/>
              <a:buChar char="•"/>
            </a:pPr>
            <a:r>
              <a:rPr lang="fr-FR" sz="1600" dirty="0" err="1">
                <a:latin typeface="Helvetica" panose="020B0604020202020204" pitchFamily="34" charset="0"/>
                <a:cs typeface="Helvetica" panose="020B0604020202020204" pitchFamily="34" charset="0"/>
              </a:rPr>
              <a:t>Modern’jazz</a:t>
            </a:r>
            <a:endParaRPr lang="fr-FR" sz="1600" dirty="0">
              <a:latin typeface="Helvetica" panose="020B0604020202020204" pitchFamily="34" charset="0"/>
              <a:cs typeface="Helvetica" panose="020B0604020202020204" pitchFamily="34" charset="0"/>
            </a:endParaRPr>
          </a:p>
          <a:p>
            <a:pPr algn="ctr">
              <a:buClr>
                <a:srgbClr val="7258B5"/>
              </a:buClr>
            </a:pPr>
            <a:r>
              <a:rPr lang="fr-FR" sz="1600" dirty="0"/>
              <a:t>…</a:t>
            </a:r>
          </a:p>
        </p:txBody>
      </p:sp>
      <p:sp>
        <p:nvSpPr>
          <p:cNvPr id="13" name="ZoneTexte 12"/>
          <p:cNvSpPr txBox="1"/>
          <p:nvPr/>
        </p:nvSpPr>
        <p:spPr>
          <a:xfrm>
            <a:off x="2440892" y="3120562"/>
            <a:ext cx="2044531" cy="400110"/>
          </a:xfrm>
          <a:prstGeom prst="rect">
            <a:avLst/>
          </a:prstGeom>
          <a:noFill/>
        </p:spPr>
        <p:txBody>
          <a:bodyPr wrap="square" rtlCol="0">
            <a:spAutoFit/>
          </a:bodyPr>
          <a:lstStyle/>
          <a:p>
            <a:pPr algn="ctr"/>
            <a:r>
              <a:rPr lang="fr-FR" sz="2000" b="1" dirty="0">
                <a:latin typeface="HelveticaNeueLT Std Blk Cn" panose="020B0806030702040204" pitchFamily="34" charset="0"/>
              </a:rPr>
              <a:t>DANSE</a:t>
            </a:r>
          </a:p>
        </p:txBody>
      </p:sp>
      <p:grpSp>
        <p:nvGrpSpPr>
          <p:cNvPr id="14" name="Groupe 13"/>
          <p:cNvGrpSpPr/>
          <p:nvPr/>
        </p:nvGrpSpPr>
        <p:grpSpPr>
          <a:xfrm>
            <a:off x="4238493" y="3122218"/>
            <a:ext cx="2038347" cy="2300524"/>
            <a:chOff x="5117299" y="3037666"/>
            <a:chExt cx="2497037" cy="2300524"/>
          </a:xfrm>
        </p:grpSpPr>
        <p:sp>
          <p:nvSpPr>
            <p:cNvPr id="15" name="ZoneTexte 14"/>
            <p:cNvSpPr txBox="1"/>
            <p:nvPr/>
          </p:nvSpPr>
          <p:spPr>
            <a:xfrm>
              <a:off x="5117299" y="3522308"/>
              <a:ext cx="2497037" cy="1815882"/>
            </a:xfrm>
            <a:prstGeom prst="rect">
              <a:avLst/>
            </a:prstGeom>
            <a:noFill/>
          </p:spPr>
          <p:txBody>
            <a:bodyPr wrap="square" rtlCol="0">
              <a:spAutoFit/>
            </a:bodyPr>
            <a:lstStyle/>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Ensemble de percussion</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Orchestre d’harmonie</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Batterie fanfare</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Musiques de rue</a:t>
              </a:r>
            </a:p>
            <a:p>
              <a:pPr algn="ctr">
                <a:buClr>
                  <a:srgbClr val="7258B5"/>
                </a:buClr>
              </a:pPr>
              <a:r>
                <a:rPr lang="fr-FR" sz="1600" dirty="0">
                  <a:cs typeface="Helvetica" panose="020B0604020202020204" pitchFamily="34" charset="0"/>
                </a:rPr>
                <a:t>…</a:t>
              </a:r>
            </a:p>
          </p:txBody>
        </p:sp>
        <p:sp>
          <p:nvSpPr>
            <p:cNvPr id="16" name="ZoneTexte 15"/>
            <p:cNvSpPr txBox="1"/>
            <p:nvPr/>
          </p:nvSpPr>
          <p:spPr>
            <a:xfrm>
              <a:off x="5529014" y="3037666"/>
              <a:ext cx="2085322" cy="400110"/>
            </a:xfrm>
            <a:prstGeom prst="rect">
              <a:avLst/>
            </a:prstGeom>
            <a:noFill/>
          </p:spPr>
          <p:txBody>
            <a:bodyPr wrap="square" rtlCol="0">
              <a:spAutoFit/>
            </a:bodyPr>
            <a:lstStyle/>
            <a:p>
              <a:pPr algn="ctr"/>
              <a:r>
                <a:rPr lang="fr-FR" sz="2000" b="1" dirty="0">
                  <a:latin typeface="HelveticaNeueLT Std Blk Cn" panose="020B0806030702040204" pitchFamily="34" charset="0"/>
                </a:rPr>
                <a:t>MUSIQUE</a:t>
              </a:r>
            </a:p>
          </p:txBody>
        </p:sp>
      </p:grpSp>
      <p:sp>
        <p:nvSpPr>
          <p:cNvPr id="18" name="ZoneTexte 17"/>
          <p:cNvSpPr txBox="1"/>
          <p:nvPr/>
        </p:nvSpPr>
        <p:spPr>
          <a:xfrm>
            <a:off x="6014357" y="3636008"/>
            <a:ext cx="2369652" cy="1323439"/>
          </a:xfrm>
          <a:prstGeom prst="rect">
            <a:avLst/>
          </a:prstGeom>
          <a:noFill/>
        </p:spPr>
        <p:txBody>
          <a:bodyPr wrap="square" rtlCol="0">
            <a:spAutoFit/>
          </a:bodyPr>
          <a:lstStyle/>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Dialectique</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Improvisation</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Commedia dell’ </a:t>
            </a:r>
            <a:r>
              <a:rPr lang="fr-FR" sz="1600" dirty="0" err="1">
                <a:latin typeface="Helvetica" panose="020B0604020202020204" pitchFamily="34" charset="0"/>
                <a:cs typeface="Helvetica" panose="020B0604020202020204" pitchFamily="34" charset="0"/>
              </a:rPr>
              <a:t>arte</a:t>
            </a:r>
            <a:endParaRPr lang="fr-FR" sz="1600" dirty="0">
              <a:latin typeface="Helvetica" panose="020B0604020202020204" pitchFamily="34" charset="0"/>
              <a:cs typeface="Helvetica" panose="020B0604020202020204" pitchFamily="34" charset="0"/>
            </a:endParaRP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Seul en scène</a:t>
            </a:r>
          </a:p>
          <a:p>
            <a:pPr algn="ctr">
              <a:buClr>
                <a:srgbClr val="7258B5"/>
              </a:buClr>
            </a:pPr>
            <a:r>
              <a:rPr lang="fr-FR" sz="1600" dirty="0"/>
              <a:t>…</a:t>
            </a:r>
          </a:p>
        </p:txBody>
      </p:sp>
      <p:sp>
        <p:nvSpPr>
          <p:cNvPr id="19" name="ZoneTexte 18"/>
          <p:cNvSpPr txBox="1"/>
          <p:nvPr/>
        </p:nvSpPr>
        <p:spPr>
          <a:xfrm>
            <a:off x="6479160" y="3136898"/>
            <a:ext cx="1662225" cy="400110"/>
          </a:xfrm>
          <a:prstGeom prst="rect">
            <a:avLst/>
          </a:prstGeom>
          <a:noFill/>
        </p:spPr>
        <p:txBody>
          <a:bodyPr wrap="square" rtlCol="0">
            <a:spAutoFit/>
          </a:bodyPr>
          <a:lstStyle/>
          <a:p>
            <a:pPr algn="ctr"/>
            <a:r>
              <a:rPr lang="fr-FR" sz="2000" b="1" dirty="0">
                <a:latin typeface="HelveticaNeueLT Std Blk Cn" panose="020B0806030702040204" pitchFamily="34" charset="0"/>
              </a:rPr>
              <a:t>THÉÂTRE</a:t>
            </a:r>
          </a:p>
        </p:txBody>
      </p:sp>
      <p:sp>
        <p:nvSpPr>
          <p:cNvPr id="20" name="ZoneTexte 19"/>
          <p:cNvSpPr txBox="1"/>
          <p:nvPr/>
        </p:nvSpPr>
        <p:spPr>
          <a:xfrm>
            <a:off x="9298055" y="4019416"/>
            <a:ext cx="3647299"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270 </a:t>
            </a:r>
            <a:r>
              <a:rPr lang="fr-FR" dirty="0">
                <a:solidFill>
                  <a:schemeClr val="bg1"/>
                </a:solidFill>
                <a:latin typeface="Helvetica LT Std" panose="020B0504020202020204" pitchFamily="34" charset="0"/>
              </a:rPr>
              <a:t>SECTIONS D’ASSOCIATIONS</a:t>
            </a:r>
          </a:p>
        </p:txBody>
      </p:sp>
      <p:sp>
        <p:nvSpPr>
          <p:cNvPr id="21" name="ZoneTexte 20"/>
          <p:cNvSpPr txBox="1"/>
          <p:nvPr/>
        </p:nvSpPr>
        <p:spPr>
          <a:xfrm>
            <a:off x="9013323" y="4975230"/>
            <a:ext cx="3053546"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6% </a:t>
            </a:r>
          </a:p>
          <a:p>
            <a:r>
              <a:rPr lang="fr-FR" dirty="0">
                <a:solidFill>
                  <a:schemeClr val="bg1"/>
                </a:solidFill>
                <a:latin typeface="Helvetica LT Std" panose="020B0504020202020204" pitchFamily="34" charset="0"/>
              </a:rPr>
              <a:t>DES LICENCIÉS</a:t>
            </a:r>
            <a:endParaRPr lang="fr-FR" sz="1600" dirty="0">
              <a:solidFill>
                <a:schemeClr val="bg1"/>
              </a:solidFill>
              <a:latin typeface="Helvetica LT Std" panose="020B0504020202020204" pitchFamily="34" charset="0"/>
            </a:endParaRPr>
          </a:p>
        </p:txBody>
      </p:sp>
      <p:pic>
        <p:nvPicPr>
          <p:cNvPr id="22" name="Imag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573" y="2267119"/>
            <a:ext cx="636037" cy="757950"/>
          </a:xfrm>
          <a:prstGeom prst="rect">
            <a:avLst/>
          </a:prstGeom>
        </p:spPr>
      </p:pic>
      <p:pic>
        <p:nvPicPr>
          <p:cNvPr id="23" name="Imag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8585" y="2258574"/>
            <a:ext cx="812763" cy="749964"/>
          </a:xfrm>
          <a:prstGeom prst="rect">
            <a:avLst/>
          </a:prstGeom>
        </p:spPr>
      </p:pic>
      <p:pic>
        <p:nvPicPr>
          <p:cNvPr id="24" name="Imag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4357" y="2371824"/>
            <a:ext cx="579025" cy="636714"/>
          </a:xfrm>
          <a:prstGeom prst="rect">
            <a:avLst/>
          </a:prstGeom>
        </p:spPr>
      </p:pic>
      <p:pic>
        <p:nvPicPr>
          <p:cNvPr id="25" name="Imag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6920" y="2236693"/>
            <a:ext cx="894279" cy="758606"/>
          </a:xfrm>
          <a:prstGeom prst="rect">
            <a:avLst/>
          </a:prstGeom>
        </p:spPr>
      </p:pic>
      <p:sp>
        <p:nvSpPr>
          <p:cNvPr id="27" name="ZoneTexte 26"/>
          <p:cNvSpPr txBox="1"/>
          <p:nvPr/>
        </p:nvSpPr>
        <p:spPr>
          <a:xfrm>
            <a:off x="9450963" y="6090224"/>
            <a:ext cx="1481940" cy="430887"/>
          </a:xfrm>
          <a:prstGeom prst="rect">
            <a:avLst/>
          </a:prstGeom>
          <a:noFill/>
        </p:spPr>
        <p:txBody>
          <a:bodyPr wrap="square" rtlCol="0">
            <a:spAutoFit/>
          </a:bodyPr>
          <a:lstStyle/>
          <a:p>
            <a:r>
              <a:rPr lang="fr-FR" sz="1100" b="1" i="1" dirty="0">
                <a:solidFill>
                  <a:schemeClr val="bg1"/>
                </a:solidFill>
                <a:latin typeface="Helvetica LT Std" panose="020B0504020202020204" pitchFamily="34" charset="0"/>
              </a:rPr>
              <a:t>Chiffres  </a:t>
            </a:r>
          </a:p>
          <a:p>
            <a:r>
              <a:rPr lang="fr-FR" sz="1100" b="1" i="1" dirty="0">
                <a:solidFill>
                  <a:schemeClr val="bg1"/>
                </a:solidFill>
                <a:latin typeface="Helvetica LT Std" panose="020B0504020202020204" pitchFamily="34" charset="0"/>
              </a:rPr>
              <a:t>saison 2024-2025</a:t>
            </a:r>
            <a:endParaRPr lang="fr-FR" sz="1000" i="1" dirty="0">
              <a:solidFill>
                <a:schemeClr val="bg1"/>
              </a:solidFill>
              <a:latin typeface="Helvetica LT Std" panose="020B0504020202020204" pitchFamily="34" charset="0"/>
            </a:endParaRPr>
          </a:p>
        </p:txBody>
      </p:sp>
    </p:spTree>
    <p:extLst>
      <p:ext uri="{BB962C8B-B14F-4D97-AF65-F5344CB8AC3E}">
        <p14:creationId xmlns:p14="http://schemas.microsoft.com/office/powerpoint/2010/main" val="504110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5405189" y="2831993"/>
            <a:ext cx="830354" cy="563233"/>
          </a:xfrm>
          <a:prstGeom prst="rect">
            <a:avLst/>
          </a:prstGeom>
        </p:spPr>
      </p:pic>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5540422" y="2794778"/>
            <a:ext cx="642673" cy="539037"/>
          </a:xfrm>
          <a:prstGeom prst="rect">
            <a:avLst/>
          </a:prstGeom>
        </p:spPr>
      </p:pic>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2961720" y="2826284"/>
            <a:ext cx="830354" cy="563233"/>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3096953" y="2789069"/>
            <a:ext cx="642673" cy="539037"/>
          </a:xfrm>
          <a:prstGeom prst="rect">
            <a:avLst/>
          </a:prstGeom>
        </p:spPr>
      </p:pic>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t="35755" b="16667"/>
          <a:stretch/>
        </p:blipFill>
        <p:spPr>
          <a:xfrm>
            <a:off x="305353" y="2708453"/>
            <a:ext cx="830354" cy="563233"/>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t="12043" b="28745"/>
          <a:stretch/>
        </p:blipFill>
        <p:spPr>
          <a:xfrm>
            <a:off x="440586" y="2671238"/>
            <a:ext cx="642673" cy="539037"/>
          </a:xfrm>
          <a:prstGeom prst="rect">
            <a:avLst/>
          </a:prstGeom>
        </p:spPr>
      </p:pic>
      <p:sp>
        <p:nvSpPr>
          <p:cNvPr id="8" name="ZoneTexte 7"/>
          <p:cNvSpPr txBox="1"/>
          <p:nvPr/>
        </p:nvSpPr>
        <p:spPr>
          <a:xfrm>
            <a:off x="223350" y="3277191"/>
            <a:ext cx="2551734" cy="830997"/>
          </a:xfrm>
          <a:prstGeom prst="rect">
            <a:avLst/>
          </a:prstGeom>
          <a:noFill/>
        </p:spPr>
        <p:txBody>
          <a:bodyPr wrap="square" rtlCol="0">
            <a:spAutoFit/>
          </a:bodyPr>
          <a:lstStyle/>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Éveil des premiers pas</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Éveil à la </a:t>
            </a:r>
            <a:r>
              <a:rPr lang="fr-FR" sz="1600" dirty="0" err="1">
                <a:latin typeface="Helvetica" panose="020B0604020202020204" pitchFamily="34" charset="0"/>
                <a:cs typeface="Helvetica" panose="020B0604020202020204" pitchFamily="34" charset="0"/>
              </a:rPr>
              <a:t>multiactivité</a:t>
            </a:r>
            <a:endParaRPr lang="fr-FR" sz="1600" dirty="0">
              <a:latin typeface="Helvetica" panose="020B0604020202020204" pitchFamily="34" charset="0"/>
              <a:cs typeface="Helvetica" panose="020B0604020202020204" pitchFamily="34" charset="0"/>
            </a:endParaRPr>
          </a:p>
          <a:p>
            <a:pPr algn="ctr">
              <a:buClr>
                <a:srgbClr val="7258B5"/>
              </a:buClr>
            </a:pPr>
            <a:r>
              <a:rPr lang="fr-FR" sz="1600" dirty="0"/>
              <a:t>…</a:t>
            </a:r>
          </a:p>
        </p:txBody>
      </p:sp>
      <p:sp>
        <p:nvSpPr>
          <p:cNvPr id="9" name="ZoneTexte 8"/>
          <p:cNvSpPr txBox="1"/>
          <p:nvPr/>
        </p:nvSpPr>
        <p:spPr>
          <a:xfrm>
            <a:off x="520004" y="2783806"/>
            <a:ext cx="2272726" cy="400110"/>
          </a:xfrm>
          <a:prstGeom prst="rect">
            <a:avLst/>
          </a:prstGeom>
          <a:noFill/>
        </p:spPr>
        <p:txBody>
          <a:bodyPr wrap="square" rtlCol="0">
            <a:spAutoFit/>
          </a:bodyPr>
          <a:lstStyle/>
          <a:p>
            <a:pPr algn="ctr"/>
            <a:r>
              <a:rPr lang="fr-FR" sz="2000" b="1" dirty="0">
                <a:latin typeface="HelveticaNeueLT Std Blk Cn" panose="020B0806030702040204" pitchFamily="34" charset="0"/>
              </a:rPr>
              <a:t>ÉVEIL DE L’ENFANT</a:t>
            </a:r>
          </a:p>
        </p:txBody>
      </p:sp>
      <p:sp>
        <p:nvSpPr>
          <p:cNvPr id="10" name="ZoneTexte 9"/>
          <p:cNvSpPr txBox="1"/>
          <p:nvPr/>
        </p:nvSpPr>
        <p:spPr>
          <a:xfrm>
            <a:off x="2899898" y="3447894"/>
            <a:ext cx="2086622" cy="1323439"/>
          </a:xfrm>
          <a:prstGeom prst="rect">
            <a:avLst/>
          </a:prstGeom>
          <a:noFill/>
        </p:spPr>
        <p:txBody>
          <a:bodyPr wrap="square" rtlCol="0">
            <a:spAutoFit/>
          </a:bodyPr>
          <a:lstStyle/>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Belote</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Échecs</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Jeux de société</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Périscolaire</a:t>
            </a:r>
          </a:p>
          <a:p>
            <a:pPr algn="ctr">
              <a:buClr>
                <a:srgbClr val="7258B5"/>
              </a:buClr>
            </a:pPr>
            <a:r>
              <a:rPr lang="fr-FR" sz="1600" dirty="0"/>
              <a:t>…</a:t>
            </a:r>
          </a:p>
        </p:txBody>
      </p:sp>
      <p:sp>
        <p:nvSpPr>
          <p:cNvPr id="11" name="ZoneTexte 10"/>
          <p:cNvSpPr txBox="1"/>
          <p:nvPr/>
        </p:nvSpPr>
        <p:spPr>
          <a:xfrm>
            <a:off x="2909135" y="2750360"/>
            <a:ext cx="2437743" cy="707886"/>
          </a:xfrm>
          <a:prstGeom prst="rect">
            <a:avLst/>
          </a:prstGeom>
          <a:noFill/>
        </p:spPr>
        <p:txBody>
          <a:bodyPr wrap="square" rtlCol="0">
            <a:spAutoFit/>
          </a:bodyPr>
          <a:lstStyle/>
          <a:p>
            <a:pPr algn="ctr"/>
            <a:r>
              <a:rPr lang="fr-FR" sz="2000" b="1" dirty="0">
                <a:latin typeface="HelveticaNeueLT Std Blk Cn" panose="020B0806030702040204" pitchFamily="34" charset="0"/>
              </a:rPr>
              <a:t>ACTIVITÉS SOCIO-CULTURELLES</a:t>
            </a:r>
          </a:p>
        </p:txBody>
      </p:sp>
      <p:sp>
        <p:nvSpPr>
          <p:cNvPr id="12" name="ZoneTexte 11"/>
          <p:cNvSpPr txBox="1"/>
          <p:nvPr/>
        </p:nvSpPr>
        <p:spPr>
          <a:xfrm>
            <a:off x="5276220" y="3435388"/>
            <a:ext cx="2781296" cy="1815882"/>
          </a:xfrm>
          <a:prstGeom prst="rect">
            <a:avLst/>
          </a:prstGeom>
          <a:noFill/>
        </p:spPr>
        <p:txBody>
          <a:bodyPr wrap="square" rtlCol="0">
            <a:spAutoFit/>
          </a:bodyPr>
          <a:lstStyle/>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Animateur socio-culturel</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Formateur BAFA-BAFD</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Participant accueils de loisirs</a:t>
            </a:r>
          </a:p>
          <a:p>
            <a:pPr marL="285750" indent="-285750" algn="ctr">
              <a:buClr>
                <a:srgbClr val="7258B5"/>
              </a:buClr>
              <a:buFont typeface="Arial" panose="020B0604020202020204" pitchFamily="34" charset="0"/>
              <a:buChar char="•"/>
            </a:pPr>
            <a:r>
              <a:rPr lang="fr-FR" sz="1600" dirty="0">
                <a:latin typeface="Helvetica" panose="020B0604020202020204" pitchFamily="34" charset="0"/>
                <a:cs typeface="Helvetica" panose="020B0604020202020204" pitchFamily="34" charset="0"/>
              </a:rPr>
              <a:t>Participant séjours de vacances</a:t>
            </a:r>
          </a:p>
          <a:p>
            <a:pPr algn="ctr">
              <a:buClr>
                <a:srgbClr val="7258B5"/>
              </a:buClr>
            </a:pPr>
            <a:r>
              <a:rPr lang="fr-FR" sz="1600" dirty="0">
                <a:cs typeface="Helvetica" panose="020B0604020202020204" pitchFamily="34" charset="0"/>
              </a:rPr>
              <a:t>…</a:t>
            </a:r>
          </a:p>
        </p:txBody>
      </p:sp>
      <p:sp>
        <p:nvSpPr>
          <p:cNvPr id="13" name="ZoneTexte 12"/>
          <p:cNvSpPr txBox="1"/>
          <p:nvPr/>
        </p:nvSpPr>
        <p:spPr>
          <a:xfrm>
            <a:off x="5384350" y="2752010"/>
            <a:ext cx="2658538" cy="707886"/>
          </a:xfrm>
          <a:prstGeom prst="rect">
            <a:avLst/>
          </a:prstGeom>
          <a:noFill/>
        </p:spPr>
        <p:txBody>
          <a:bodyPr wrap="square" rtlCol="0">
            <a:spAutoFit/>
          </a:bodyPr>
          <a:lstStyle/>
          <a:p>
            <a:pPr algn="ctr"/>
            <a:r>
              <a:rPr lang="fr-FR" sz="2000" b="1" dirty="0">
                <a:latin typeface="HelveticaNeueLT Std Blk Cn" panose="020B0806030702040204" pitchFamily="34" charset="0"/>
              </a:rPr>
              <a:t>VACANCES ET LOISIRS ÉDUCATIFS</a:t>
            </a: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1406" y="2004511"/>
            <a:ext cx="579025" cy="636714"/>
          </a:xfrm>
          <a:prstGeom prst="rect">
            <a:avLst/>
          </a:prstGeom>
        </p:spPr>
      </p:pic>
      <p:sp>
        <p:nvSpPr>
          <p:cNvPr id="17" name="ZoneTexte 16"/>
          <p:cNvSpPr txBox="1"/>
          <p:nvPr/>
        </p:nvSpPr>
        <p:spPr>
          <a:xfrm>
            <a:off x="9298055" y="4019416"/>
            <a:ext cx="3647299"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413 </a:t>
            </a:r>
            <a:r>
              <a:rPr lang="fr-FR" dirty="0">
                <a:solidFill>
                  <a:schemeClr val="bg1"/>
                </a:solidFill>
                <a:latin typeface="Helvetica LT Std" panose="020B0504020202020204" pitchFamily="34" charset="0"/>
              </a:rPr>
              <a:t>SECTIONS D’ASSOCIATIONS</a:t>
            </a:r>
          </a:p>
        </p:txBody>
      </p:sp>
      <p:sp>
        <p:nvSpPr>
          <p:cNvPr id="18" name="ZoneTexte 17"/>
          <p:cNvSpPr txBox="1"/>
          <p:nvPr/>
        </p:nvSpPr>
        <p:spPr>
          <a:xfrm>
            <a:off x="9013323" y="4975230"/>
            <a:ext cx="3053546"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16% </a:t>
            </a:r>
          </a:p>
          <a:p>
            <a:r>
              <a:rPr lang="fr-FR" dirty="0">
                <a:solidFill>
                  <a:schemeClr val="bg1"/>
                </a:solidFill>
                <a:latin typeface="Helvetica LT Std" panose="020B0504020202020204" pitchFamily="34" charset="0"/>
              </a:rPr>
              <a:t>DES LICENCIÉS</a:t>
            </a:r>
            <a:endParaRPr lang="fr-FR" sz="1600" dirty="0">
              <a:solidFill>
                <a:schemeClr val="bg1"/>
              </a:solidFill>
              <a:latin typeface="Helvetica LT Std" panose="020B0504020202020204" pitchFamily="34" charset="0"/>
            </a:endParaRPr>
          </a:p>
        </p:txBody>
      </p:sp>
      <p:pic>
        <p:nvPicPr>
          <p:cNvPr id="20" name="Imag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259" y="2025365"/>
            <a:ext cx="1050149" cy="677583"/>
          </a:xfrm>
          <a:prstGeom prst="rect">
            <a:avLst/>
          </a:prstGeom>
        </p:spPr>
      </p:pic>
      <p:pic>
        <p:nvPicPr>
          <p:cNvPr id="21" name="Imag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2074" y="2004511"/>
            <a:ext cx="726495" cy="726495"/>
          </a:xfrm>
          <a:prstGeom prst="rect">
            <a:avLst/>
          </a:prstGeom>
        </p:spPr>
      </p:pic>
      <p:sp>
        <p:nvSpPr>
          <p:cNvPr id="22" name="ZoneTexte 21"/>
          <p:cNvSpPr txBox="1"/>
          <p:nvPr/>
        </p:nvSpPr>
        <p:spPr>
          <a:xfrm>
            <a:off x="9450963" y="6090224"/>
            <a:ext cx="1481940" cy="430887"/>
          </a:xfrm>
          <a:prstGeom prst="rect">
            <a:avLst/>
          </a:prstGeom>
          <a:noFill/>
        </p:spPr>
        <p:txBody>
          <a:bodyPr wrap="square" rtlCol="0">
            <a:spAutoFit/>
          </a:bodyPr>
          <a:lstStyle/>
          <a:p>
            <a:r>
              <a:rPr lang="fr-FR" sz="1100" b="1" i="1" dirty="0">
                <a:solidFill>
                  <a:schemeClr val="bg1"/>
                </a:solidFill>
                <a:latin typeface="Helvetica LT Std" panose="020B0504020202020204" pitchFamily="34" charset="0"/>
              </a:rPr>
              <a:t>Chiffres  </a:t>
            </a:r>
          </a:p>
          <a:p>
            <a:r>
              <a:rPr lang="fr-FR" sz="1100" b="1" i="1" dirty="0">
                <a:solidFill>
                  <a:schemeClr val="bg1"/>
                </a:solidFill>
                <a:latin typeface="Helvetica LT Std" panose="020B0504020202020204" pitchFamily="34" charset="0"/>
              </a:rPr>
              <a:t>saison 2024-2025</a:t>
            </a:r>
            <a:endParaRPr lang="fr-FR" sz="1000" i="1" dirty="0">
              <a:solidFill>
                <a:schemeClr val="bg1"/>
              </a:solidFill>
              <a:latin typeface="Helvetica LT Std" panose="020B0504020202020204" pitchFamily="34" charset="0"/>
            </a:endParaRPr>
          </a:p>
        </p:txBody>
      </p:sp>
    </p:spTree>
    <p:extLst>
      <p:ext uri="{BB962C8B-B14F-4D97-AF65-F5344CB8AC3E}">
        <p14:creationId xmlns:p14="http://schemas.microsoft.com/office/powerpoint/2010/main" val="2833151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7020" y="1708402"/>
            <a:ext cx="4530494" cy="2862322"/>
          </a:xfrm>
          <a:prstGeom prst="rect">
            <a:avLst/>
          </a:prstGeom>
        </p:spPr>
        <p:txBody>
          <a:bodyPr wrap="square">
            <a:spAutoFit/>
          </a:bodyPr>
          <a:lstStyle/>
          <a:p>
            <a:pPr algn="just"/>
            <a:r>
              <a:rPr lang="fr-FR" sz="2000" dirty="0">
                <a:latin typeface="Helvetica" panose="020B0604020202020204" pitchFamily="34" charset="0"/>
                <a:cs typeface="Helvetica" panose="020B0604020202020204" pitchFamily="34" charset="0"/>
              </a:rPr>
              <a:t>Chaque année de nombreuses compétitions et rencontres nationales sont organisées.</a:t>
            </a:r>
          </a:p>
          <a:p>
            <a:pPr algn="just"/>
            <a:endParaRPr lang="fr-FR" sz="2000" dirty="0">
              <a:latin typeface="Helvetica" panose="020B0604020202020204" pitchFamily="34" charset="0"/>
              <a:cs typeface="Helvetica" panose="020B0604020202020204" pitchFamily="34" charset="0"/>
            </a:endParaRPr>
          </a:p>
          <a:p>
            <a:pPr algn="just"/>
            <a:r>
              <a:rPr lang="fr-FR" sz="2000" dirty="0">
                <a:latin typeface="Helvetica" panose="020B0604020202020204" pitchFamily="34" charset="0"/>
                <a:cs typeface="Helvetica" panose="020B0604020202020204" pitchFamily="34" charset="0"/>
              </a:rPr>
              <a:t>Ouvertes à tous ou accessibles sur qualification, elles sont toutes placées sous le signe du partage, de la convivialité et de l’épanouissement de la personne dans sa pratique</a:t>
            </a:r>
            <a:r>
              <a:rPr lang="fr-FR" dirty="0">
                <a:latin typeface="ArialMT"/>
              </a:rPr>
              <a:t>.</a:t>
            </a:r>
            <a:endParaRPr lang="fr-FR" dirty="0"/>
          </a:p>
        </p:txBody>
      </p:sp>
      <p:sp>
        <p:nvSpPr>
          <p:cNvPr id="3" name="ZoneTexte 2"/>
          <p:cNvSpPr txBox="1"/>
          <p:nvPr/>
        </p:nvSpPr>
        <p:spPr>
          <a:xfrm>
            <a:off x="7393933" y="3024996"/>
            <a:ext cx="3610102" cy="369332"/>
          </a:xfrm>
          <a:prstGeom prst="rect">
            <a:avLst/>
          </a:prstGeom>
          <a:noFill/>
        </p:spPr>
        <p:txBody>
          <a:bodyPr wrap="square" rtlCol="0">
            <a:spAutoFit/>
          </a:bodyPr>
          <a:lstStyle/>
          <a:p>
            <a:r>
              <a:rPr lang="fr-FR" b="1" dirty="0">
                <a:solidFill>
                  <a:schemeClr val="bg1"/>
                </a:solidFill>
                <a:latin typeface="HelveticaNeueLT Std Blk Cn" panose="020B0806030702040204" pitchFamily="34" charset="0"/>
              </a:rPr>
              <a:t>Chaque année, c’est plus de : </a:t>
            </a:r>
          </a:p>
        </p:txBody>
      </p:sp>
      <p:sp>
        <p:nvSpPr>
          <p:cNvPr id="4" name="ZoneTexte 3"/>
          <p:cNvSpPr txBox="1"/>
          <p:nvPr/>
        </p:nvSpPr>
        <p:spPr>
          <a:xfrm>
            <a:off x="8197668" y="5347083"/>
            <a:ext cx="4302060" cy="369332"/>
          </a:xfrm>
          <a:prstGeom prst="rect">
            <a:avLst/>
          </a:prstGeom>
          <a:noFill/>
        </p:spPr>
        <p:txBody>
          <a:bodyPr wrap="square" rtlCol="0">
            <a:spAutoFit/>
          </a:bodyPr>
          <a:lstStyle/>
          <a:p>
            <a:pPr>
              <a:buClr>
                <a:schemeClr val="bg1"/>
              </a:buClr>
            </a:pPr>
            <a:r>
              <a:rPr lang="fr-FR" b="1" dirty="0">
                <a:solidFill>
                  <a:schemeClr val="bg1"/>
                </a:solidFill>
                <a:latin typeface="HelveticaNeueLT Std" panose="020B0604020202020204" pitchFamily="34" charset="0"/>
              </a:rPr>
              <a:t>2 500 </a:t>
            </a:r>
            <a:r>
              <a:rPr lang="fr-FR" sz="1600" dirty="0">
                <a:solidFill>
                  <a:schemeClr val="bg1"/>
                </a:solidFill>
                <a:latin typeface="HelveticaNeueLT Std" panose="020B0604020202020204" pitchFamily="34" charset="0"/>
              </a:rPr>
              <a:t>JUGES ET ARBITRES</a:t>
            </a:r>
          </a:p>
        </p:txBody>
      </p:sp>
      <p:sp>
        <p:nvSpPr>
          <p:cNvPr id="5" name="Rectangle 4"/>
          <p:cNvSpPr/>
          <p:nvPr/>
        </p:nvSpPr>
        <p:spPr>
          <a:xfrm>
            <a:off x="6606997" y="4293725"/>
            <a:ext cx="4360459" cy="496996"/>
          </a:xfrm>
          <a:prstGeom prst="rect">
            <a:avLst/>
          </a:prstGeom>
        </p:spPr>
        <p:txBody>
          <a:bodyPr wrap="square">
            <a:spAutoFit/>
          </a:bodyPr>
          <a:lstStyle/>
          <a:p>
            <a:pPr>
              <a:lnSpc>
                <a:spcPct val="150000"/>
              </a:lnSpc>
              <a:buClr>
                <a:schemeClr val="bg1"/>
              </a:buClr>
            </a:pPr>
            <a:r>
              <a:rPr lang="fr-FR" sz="2000" b="1" dirty="0">
                <a:solidFill>
                  <a:schemeClr val="bg1"/>
                </a:solidFill>
                <a:latin typeface="HelveticaNeueLT Std" panose="020B0604020202020204" pitchFamily="34" charset="0"/>
              </a:rPr>
              <a:t>3 600 </a:t>
            </a:r>
            <a:r>
              <a:rPr lang="fr-FR" dirty="0">
                <a:solidFill>
                  <a:schemeClr val="bg1"/>
                </a:solidFill>
                <a:latin typeface="HelveticaNeueLT Std" panose="020B0604020202020204" pitchFamily="34" charset="0"/>
              </a:rPr>
              <a:t>BÉNÉVOLES MOBILISÉS</a:t>
            </a:r>
          </a:p>
        </p:txBody>
      </p:sp>
      <p:sp>
        <p:nvSpPr>
          <p:cNvPr id="6" name="Rectangle 5"/>
          <p:cNvSpPr/>
          <p:nvPr/>
        </p:nvSpPr>
        <p:spPr>
          <a:xfrm>
            <a:off x="6954941" y="3382586"/>
            <a:ext cx="4488086" cy="496996"/>
          </a:xfrm>
          <a:prstGeom prst="rect">
            <a:avLst/>
          </a:prstGeom>
        </p:spPr>
        <p:txBody>
          <a:bodyPr wrap="square">
            <a:spAutoFit/>
          </a:bodyPr>
          <a:lstStyle/>
          <a:p>
            <a:pPr>
              <a:lnSpc>
                <a:spcPct val="150000"/>
              </a:lnSpc>
              <a:buClr>
                <a:schemeClr val="bg1"/>
              </a:buClr>
            </a:pPr>
            <a:r>
              <a:rPr lang="fr-FR" sz="2000" b="1" dirty="0">
                <a:solidFill>
                  <a:schemeClr val="bg1"/>
                </a:solidFill>
                <a:latin typeface="HelveticaNeueLT Std" panose="020B0604020202020204" pitchFamily="34" charset="0"/>
              </a:rPr>
              <a:t>37</a:t>
            </a:r>
            <a:r>
              <a:rPr lang="fr-FR" b="1" dirty="0">
                <a:solidFill>
                  <a:schemeClr val="bg1"/>
                </a:solidFill>
                <a:latin typeface="HelveticaNeueLT Std" panose="020B0604020202020204" pitchFamily="34" charset="0"/>
              </a:rPr>
              <a:t> </a:t>
            </a:r>
            <a:r>
              <a:rPr lang="fr-FR" dirty="0">
                <a:solidFill>
                  <a:schemeClr val="bg1"/>
                </a:solidFill>
                <a:latin typeface="HelveticaNeueLT Std" panose="020B0604020202020204" pitchFamily="34" charset="0"/>
              </a:rPr>
              <a:t>RENCONTRES NATIONALES</a:t>
            </a:r>
          </a:p>
        </p:txBody>
      </p:sp>
      <p:sp>
        <p:nvSpPr>
          <p:cNvPr id="7" name="Rectangle 6"/>
          <p:cNvSpPr/>
          <p:nvPr/>
        </p:nvSpPr>
        <p:spPr>
          <a:xfrm>
            <a:off x="8120633" y="3825258"/>
            <a:ext cx="3475973" cy="495649"/>
          </a:xfrm>
          <a:prstGeom prst="rect">
            <a:avLst/>
          </a:prstGeom>
        </p:spPr>
        <p:txBody>
          <a:bodyPr wrap="square">
            <a:spAutoFit/>
          </a:bodyPr>
          <a:lstStyle/>
          <a:p>
            <a:pPr>
              <a:lnSpc>
                <a:spcPct val="150000"/>
              </a:lnSpc>
              <a:buClr>
                <a:schemeClr val="bg1"/>
              </a:buClr>
            </a:pPr>
            <a:r>
              <a:rPr lang="fr-FR" sz="2000" b="1" dirty="0">
                <a:solidFill>
                  <a:schemeClr val="bg1"/>
                </a:solidFill>
                <a:latin typeface="HelveticaNeueLT Std" panose="020B0604020202020204" pitchFamily="34" charset="0"/>
              </a:rPr>
              <a:t>16 000 </a:t>
            </a:r>
            <a:r>
              <a:rPr lang="fr-FR" dirty="0">
                <a:solidFill>
                  <a:schemeClr val="bg1"/>
                </a:solidFill>
                <a:latin typeface="HelveticaNeueLT Std" panose="020B0604020202020204" pitchFamily="34" charset="0"/>
              </a:rPr>
              <a:t>PARTICIPANTS</a:t>
            </a:r>
          </a:p>
        </p:txBody>
      </p:sp>
      <p:sp>
        <p:nvSpPr>
          <p:cNvPr id="8" name="Rectangle 7"/>
          <p:cNvSpPr/>
          <p:nvPr/>
        </p:nvSpPr>
        <p:spPr>
          <a:xfrm>
            <a:off x="6569809" y="4856019"/>
            <a:ext cx="5460891" cy="369332"/>
          </a:xfrm>
          <a:prstGeom prst="rect">
            <a:avLst/>
          </a:prstGeom>
        </p:spPr>
        <p:txBody>
          <a:bodyPr wrap="square">
            <a:spAutoFit/>
          </a:bodyPr>
          <a:lstStyle/>
          <a:p>
            <a:pPr algn="ctr">
              <a:buClr>
                <a:schemeClr val="bg1"/>
              </a:buClr>
            </a:pPr>
            <a:r>
              <a:rPr lang="fr-FR" b="1" dirty="0">
                <a:solidFill>
                  <a:schemeClr val="bg1"/>
                </a:solidFill>
                <a:latin typeface="HelveticaNeueLT Std" panose="020B0604020202020204" pitchFamily="34" charset="0"/>
              </a:rPr>
              <a:t>1 150 </a:t>
            </a:r>
            <a:r>
              <a:rPr lang="fr-FR" dirty="0">
                <a:solidFill>
                  <a:schemeClr val="bg1"/>
                </a:solidFill>
                <a:latin typeface="HelveticaNeueLT Std" panose="020B0604020202020204" pitchFamily="34" charset="0"/>
              </a:rPr>
              <a:t>SECTIONS D’ASSOCIATIONS</a:t>
            </a:r>
          </a:p>
        </p:txBody>
      </p:sp>
      <p:sp>
        <p:nvSpPr>
          <p:cNvPr id="10" name="ZoneTexte 9"/>
          <p:cNvSpPr txBox="1"/>
          <p:nvPr/>
        </p:nvSpPr>
        <p:spPr>
          <a:xfrm>
            <a:off x="9198984" y="5923970"/>
            <a:ext cx="1481940" cy="430887"/>
          </a:xfrm>
          <a:prstGeom prst="rect">
            <a:avLst/>
          </a:prstGeom>
          <a:noFill/>
        </p:spPr>
        <p:txBody>
          <a:bodyPr wrap="square" rtlCol="0">
            <a:spAutoFit/>
          </a:bodyPr>
          <a:lstStyle/>
          <a:p>
            <a:r>
              <a:rPr lang="fr-FR" sz="1100" b="1" i="1" dirty="0">
                <a:solidFill>
                  <a:schemeClr val="bg1"/>
                </a:solidFill>
                <a:latin typeface="Helvetica LT Std" panose="020B0504020202020204" pitchFamily="34" charset="0"/>
              </a:rPr>
              <a:t>Chiffres  </a:t>
            </a:r>
          </a:p>
          <a:p>
            <a:r>
              <a:rPr lang="fr-FR" sz="1100" b="1" i="1" dirty="0">
                <a:solidFill>
                  <a:schemeClr val="bg1"/>
                </a:solidFill>
                <a:latin typeface="Helvetica LT Std" panose="020B0504020202020204" pitchFamily="34" charset="0"/>
              </a:rPr>
              <a:t>saison 2024-2025</a:t>
            </a:r>
            <a:endParaRPr lang="fr-FR" sz="1000" i="1" dirty="0">
              <a:solidFill>
                <a:schemeClr val="bg1"/>
              </a:solidFill>
              <a:latin typeface="Helvetica LT Std" panose="020B0504020202020204" pitchFamily="34" charset="0"/>
            </a:endParaRPr>
          </a:p>
        </p:txBody>
      </p:sp>
    </p:spTree>
    <p:extLst>
      <p:ext uri="{BB962C8B-B14F-4D97-AF65-F5344CB8AC3E}">
        <p14:creationId xmlns:p14="http://schemas.microsoft.com/office/powerpoint/2010/main" val="751671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7524" y="5547372"/>
            <a:ext cx="1230168" cy="1742874"/>
          </a:xfrm>
          <a:prstGeom prst="rect">
            <a:avLst/>
          </a:prstGeom>
        </p:spPr>
      </p:pic>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t="22568" b="18664"/>
          <a:stretch/>
        </p:blipFill>
        <p:spPr>
          <a:xfrm rot="9557408">
            <a:off x="-435418" y="5979728"/>
            <a:ext cx="1767197" cy="1338557"/>
          </a:xfrm>
          <a:prstGeom prst="rect">
            <a:avLst/>
          </a:prstGeom>
        </p:spPr>
      </p:pic>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3556" y="-688826"/>
            <a:ext cx="4841443" cy="6858000"/>
          </a:xfrm>
          <a:prstGeom prst="rect">
            <a:avLst/>
          </a:prstGeom>
        </p:spPr>
      </p:pic>
      <p:pic>
        <p:nvPicPr>
          <p:cNvPr id="8" name="Image 7"/>
          <p:cNvPicPr>
            <a:picLocks noChangeAspect="1"/>
          </p:cNvPicPr>
          <p:nvPr/>
        </p:nvPicPr>
        <p:blipFill rotWithShape="1">
          <a:blip r:embed="rId4">
            <a:extLst>
              <a:ext uri="{28A0092B-C50C-407E-A947-70E740481C1C}">
                <a14:useLocalDpi xmlns:a14="http://schemas.microsoft.com/office/drawing/2010/main" val="0"/>
              </a:ext>
            </a:extLst>
          </a:blip>
          <a:srcRect t="10371" b="26333"/>
          <a:stretch/>
        </p:blipFill>
        <p:spPr>
          <a:xfrm rot="384002">
            <a:off x="7769936" y="2451136"/>
            <a:ext cx="4312051" cy="4359776"/>
          </a:xfrm>
          <a:prstGeom prst="rect">
            <a:avLst/>
          </a:prstGeom>
        </p:spPr>
      </p:pic>
      <p:sp>
        <p:nvSpPr>
          <p:cNvPr id="2" name="Rectangle avec coin arrondi et coin rogné 6"/>
          <p:cNvSpPr/>
          <p:nvPr/>
        </p:nvSpPr>
        <p:spPr>
          <a:xfrm>
            <a:off x="0" y="-33990"/>
            <a:ext cx="12192000" cy="1502110"/>
          </a:xfrm>
          <a:prstGeom prst="rect">
            <a:avLst/>
          </a:prstGeom>
          <a:gradFill>
            <a:gsLst>
              <a:gs pos="29000">
                <a:srgbClr val="D34B8C"/>
              </a:gs>
              <a:gs pos="0">
                <a:srgbClr val="E6007E"/>
              </a:gs>
              <a:gs pos="57000">
                <a:srgbClr val="D34B8C"/>
              </a:gs>
              <a:gs pos="82000">
                <a:srgbClr val="B90F80"/>
              </a:gs>
              <a:gs pos="100000">
                <a:srgbClr val="B80C7F"/>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4876800" y="301566"/>
            <a:ext cx="6968474" cy="830997"/>
          </a:xfrm>
          <a:prstGeom prst="rect">
            <a:avLst/>
          </a:prstGeom>
          <a:noFill/>
        </p:spPr>
        <p:txBody>
          <a:bodyPr wrap="square" rtlCol="0">
            <a:spAutoFit/>
          </a:bodyPr>
          <a:lstStyle/>
          <a:p>
            <a:pPr algn="r"/>
            <a:r>
              <a:rPr lang="fr-FR" sz="4800" dirty="0">
                <a:solidFill>
                  <a:schemeClr val="bg1"/>
                </a:solidFill>
                <a:latin typeface="HelveticaNeueLT Std Blk Cn" panose="020B0806030702040204" pitchFamily="34" charset="0"/>
              </a:rPr>
              <a:t>SLIDE TYPE - ACTIVITÉS</a:t>
            </a:r>
          </a:p>
        </p:txBody>
      </p:sp>
      <p:sp>
        <p:nvSpPr>
          <p:cNvPr id="6" name="Rectangle 5"/>
          <p:cNvSpPr/>
          <p:nvPr/>
        </p:nvSpPr>
        <p:spPr>
          <a:xfrm>
            <a:off x="956286" y="5362462"/>
            <a:ext cx="7747025" cy="523220"/>
          </a:xfrm>
          <a:prstGeom prst="rect">
            <a:avLst/>
          </a:prstGeom>
        </p:spPr>
        <p:txBody>
          <a:bodyPr wrap="square">
            <a:spAutoFit/>
          </a:bodyPr>
          <a:lstStyle/>
          <a:p>
            <a:r>
              <a:rPr lang="fr-FR" sz="2800" dirty="0" err="1">
                <a:solidFill>
                  <a:srgbClr val="E6007E"/>
                </a:solidFill>
                <a:latin typeface="HelveticaNeueLT Std Blk Cn" panose="020B0806030702040204" pitchFamily="34" charset="0"/>
              </a:rPr>
              <a:t>Lorem</a:t>
            </a:r>
            <a:r>
              <a:rPr lang="fr-FR" sz="2800" dirty="0">
                <a:solidFill>
                  <a:srgbClr val="E6007E"/>
                </a:solidFill>
                <a:latin typeface="HelveticaNeueLT Std Blk Cn" panose="020B0806030702040204" pitchFamily="34" charset="0"/>
              </a:rPr>
              <a:t> </a:t>
            </a:r>
            <a:r>
              <a:rPr lang="fr-FR" sz="2800" dirty="0" err="1">
                <a:solidFill>
                  <a:srgbClr val="E6007E"/>
                </a:solidFill>
                <a:latin typeface="HelveticaNeueLT Std Blk Cn" panose="020B0806030702040204" pitchFamily="34" charset="0"/>
              </a:rPr>
              <a:t>ipsum</a:t>
            </a:r>
            <a:r>
              <a:rPr lang="fr-FR" sz="2800" dirty="0">
                <a:solidFill>
                  <a:srgbClr val="E6007E"/>
                </a:solidFill>
                <a:latin typeface="HelveticaNeueLT Std Blk Cn" panose="020B0806030702040204" pitchFamily="34" charset="0"/>
              </a:rPr>
              <a:t> </a:t>
            </a:r>
            <a:r>
              <a:rPr lang="fr-FR" sz="2800" dirty="0" err="1">
                <a:solidFill>
                  <a:srgbClr val="E6007E"/>
                </a:solidFill>
                <a:latin typeface="HelveticaNeueLT Std Blk Cn" panose="020B0806030702040204" pitchFamily="34" charset="0"/>
              </a:rPr>
              <a:t>dolor</a:t>
            </a:r>
            <a:r>
              <a:rPr lang="fr-FR" sz="2800" dirty="0">
                <a:solidFill>
                  <a:srgbClr val="E6007E"/>
                </a:solidFill>
                <a:latin typeface="HelveticaNeueLT Std Blk Cn" panose="020B0806030702040204" pitchFamily="34" charset="0"/>
              </a:rPr>
              <a:t> </a:t>
            </a:r>
            <a:r>
              <a:rPr lang="fr-FR" sz="2800" dirty="0" err="1">
                <a:solidFill>
                  <a:srgbClr val="E6007E"/>
                </a:solidFill>
                <a:latin typeface="HelveticaNeueLT Std Blk Cn" panose="020B0806030702040204" pitchFamily="34" charset="0"/>
              </a:rPr>
              <a:t>sit</a:t>
            </a:r>
            <a:r>
              <a:rPr lang="fr-FR" sz="2800" dirty="0">
                <a:solidFill>
                  <a:srgbClr val="E6007E"/>
                </a:solidFill>
                <a:latin typeface="HelveticaNeueLT Std Blk Cn" panose="020B0806030702040204" pitchFamily="34" charset="0"/>
              </a:rPr>
              <a:t> </a:t>
            </a:r>
            <a:r>
              <a:rPr lang="fr-FR" sz="2800" dirty="0" err="1">
                <a:solidFill>
                  <a:srgbClr val="E6007E"/>
                </a:solidFill>
                <a:latin typeface="HelveticaNeueLT Std Blk Cn" panose="020B0806030702040204" pitchFamily="34" charset="0"/>
              </a:rPr>
              <a:t>amet</a:t>
            </a:r>
            <a:r>
              <a:rPr lang="fr-FR" sz="2800" dirty="0">
                <a:solidFill>
                  <a:srgbClr val="E6007E"/>
                </a:solidFill>
                <a:latin typeface="HelveticaNeueLT Std Blk Cn" panose="020B0806030702040204" pitchFamily="34" charset="0"/>
              </a:rPr>
              <a:t>. Et provident</a:t>
            </a:r>
          </a:p>
        </p:txBody>
      </p:sp>
      <p:sp>
        <p:nvSpPr>
          <p:cNvPr id="7" name="Rectangle 6"/>
          <p:cNvSpPr/>
          <p:nvPr/>
        </p:nvSpPr>
        <p:spPr>
          <a:xfrm>
            <a:off x="956286" y="2385603"/>
            <a:ext cx="6349950" cy="2862322"/>
          </a:xfrm>
          <a:prstGeom prst="rect">
            <a:avLst/>
          </a:prstGeom>
        </p:spPr>
        <p:txBody>
          <a:bodyPr wrap="square">
            <a:spAutoFit/>
          </a:bodyPr>
          <a:lstStyle/>
          <a:p>
            <a:pPr algn="just"/>
            <a:r>
              <a:rPr lang="fr-FR" sz="2000" dirty="0" err="1">
                <a:solidFill>
                  <a:schemeClr val="bg2">
                    <a:lumMod val="25000"/>
                  </a:schemeClr>
                </a:solidFill>
                <a:latin typeface="Helvetica LT Std" panose="020B0504020202020204" pitchFamily="34" charset="0"/>
              </a:rPr>
              <a:t>Lorem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ipsum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dolor</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amet</a:t>
            </a:r>
            <a:r>
              <a:rPr lang="fr-FR" sz="2000" dirty="0">
                <a:solidFill>
                  <a:schemeClr val="bg2">
                    <a:lumMod val="25000"/>
                  </a:schemeClr>
                </a:solidFill>
                <a:latin typeface="Helvetica LT Std" panose="020B0504020202020204" pitchFamily="34" charset="0"/>
              </a:rPr>
              <a:t>. Et provident minus et </a:t>
            </a:r>
            <a:r>
              <a:rPr lang="fr-FR" sz="2000" dirty="0" err="1">
                <a:solidFill>
                  <a:schemeClr val="bg2">
                    <a:lumMod val="25000"/>
                  </a:schemeClr>
                </a:solidFill>
                <a:latin typeface="Helvetica LT Std" panose="020B0504020202020204" pitchFamily="34" charset="0"/>
              </a:rPr>
              <a:t>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similique</a:t>
            </a:r>
            <a:r>
              <a:rPr lang="fr-FR" sz="2000" dirty="0">
                <a:solidFill>
                  <a:schemeClr val="bg2">
                    <a:lumMod val="25000"/>
                  </a:schemeClr>
                </a:solidFill>
                <a:latin typeface="Helvetica LT Std" panose="020B0504020202020204" pitchFamily="34" charset="0"/>
              </a:rPr>
              <a:t> ut </a:t>
            </a:r>
            <a:r>
              <a:rPr lang="fr-FR" sz="2000" dirty="0" err="1">
                <a:solidFill>
                  <a:schemeClr val="bg2">
                    <a:lumMod val="25000"/>
                  </a:schemeClr>
                </a:solidFill>
                <a:latin typeface="Helvetica LT Std" panose="020B0504020202020204" pitchFamily="34" charset="0"/>
              </a:rPr>
              <a:t>impedit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commodi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aut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distinctio</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expedita</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velLorem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ipsum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dolor</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amet</a:t>
            </a:r>
            <a:r>
              <a:rPr lang="fr-FR" sz="2000" dirty="0">
                <a:solidFill>
                  <a:schemeClr val="bg2">
                    <a:lumMod val="25000"/>
                  </a:schemeClr>
                </a:solidFill>
                <a:latin typeface="Helvetica LT Std" panose="020B0504020202020204" pitchFamily="34" charset="0"/>
              </a:rPr>
              <a:t>. Et provident minus et </a:t>
            </a:r>
            <a:r>
              <a:rPr lang="fr-FR" sz="2000" dirty="0" err="1">
                <a:solidFill>
                  <a:schemeClr val="bg2">
                    <a:lumMod val="25000"/>
                  </a:schemeClr>
                </a:solidFill>
                <a:latin typeface="Helvetica LT Std" panose="020B0504020202020204" pitchFamily="34" charset="0"/>
              </a:rPr>
              <a:t>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similique</a:t>
            </a:r>
            <a:r>
              <a:rPr lang="fr-FR" sz="2000" dirty="0">
                <a:solidFill>
                  <a:schemeClr val="bg2">
                    <a:lumMod val="25000"/>
                  </a:schemeClr>
                </a:solidFill>
                <a:latin typeface="Helvetica LT Std" panose="020B0504020202020204" pitchFamily="34" charset="0"/>
              </a:rPr>
              <a:t> ut </a:t>
            </a:r>
            <a:r>
              <a:rPr lang="fr-FR" sz="2000" dirty="0" err="1">
                <a:solidFill>
                  <a:schemeClr val="bg2">
                    <a:lumMod val="25000"/>
                  </a:schemeClr>
                </a:solidFill>
                <a:latin typeface="Helvetica LT Std" panose="020B0504020202020204" pitchFamily="34" charset="0"/>
              </a:rPr>
              <a:t>impedit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commodi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aut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distinctio</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expedita</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vel</a:t>
            </a:r>
            <a:endParaRPr lang="fr-FR" sz="2000" dirty="0">
              <a:solidFill>
                <a:schemeClr val="bg2">
                  <a:lumMod val="25000"/>
                </a:schemeClr>
              </a:solidFill>
              <a:latin typeface="Helvetica LT Std" panose="020B0504020202020204" pitchFamily="34" charset="0"/>
            </a:endParaRPr>
          </a:p>
          <a:p>
            <a:pPr algn="just"/>
            <a:r>
              <a:rPr lang="fr-FR" sz="2000" dirty="0" err="1">
                <a:solidFill>
                  <a:schemeClr val="bg2">
                    <a:lumMod val="25000"/>
                  </a:schemeClr>
                </a:solidFill>
                <a:latin typeface="Helvetica LT Std" panose="020B0504020202020204" pitchFamily="34" charset="0"/>
              </a:rPr>
              <a:t>Lorem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ipsum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dolor</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amet</a:t>
            </a:r>
            <a:r>
              <a:rPr lang="fr-FR" sz="2000" dirty="0">
                <a:solidFill>
                  <a:schemeClr val="bg2">
                    <a:lumMod val="25000"/>
                  </a:schemeClr>
                </a:solidFill>
                <a:latin typeface="Helvetica LT Std" panose="020B0504020202020204" pitchFamily="34" charset="0"/>
              </a:rPr>
              <a:t>. Et provident minus et </a:t>
            </a:r>
            <a:r>
              <a:rPr lang="fr-FR" sz="2000" dirty="0" err="1">
                <a:solidFill>
                  <a:schemeClr val="bg2">
                    <a:lumMod val="25000"/>
                  </a:schemeClr>
                </a:solidFill>
                <a:latin typeface="Helvetica LT Std" panose="020B0504020202020204" pitchFamily="34" charset="0"/>
              </a:rPr>
              <a:t>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similique</a:t>
            </a:r>
            <a:r>
              <a:rPr lang="fr-FR" sz="2000" dirty="0">
                <a:solidFill>
                  <a:schemeClr val="bg2">
                    <a:lumMod val="25000"/>
                  </a:schemeClr>
                </a:solidFill>
                <a:latin typeface="Helvetica LT Std" panose="020B0504020202020204" pitchFamily="34" charset="0"/>
              </a:rPr>
              <a:t> ut </a:t>
            </a:r>
            <a:r>
              <a:rPr lang="fr-FR" sz="2000" dirty="0" err="1">
                <a:solidFill>
                  <a:schemeClr val="bg2">
                    <a:lumMod val="25000"/>
                  </a:schemeClr>
                </a:solidFill>
                <a:latin typeface="Helvetica LT Std" panose="020B0504020202020204" pitchFamily="34" charset="0"/>
              </a:rPr>
              <a:t>impedit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commodi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aut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distinctio</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expedita</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vel</a:t>
            </a:r>
            <a:endParaRPr lang="fr-FR" sz="2000" dirty="0">
              <a:solidFill>
                <a:schemeClr val="bg2">
                  <a:lumMod val="25000"/>
                </a:schemeClr>
              </a:solidFill>
              <a:latin typeface="Helvetica LT Std" panose="020B0504020202020204" pitchFamily="34" charset="0"/>
            </a:endParaRPr>
          </a:p>
          <a:p>
            <a:pPr algn="ctr"/>
            <a:endParaRPr lang="fr-FR" sz="2000" dirty="0">
              <a:solidFill>
                <a:schemeClr val="bg2">
                  <a:lumMod val="25000"/>
                </a:schemeClr>
              </a:solidFill>
              <a:latin typeface="Helvetica LT Std" panose="020B0504020202020204" pitchFamily="34" charset="0"/>
            </a:endParaRPr>
          </a:p>
        </p:txBody>
      </p:sp>
      <p:sp>
        <p:nvSpPr>
          <p:cNvPr id="9" name="ZoneTexte 8"/>
          <p:cNvSpPr txBox="1"/>
          <p:nvPr/>
        </p:nvSpPr>
        <p:spPr>
          <a:xfrm>
            <a:off x="-2390623" y="1749933"/>
            <a:ext cx="7981527" cy="584775"/>
          </a:xfrm>
          <a:prstGeom prst="rect">
            <a:avLst/>
          </a:prstGeom>
          <a:noFill/>
        </p:spPr>
        <p:txBody>
          <a:bodyPr wrap="square" rtlCol="0">
            <a:spAutoFit/>
          </a:bodyPr>
          <a:lstStyle/>
          <a:p>
            <a:pPr algn="ctr"/>
            <a:r>
              <a:rPr lang="fr-FR" sz="3200" b="1" dirty="0">
                <a:solidFill>
                  <a:srgbClr val="E6007E"/>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TITRE</a:t>
            </a:r>
          </a:p>
        </p:txBody>
      </p:sp>
    </p:spTree>
    <p:extLst>
      <p:ext uri="{BB962C8B-B14F-4D97-AF65-F5344CB8AC3E}">
        <p14:creationId xmlns:p14="http://schemas.microsoft.com/office/powerpoint/2010/main" val="3032403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8514579" y="5042165"/>
            <a:ext cx="1219200" cy="1219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p:cNvSpPr/>
          <p:nvPr/>
        </p:nvSpPr>
        <p:spPr>
          <a:xfrm>
            <a:off x="10235788" y="4986285"/>
            <a:ext cx="1219200" cy="1219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8699" y="4986285"/>
            <a:ext cx="1330959" cy="1330959"/>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4969" y="5478518"/>
            <a:ext cx="1009963" cy="257488"/>
          </a:xfrm>
          <a:prstGeom prst="rect">
            <a:avLst/>
          </a:prstGeom>
        </p:spPr>
      </p:pic>
    </p:spTree>
    <p:extLst>
      <p:ext uri="{BB962C8B-B14F-4D97-AF65-F5344CB8AC3E}">
        <p14:creationId xmlns:p14="http://schemas.microsoft.com/office/powerpoint/2010/main" val="2285928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661827" y="1284615"/>
            <a:ext cx="8121444" cy="1138773"/>
          </a:xfrm>
          <a:prstGeom prst="rect">
            <a:avLst/>
          </a:prstGeom>
          <a:noFill/>
        </p:spPr>
        <p:txBody>
          <a:bodyPr wrap="square" rtlCol="0">
            <a:spAutoFit/>
          </a:bodyPr>
          <a:lstStyle/>
          <a:p>
            <a:r>
              <a:rPr lang="fr-FR" sz="2800" dirty="0">
                <a:latin typeface="HelveticaNeueLT Std Blk Cn" panose="020B0806030702040204" pitchFamily="34" charset="0"/>
              </a:rPr>
              <a:t>Une offre de formation pour tous :</a:t>
            </a:r>
          </a:p>
          <a:p>
            <a:pPr marL="742950" lvl="1" indent="-285750">
              <a:buClr>
                <a:srgbClr val="FB6882"/>
              </a:buClr>
              <a:buFont typeface="Arial" panose="020B0604020202020204" pitchFamily="34" charset="0"/>
              <a:buChar char="•"/>
            </a:pPr>
            <a:r>
              <a:rPr lang="fr-FR" sz="2000" dirty="0">
                <a:latin typeface="Helvetica" panose="020B0604020202020204" pitchFamily="34" charset="0"/>
                <a:cs typeface="Helvetica" panose="020B0604020202020204" pitchFamily="34" charset="0"/>
              </a:rPr>
              <a:t>formations fédérales ;</a:t>
            </a:r>
          </a:p>
          <a:p>
            <a:pPr marL="742950" lvl="1" indent="-285750">
              <a:buClr>
                <a:srgbClr val="FB6882"/>
              </a:buClr>
              <a:buFont typeface="Arial" panose="020B0604020202020204" pitchFamily="34" charset="0"/>
              <a:buChar char="•"/>
            </a:pPr>
            <a:r>
              <a:rPr lang="fr-FR" sz="2000" dirty="0">
                <a:latin typeface="Helvetica" panose="020B0604020202020204" pitchFamily="34" charset="0"/>
                <a:cs typeface="Helvetica" panose="020B0604020202020204" pitchFamily="34" charset="0"/>
              </a:rPr>
              <a:t>formations BAFA/BAFD.</a:t>
            </a:r>
          </a:p>
        </p:txBody>
      </p:sp>
      <p:sp>
        <p:nvSpPr>
          <p:cNvPr id="3" name="Rectangle 2"/>
          <p:cNvSpPr/>
          <p:nvPr/>
        </p:nvSpPr>
        <p:spPr>
          <a:xfrm>
            <a:off x="7352846" y="3215562"/>
            <a:ext cx="4408888" cy="1754326"/>
          </a:xfrm>
          <a:prstGeom prst="rect">
            <a:avLst/>
          </a:prstGeom>
        </p:spPr>
        <p:txBody>
          <a:bodyPr wrap="square">
            <a:spAutoFit/>
          </a:bodyPr>
          <a:lstStyle/>
          <a:p>
            <a:pPr algn="just"/>
            <a:r>
              <a:rPr lang="fr-FR" dirty="0">
                <a:latin typeface="Helvetica" panose="020B0604020202020204" pitchFamily="34" charset="0"/>
                <a:cs typeface="Helvetica" panose="020B0604020202020204" pitchFamily="34" charset="0"/>
              </a:rPr>
              <a:t>La fédération s’attache à former des bénévoles et des salariés à la fois éducateurs et pédagogues, désireux d’agir en faveur de l’épanouissement de chacun, de l’accueil de tous et du développement de la vie associative.</a:t>
            </a:r>
          </a:p>
        </p:txBody>
      </p:sp>
      <p:sp>
        <p:nvSpPr>
          <p:cNvPr id="4" name="Rectangle 3"/>
          <p:cNvSpPr/>
          <p:nvPr/>
        </p:nvSpPr>
        <p:spPr>
          <a:xfrm>
            <a:off x="6049298" y="5594641"/>
            <a:ext cx="5342602" cy="954107"/>
          </a:xfrm>
          <a:prstGeom prst="rect">
            <a:avLst/>
          </a:prstGeom>
        </p:spPr>
        <p:txBody>
          <a:bodyPr wrap="square">
            <a:spAutoFit/>
          </a:bodyPr>
          <a:lstStyle/>
          <a:p>
            <a:pPr algn="ctr"/>
            <a:r>
              <a:rPr lang="fr-FR" sz="2800" dirty="0">
                <a:solidFill>
                  <a:srgbClr val="E42313"/>
                </a:solidFill>
                <a:latin typeface="HelveticaNeueLT Std Blk Cn" panose="020B0806030702040204" pitchFamily="34" charset="0"/>
              </a:rPr>
              <a:t>Accompagner l’engagement associatif et professionnel</a:t>
            </a:r>
          </a:p>
        </p:txBody>
      </p:sp>
      <p:sp>
        <p:nvSpPr>
          <p:cNvPr id="5" name="ZoneTexte 4"/>
          <p:cNvSpPr txBox="1"/>
          <p:nvPr/>
        </p:nvSpPr>
        <p:spPr>
          <a:xfrm>
            <a:off x="577533" y="291364"/>
            <a:ext cx="9949893" cy="707886"/>
          </a:xfrm>
          <a:prstGeom prst="rect">
            <a:avLst/>
          </a:prstGeom>
          <a:noFill/>
        </p:spPr>
        <p:txBody>
          <a:bodyPr wrap="square" rtlCol="0">
            <a:spAutoFit/>
          </a:bodyPr>
          <a:lstStyle/>
          <a:p>
            <a:r>
              <a:rPr lang="fr-FR" sz="4000" b="1" dirty="0">
                <a:solidFill>
                  <a:srgbClr val="E42313"/>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LES FORMATIONS DE LA FSCF</a:t>
            </a:r>
          </a:p>
        </p:txBody>
      </p:sp>
    </p:spTree>
    <p:extLst>
      <p:ext uri="{BB962C8B-B14F-4D97-AF65-F5344CB8AC3E}">
        <p14:creationId xmlns:p14="http://schemas.microsoft.com/office/powerpoint/2010/main" val="2295703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4349591" y="342665"/>
            <a:ext cx="9993378" cy="830997"/>
          </a:xfrm>
          <a:prstGeom prst="rect">
            <a:avLst/>
          </a:prstGeom>
          <a:noFill/>
        </p:spPr>
        <p:txBody>
          <a:bodyPr wrap="square" rtlCol="0">
            <a:spAutoFit/>
          </a:bodyPr>
          <a:lstStyle/>
          <a:p>
            <a:r>
              <a:rPr lang="fr-FR" sz="4800" dirty="0">
                <a:solidFill>
                  <a:schemeClr val="bg1"/>
                </a:solidFill>
                <a:latin typeface="HelveticaNeueLT Std Blk Cn" panose="020B0806030702040204" pitchFamily="34" charset="0"/>
              </a:rPr>
              <a:t>LES FORMATIONS FÉDÉRALES</a:t>
            </a:r>
          </a:p>
        </p:txBody>
      </p:sp>
    </p:spTree>
    <p:extLst>
      <p:ext uri="{BB962C8B-B14F-4D97-AF65-F5344CB8AC3E}">
        <p14:creationId xmlns:p14="http://schemas.microsoft.com/office/powerpoint/2010/main" val="2416989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96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672670" y="3665882"/>
            <a:ext cx="3647299"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214 </a:t>
            </a:r>
            <a:r>
              <a:rPr lang="fr-FR" dirty="0">
                <a:solidFill>
                  <a:schemeClr val="bg1"/>
                </a:solidFill>
                <a:latin typeface="Helvetica LT Std" panose="020B0504020202020204" pitchFamily="34" charset="0"/>
              </a:rPr>
              <a:t>SESSIONS DE FORMATION</a:t>
            </a:r>
          </a:p>
        </p:txBody>
      </p:sp>
      <p:sp>
        <p:nvSpPr>
          <p:cNvPr id="3" name="ZoneTexte 2"/>
          <p:cNvSpPr txBox="1"/>
          <p:nvPr/>
        </p:nvSpPr>
        <p:spPr>
          <a:xfrm>
            <a:off x="9826910" y="4280587"/>
            <a:ext cx="3053546"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3 728</a:t>
            </a:r>
          </a:p>
          <a:p>
            <a:r>
              <a:rPr lang="fr-FR" dirty="0">
                <a:solidFill>
                  <a:schemeClr val="bg1"/>
                </a:solidFill>
                <a:latin typeface="Helvetica LT Std" panose="020B0504020202020204" pitchFamily="34" charset="0"/>
              </a:rPr>
              <a:t>STAGIAIRES</a:t>
            </a:r>
            <a:endParaRPr lang="fr-FR" sz="1600" dirty="0">
              <a:solidFill>
                <a:schemeClr val="bg1"/>
              </a:solidFill>
              <a:latin typeface="Helvetica LT Std" panose="020B0504020202020204" pitchFamily="34" charset="0"/>
            </a:endParaRPr>
          </a:p>
        </p:txBody>
      </p:sp>
      <p:sp>
        <p:nvSpPr>
          <p:cNvPr id="4" name="Rectangle 3"/>
          <p:cNvSpPr/>
          <p:nvPr/>
        </p:nvSpPr>
        <p:spPr>
          <a:xfrm>
            <a:off x="1903946" y="1852214"/>
            <a:ext cx="9782885" cy="646331"/>
          </a:xfrm>
          <a:prstGeom prst="rect">
            <a:avLst/>
          </a:prstGeom>
        </p:spPr>
        <p:txBody>
          <a:bodyPr wrap="square">
            <a:spAutoFit/>
          </a:bodyPr>
          <a:lstStyle/>
          <a:p>
            <a:r>
              <a:rPr lang="fr-FR" dirty="0">
                <a:solidFill>
                  <a:schemeClr val="tx1">
                    <a:lumMod val="95000"/>
                    <a:lumOff val="5000"/>
                  </a:schemeClr>
                </a:solidFill>
                <a:latin typeface="Helvetica" panose="020B0604020202020204" pitchFamily="34" charset="0"/>
                <a:cs typeface="Helvetica" panose="020B0604020202020204" pitchFamily="34" charset="0"/>
              </a:rPr>
              <a:t>La FSCF est habilitée par le Ministère de tutelle à dispenser des formations BAFA et BAFD.</a:t>
            </a:r>
          </a:p>
          <a:p>
            <a:r>
              <a:rPr lang="fr-FR" dirty="0">
                <a:solidFill>
                  <a:schemeClr val="tx1">
                    <a:lumMod val="95000"/>
                    <a:lumOff val="5000"/>
                  </a:schemeClr>
                </a:solidFill>
                <a:latin typeface="Helvetica" panose="020B0604020202020204" pitchFamily="34" charset="0"/>
                <a:cs typeface="Helvetica" panose="020B0604020202020204" pitchFamily="34" charset="0"/>
              </a:rPr>
              <a:t>De nombreuses sessions sont proposées et organisées partout en France.</a:t>
            </a:r>
          </a:p>
        </p:txBody>
      </p:sp>
      <p:sp>
        <p:nvSpPr>
          <p:cNvPr id="5" name="ZoneTexte 4"/>
          <p:cNvSpPr txBox="1"/>
          <p:nvPr/>
        </p:nvSpPr>
        <p:spPr>
          <a:xfrm>
            <a:off x="3739989" y="290909"/>
            <a:ext cx="9993378" cy="830997"/>
          </a:xfrm>
          <a:prstGeom prst="rect">
            <a:avLst/>
          </a:prstGeom>
          <a:noFill/>
        </p:spPr>
        <p:txBody>
          <a:bodyPr wrap="square" rtlCol="0">
            <a:spAutoFit/>
          </a:bodyPr>
          <a:lstStyle/>
          <a:p>
            <a:r>
              <a:rPr lang="fr-FR" sz="4800" dirty="0">
                <a:solidFill>
                  <a:schemeClr val="bg1"/>
                </a:solidFill>
                <a:latin typeface="HelveticaNeueLT Std Blk Cn" panose="020B0806030702040204" pitchFamily="34" charset="0"/>
              </a:rPr>
              <a:t>LES FORMATIONS BAFA ET BAFD</a:t>
            </a:r>
          </a:p>
        </p:txBody>
      </p:sp>
      <p:sp>
        <p:nvSpPr>
          <p:cNvPr id="8" name="ZoneTexte 7"/>
          <p:cNvSpPr txBox="1"/>
          <p:nvPr/>
        </p:nvSpPr>
        <p:spPr>
          <a:xfrm>
            <a:off x="9617218" y="5203069"/>
            <a:ext cx="1481940" cy="430887"/>
          </a:xfrm>
          <a:prstGeom prst="rect">
            <a:avLst/>
          </a:prstGeom>
          <a:noFill/>
        </p:spPr>
        <p:txBody>
          <a:bodyPr wrap="square" rtlCol="0">
            <a:spAutoFit/>
          </a:bodyPr>
          <a:lstStyle/>
          <a:p>
            <a:r>
              <a:rPr lang="fr-FR" sz="1100" b="1" i="1" dirty="0">
                <a:solidFill>
                  <a:schemeClr val="bg1"/>
                </a:solidFill>
                <a:latin typeface="Helvetica LT Std" panose="020B0504020202020204" pitchFamily="34" charset="0"/>
              </a:rPr>
              <a:t>Chiffres  </a:t>
            </a:r>
          </a:p>
          <a:p>
            <a:r>
              <a:rPr lang="fr-FR" sz="1100" b="1" i="1" dirty="0">
                <a:solidFill>
                  <a:schemeClr val="bg1"/>
                </a:solidFill>
                <a:latin typeface="Helvetica LT Std" panose="020B0504020202020204" pitchFamily="34" charset="0"/>
              </a:rPr>
              <a:t>saison 2024-2025</a:t>
            </a:r>
            <a:endParaRPr lang="fr-FR" sz="1000" i="1" dirty="0">
              <a:solidFill>
                <a:schemeClr val="bg1"/>
              </a:solidFill>
              <a:latin typeface="Helvetica LT Std" panose="020B0504020202020204" pitchFamily="34" charset="0"/>
            </a:endParaRPr>
          </a:p>
        </p:txBody>
      </p:sp>
    </p:spTree>
    <p:extLst>
      <p:ext uri="{BB962C8B-B14F-4D97-AF65-F5344CB8AC3E}">
        <p14:creationId xmlns:p14="http://schemas.microsoft.com/office/powerpoint/2010/main" val="682453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876800" y="301566"/>
            <a:ext cx="6968474" cy="830997"/>
          </a:xfrm>
          <a:prstGeom prst="rect">
            <a:avLst/>
          </a:prstGeom>
          <a:noFill/>
        </p:spPr>
        <p:txBody>
          <a:bodyPr wrap="square" rtlCol="0">
            <a:spAutoFit/>
          </a:bodyPr>
          <a:lstStyle/>
          <a:p>
            <a:pPr algn="r"/>
            <a:r>
              <a:rPr lang="fr-FR" sz="4800" dirty="0">
                <a:solidFill>
                  <a:schemeClr val="bg1"/>
                </a:solidFill>
                <a:latin typeface="HelveticaNeueLT Std Blk Cn" panose="020B0806030702040204" pitchFamily="34" charset="0"/>
              </a:rPr>
              <a:t>SLIDE TYPE - FORMATION</a:t>
            </a:r>
          </a:p>
        </p:txBody>
      </p:sp>
      <p:sp>
        <p:nvSpPr>
          <p:cNvPr id="3" name="Rectangle 2"/>
          <p:cNvSpPr/>
          <p:nvPr/>
        </p:nvSpPr>
        <p:spPr>
          <a:xfrm>
            <a:off x="5319941" y="5512933"/>
            <a:ext cx="7747025" cy="523220"/>
          </a:xfrm>
          <a:prstGeom prst="rect">
            <a:avLst/>
          </a:prstGeom>
        </p:spPr>
        <p:txBody>
          <a:bodyPr wrap="square">
            <a:spAutoFit/>
          </a:bodyPr>
          <a:lstStyle/>
          <a:p>
            <a:r>
              <a:rPr lang="fr-FR" sz="2800" dirty="0" err="1">
                <a:solidFill>
                  <a:srgbClr val="E42313"/>
                </a:solidFill>
                <a:latin typeface="HelveticaNeueLT Std Blk Cn" panose="020B0806030702040204" pitchFamily="34" charset="0"/>
              </a:rPr>
              <a:t>Lorem</a:t>
            </a:r>
            <a:r>
              <a:rPr lang="fr-FR" sz="2800" dirty="0">
                <a:solidFill>
                  <a:srgbClr val="E42313"/>
                </a:solidFill>
                <a:latin typeface="HelveticaNeueLT Std Blk Cn" panose="020B0806030702040204" pitchFamily="34" charset="0"/>
              </a:rPr>
              <a:t> </a:t>
            </a:r>
            <a:r>
              <a:rPr lang="fr-FR" sz="2800" dirty="0" err="1">
                <a:solidFill>
                  <a:srgbClr val="E42313"/>
                </a:solidFill>
                <a:latin typeface="HelveticaNeueLT Std Blk Cn" panose="020B0806030702040204" pitchFamily="34" charset="0"/>
              </a:rPr>
              <a:t>ipsum</a:t>
            </a:r>
            <a:r>
              <a:rPr lang="fr-FR" sz="2800" dirty="0">
                <a:solidFill>
                  <a:srgbClr val="E42313"/>
                </a:solidFill>
                <a:latin typeface="HelveticaNeueLT Std Blk Cn" panose="020B0806030702040204" pitchFamily="34" charset="0"/>
              </a:rPr>
              <a:t> </a:t>
            </a:r>
            <a:r>
              <a:rPr lang="fr-FR" sz="2800" dirty="0" err="1">
                <a:solidFill>
                  <a:srgbClr val="E42313"/>
                </a:solidFill>
                <a:latin typeface="HelveticaNeueLT Std Blk Cn" panose="020B0806030702040204" pitchFamily="34" charset="0"/>
              </a:rPr>
              <a:t>dolor</a:t>
            </a:r>
            <a:r>
              <a:rPr lang="fr-FR" sz="2800" dirty="0">
                <a:solidFill>
                  <a:srgbClr val="E42313"/>
                </a:solidFill>
                <a:latin typeface="HelveticaNeueLT Std Blk Cn" panose="020B0806030702040204" pitchFamily="34" charset="0"/>
              </a:rPr>
              <a:t> </a:t>
            </a:r>
            <a:r>
              <a:rPr lang="fr-FR" sz="2800" dirty="0" err="1">
                <a:solidFill>
                  <a:srgbClr val="E42313"/>
                </a:solidFill>
                <a:latin typeface="HelveticaNeueLT Std Blk Cn" panose="020B0806030702040204" pitchFamily="34" charset="0"/>
              </a:rPr>
              <a:t>sit</a:t>
            </a:r>
            <a:r>
              <a:rPr lang="fr-FR" sz="2800" dirty="0">
                <a:solidFill>
                  <a:srgbClr val="E42313"/>
                </a:solidFill>
                <a:latin typeface="HelveticaNeueLT Std Blk Cn" panose="020B0806030702040204" pitchFamily="34" charset="0"/>
              </a:rPr>
              <a:t> </a:t>
            </a:r>
            <a:r>
              <a:rPr lang="fr-FR" sz="2800" dirty="0" err="1">
                <a:solidFill>
                  <a:srgbClr val="E42313"/>
                </a:solidFill>
                <a:latin typeface="HelveticaNeueLT Std Blk Cn" panose="020B0806030702040204" pitchFamily="34" charset="0"/>
              </a:rPr>
              <a:t>amet</a:t>
            </a:r>
            <a:r>
              <a:rPr lang="fr-FR" sz="2800" dirty="0">
                <a:solidFill>
                  <a:srgbClr val="E42313"/>
                </a:solidFill>
                <a:latin typeface="HelveticaNeueLT Std Blk Cn" panose="020B0806030702040204" pitchFamily="34" charset="0"/>
              </a:rPr>
              <a:t>. Et provident</a:t>
            </a:r>
          </a:p>
        </p:txBody>
      </p:sp>
      <p:sp>
        <p:nvSpPr>
          <p:cNvPr id="4" name="Rectangle 3"/>
          <p:cNvSpPr/>
          <p:nvPr/>
        </p:nvSpPr>
        <p:spPr>
          <a:xfrm>
            <a:off x="5319941" y="2536074"/>
            <a:ext cx="6349950" cy="2862322"/>
          </a:xfrm>
          <a:prstGeom prst="rect">
            <a:avLst/>
          </a:prstGeom>
        </p:spPr>
        <p:txBody>
          <a:bodyPr wrap="square">
            <a:spAutoFit/>
          </a:bodyPr>
          <a:lstStyle/>
          <a:p>
            <a:pPr algn="just"/>
            <a:r>
              <a:rPr lang="fr-FR" sz="2000" dirty="0" err="1">
                <a:solidFill>
                  <a:schemeClr val="bg2">
                    <a:lumMod val="25000"/>
                  </a:schemeClr>
                </a:solidFill>
                <a:latin typeface="Helvetica LT Std" panose="020B0504020202020204" pitchFamily="34" charset="0"/>
              </a:rPr>
              <a:t>Lorem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ipsum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dolor</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amet</a:t>
            </a:r>
            <a:r>
              <a:rPr lang="fr-FR" sz="2000" dirty="0">
                <a:solidFill>
                  <a:schemeClr val="bg2">
                    <a:lumMod val="25000"/>
                  </a:schemeClr>
                </a:solidFill>
                <a:latin typeface="Helvetica LT Std" panose="020B0504020202020204" pitchFamily="34" charset="0"/>
              </a:rPr>
              <a:t>. Et provident minus et </a:t>
            </a:r>
            <a:r>
              <a:rPr lang="fr-FR" sz="2000" dirty="0" err="1">
                <a:solidFill>
                  <a:schemeClr val="bg2">
                    <a:lumMod val="25000"/>
                  </a:schemeClr>
                </a:solidFill>
                <a:latin typeface="Helvetica LT Std" panose="020B0504020202020204" pitchFamily="34" charset="0"/>
              </a:rPr>
              <a:t>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similique</a:t>
            </a:r>
            <a:r>
              <a:rPr lang="fr-FR" sz="2000" dirty="0">
                <a:solidFill>
                  <a:schemeClr val="bg2">
                    <a:lumMod val="25000"/>
                  </a:schemeClr>
                </a:solidFill>
                <a:latin typeface="Helvetica LT Std" panose="020B0504020202020204" pitchFamily="34" charset="0"/>
              </a:rPr>
              <a:t> ut </a:t>
            </a:r>
            <a:r>
              <a:rPr lang="fr-FR" sz="2000" dirty="0" err="1">
                <a:solidFill>
                  <a:schemeClr val="bg2">
                    <a:lumMod val="25000"/>
                  </a:schemeClr>
                </a:solidFill>
                <a:latin typeface="Helvetica LT Std" panose="020B0504020202020204" pitchFamily="34" charset="0"/>
              </a:rPr>
              <a:t>impedit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commodi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aut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distinctio</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expedita</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velLorem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ipsum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dolor</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amet</a:t>
            </a:r>
            <a:r>
              <a:rPr lang="fr-FR" sz="2000" dirty="0">
                <a:solidFill>
                  <a:schemeClr val="bg2">
                    <a:lumMod val="25000"/>
                  </a:schemeClr>
                </a:solidFill>
                <a:latin typeface="Helvetica LT Std" panose="020B0504020202020204" pitchFamily="34" charset="0"/>
              </a:rPr>
              <a:t>. Et provident minus et </a:t>
            </a:r>
            <a:r>
              <a:rPr lang="fr-FR" sz="2000" dirty="0" err="1">
                <a:solidFill>
                  <a:schemeClr val="bg2">
                    <a:lumMod val="25000"/>
                  </a:schemeClr>
                </a:solidFill>
                <a:latin typeface="Helvetica LT Std" panose="020B0504020202020204" pitchFamily="34" charset="0"/>
              </a:rPr>
              <a:t>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similique</a:t>
            </a:r>
            <a:r>
              <a:rPr lang="fr-FR" sz="2000" dirty="0">
                <a:solidFill>
                  <a:schemeClr val="bg2">
                    <a:lumMod val="25000"/>
                  </a:schemeClr>
                </a:solidFill>
                <a:latin typeface="Helvetica LT Std" panose="020B0504020202020204" pitchFamily="34" charset="0"/>
              </a:rPr>
              <a:t> ut </a:t>
            </a:r>
            <a:r>
              <a:rPr lang="fr-FR" sz="2000" dirty="0" err="1">
                <a:solidFill>
                  <a:schemeClr val="bg2">
                    <a:lumMod val="25000"/>
                  </a:schemeClr>
                </a:solidFill>
                <a:latin typeface="Helvetica LT Std" panose="020B0504020202020204" pitchFamily="34" charset="0"/>
              </a:rPr>
              <a:t>impedit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commodi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aut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distinctio</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expedita</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vel</a:t>
            </a:r>
            <a:endParaRPr lang="fr-FR" sz="2000" dirty="0">
              <a:solidFill>
                <a:schemeClr val="bg2">
                  <a:lumMod val="25000"/>
                </a:schemeClr>
              </a:solidFill>
              <a:latin typeface="Helvetica LT Std" panose="020B0504020202020204" pitchFamily="34" charset="0"/>
            </a:endParaRPr>
          </a:p>
          <a:p>
            <a:pPr algn="just"/>
            <a:r>
              <a:rPr lang="fr-FR" sz="2000" dirty="0" err="1">
                <a:solidFill>
                  <a:schemeClr val="bg2">
                    <a:lumMod val="25000"/>
                  </a:schemeClr>
                </a:solidFill>
                <a:latin typeface="Helvetica LT Std" panose="020B0504020202020204" pitchFamily="34" charset="0"/>
              </a:rPr>
              <a:t>Lorem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ipsum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dolor</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amet</a:t>
            </a:r>
            <a:r>
              <a:rPr lang="fr-FR" sz="2000" dirty="0">
                <a:solidFill>
                  <a:schemeClr val="bg2">
                    <a:lumMod val="25000"/>
                  </a:schemeClr>
                </a:solidFill>
                <a:latin typeface="Helvetica LT Std" panose="020B0504020202020204" pitchFamily="34" charset="0"/>
              </a:rPr>
              <a:t>. Et provident minus et </a:t>
            </a:r>
            <a:r>
              <a:rPr lang="fr-FR" sz="2000" dirty="0" err="1">
                <a:solidFill>
                  <a:schemeClr val="bg2">
                    <a:lumMod val="25000"/>
                  </a:schemeClr>
                </a:solidFill>
                <a:latin typeface="Helvetica LT Std" panose="020B0504020202020204" pitchFamily="34" charset="0"/>
              </a:rPr>
              <a:t>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similique</a:t>
            </a:r>
            <a:r>
              <a:rPr lang="fr-FR" sz="2000" dirty="0">
                <a:solidFill>
                  <a:schemeClr val="bg2">
                    <a:lumMod val="25000"/>
                  </a:schemeClr>
                </a:solidFill>
                <a:latin typeface="Helvetica LT Std" panose="020B0504020202020204" pitchFamily="34" charset="0"/>
              </a:rPr>
              <a:t> ut </a:t>
            </a:r>
            <a:r>
              <a:rPr lang="fr-FR" sz="2000" dirty="0" err="1">
                <a:solidFill>
                  <a:schemeClr val="bg2">
                    <a:lumMod val="25000"/>
                  </a:schemeClr>
                </a:solidFill>
                <a:latin typeface="Helvetica LT Std" panose="020B0504020202020204" pitchFamily="34" charset="0"/>
              </a:rPr>
              <a:t>impedit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commodi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aut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distinctio</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expedita</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vel</a:t>
            </a:r>
            <a:endParaRPr lang="fr-FR" sz="2000" dirty="0">
              <a:solidFill>
                <a:schemeClr val="bg2">
                  <a:lumMod val="25000"/>
                </a:schemeClr>
              </a:solidFill>
              <a:latin typeface="Helvetica LT Std" panose="020B0504020202020204" pitchFamily="34" charset="0"/>
            </a:endParaRPr>
          </a:p>
          <a:p>
            <a:pPr algn="ctr"/>
            <a:endParaRPr lang="fr-FR" sz="2000" dirty="0">
              <a:solidFill>
                <a:schemeClr val="bg2">
                  <a:lumMod val="25000"/>
                </a:schemeClr>
              </a:solidFill>
              <a:latin typeface="Helvetica LT Std" panose="020B0504020202020204" pitchFamily="34" charset="0"/>
            </a:endParaRPr>
          </a:p>
        </p:txBody>
      </p:sp>
      <p:sp>
        <p:nvSpPr>
          <p:cNvPr id="5" name="ZoneTexte 4"/>
          <p:cNvSpPr txBox="1"/>
          <p:nvPr/>
        </p:nvSpPr>
        <p:spPr>
          <a:xfrm>
            <a:off x="1973032" y="1900404"/>
            <a:ext cx="7981527" cy="584775"/>
          </a:xfrm>
          <a:prstGeom prst="rect">
            <a:avLst/>
          </a:prstGeom>
          <a:noFill/>
        </p:spPr>
        <p:txBody>
          <a:bodyPr wrap="square" rtlCol="0">
            <a:spAutoFit/>
          </a:bodyPr>
          <a:lstStyle/>
          <a:p>
            <a:pPr algn="ctr"/>
            <a:r>
              <a:rPr lang="fr-FR" sz="3200" b="1" dirty="0">
                <a:solidFill>
                  <a:srgbClr val="E42313"/>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TITRE</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98" y="1692596"/>
            <a:ext cx="4841443" cy="685800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256" y="935665"/>
            <a:ext cx="4458632" cy="6315740"/>
          </a:xfrm>
          <a:prstGeom prst="rect">
            <a:avLst/>
          </a:prstGeom>
        </p:spPr>
      </p:pic>
    </p:spTree>
    <p:extLst>
      <p:ext uri="{BB962C8B-B14F-4D97-AF65-F5344CB8AC3E}">
        <p14:creationId xmlns:p14="http://schemas.microsoft.com/office/powerpoint/2010/main" val="3623585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22671" y="2264162"/>
            <a:ext cx="7846142" cy="2308324"/>
          </a:xfrm>
          <a:prstGeom prst="rect">
            <a:avLst/>
          </a:prstGeom>
          <a:noFill/>
        </p:spPr>
        <p:txBody>
          <a:bodyPr wrap="square" rtlCol="0">
            <a:spAutoFit/>
          </a:bodyPr>
          <a:lstStyle/>
          <a:p>
            <a:r>
              <a:rPr lang="fr-FR" sz="7200" dirty="0">
                <a:solidFill>
                  <a:schemeClr val="bg1"/>
                </a:solidFill>
                <a:latin typeface="HelveticaNeueLT Std Blk Cn" panose="020B0806030702040204" pitchFamily="34" charset="0"/>
              </a:rPr>
              <a:t>LES ACTIONS </a:t>
            </a:r>
          </a:p>
          <a:p>
            <a:r>
              <a:rPr lang="fr-FR" sz="7200" dirty="0">
                <a:solidFill>
                  <a:schemeClr val="bg1"/>
                </a:solidFill>
                <a:latin typeface="HelveticaNeueLT Std Blk Cn" panose="020B0806030702040204" pitchFamily="34" charset="0"/>
              </a:rPr>
              <a:t>DE LA FSCF</a:t>
            </a:r>
          </a:p>
        </p:txBody>
      </p:sp>
    </p:spTree>
    <p:extLst>
      <p:ext uri="{BB962C8B-B14F-4D97-AF65-F5344CB8AC3E}">
        <p14:creationId xmlns:p14="http://schemas.microsoft.com/office/powerpoint/2010/main" val="935149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62057" y="1242410"/>
            <a:ext cx="8121444" cy="2062103"/>
          </a:xfrm>
          <a:prstGeom prst="rect">
            <a:avLst/>
          </a:prstGeom>
          <a:noFill/>
        </p:spPr>
        <p:txBody>
          <a:bodyPr wrap="square" rtlCol="0">
            <a:spAutoFit/>
          </a:bodyPr>
          <a:lstStyle/>
          <a:p>
            <a:r>
              <a:rPr lang="fr-FR" sz="2800" dirty="0">
                <a:latin typeface="HelveticaNeueLT Std Blk Cn" panose="020B0806030702040204" pitchFamily="34" charset="0"/>
              </a:rPr>
              <a:t>Des actions spécifiques en faveur :</a:t>
            </a:r>
          </a:p>
          <a:p>
            <a:pPr marL="742950" lvl="1" indent="-285750">
              <a:buClr>
                <a:srgbClr val="FFA443"/>
              </a:buClr>
              <a:buFont typeface="Arial" panose="020B0604020202020204" pitchFamily="34" charset="0"/>
              <a:buChar char="•"/>
            </a:pPr>
            <a:r>
              <a:rPr lang="fr-FR" sz="2000" dirty="0">
                <a:latin typeface="Helvetica" panose="020B0604020202020204" pitchFamily="34" charset="0"/>
                <a:cs typeface="Helvetica" panose="020B0604020202020204" pitchFamily="34" charset="0"/>
              </a:rPr>
              <a:t>de la jeunesse et de l’éducation populaire ;</a:t>
            </a:r>
          </a:p>
          <a:p>
            <a:pPr marL="742950" lvl="1" indent="-285750">
              <a:buClr>
                <a:srgbClr val="FFA443"/>
              </a:buClr>
              <a:buFont typeface="Arial" panose="020B0604020202020204" pitchFamily="34" charset="0"/>
              <a:buChar char="•"/>
            </a:pPr>
            <a:r>
              <a:rPr lang="fr-FR" sz="2000" dirty="0">
                <a:latin typeface="Helvetica" panose="020B0604020202020204" pitchFamily="34" charset="0"/>
                <a:cs typeface="Helvetica" panose="020B0604020202020204" pitchFamily="34" charset="0"/>
              </a:rPr>
              <a:t>du handicap ;</a:t>
            </a:r>
          </a:p>
          <a:p>
            <a:pPr marL="742950" lvl="1" indent="-285750">
              <a:buClr>
                <a:srgbClr val="FFA443"/>
              </a:buClr>
              <a:buFont typeface="Arial" panose="020B0604020202020204" pitchFamily="34" charset="0"/>
              <a:buChar char="•"/>
            </a:pPr>
            <a:r>
              <a:rPr lang="fr-FR" sz="2000" dirty="0">
                <a:latin typeface="Helvetica" panose="020B0604020202020204" pitchFamily="34" charset="0"/>
                <a:cs typeface="Helvetica" panose="020B0604020202020204" pitchFamily="34" charset="0"/>
              </a:rPr>
              <a:t>de la santé ;</a:t>
            </a:r>
          </a:p>
          <a:p>
            <a:pPr marL="742950" lvl="1" indent="-285750">
              <a:buClr>
                <a:srgbClr val="FFA443"/>
              </a:buClr>
              <a:buFont typeface="Arial" panose="020B0604020202020204" pitchFamily="34" charset="0"/>
              <a:buChar char="•"/>
            </a:pPr>
            <a:r>
              <a:rPr lang="fr-FR" sz="2000" dirty="0">
                <a:latin typeface="Helvetica" panose="020B0604020202020204" pitchFamily="34" charset="0"/>
                <a:cs typeface="Helvetica" panose="020B0604020202020204" pitchFamily="34" charset="0"/>
              </a:rPr>
              <a:t>du développement durable ;</a:t>
            </a:r>
          </a:p>
          <a:p>
            <a:pPr marL="742950" lvl="1" indent="-285750">
              <a:buClr>
                <a:srgbClr val="FFA443"/>
              </a:buClr>
              <a:buFont typeface="Arial" panose="020B0604020202020204" pitchFamily="34" charset="0"/>
              <a:buChar char="•"/>
            </a:pPr>
            <a:r>
              <a:rPr lang="fr-FR" sz="2000" dirty="0">
                <a:latin typeface="Helvetica" panose="020B0604020202020204" pitchFamily="34" charset="0"/>
                <a:cs typeface="Helvetica" panose="020B0604020202020204" pitchFamily="34" charset="0"/>
              </a:rPr>
              <a:t>de l’histoire et du patrimoine.</a:t>
            </a:r>
          </a:p>
        </p:txBody>
      </p:sp>
      <p:sp>
        <p:nvSpPr>
          <p:cNvPr id="3" name="Rectangle 2"/>
          <p:cNvSpPr/>
          <p:nvPr/>
        </p:nvSpPr>
        <p:spPr>
          <a:xfrm>
            <a:off x="762976" y="3944808"/>
            <a:ext cx="5449138" cy="1200329"/>
          </a:xfrm>
          <a:prstGeom prst="rect">
            <a:avLst/>
          </a:prstGeom>
        </p:spPr>
        <p:txBody>
          <a:bodyPr wrap="square">
            <a:spAutoFit/>
          </a:bodyPr>
          <a:lstStyle/>
          <a:p>
            <a:pPr algn="just"/>
            <a:r>
              <a:rPr lang="fr-FR" dirty="0">
                <a:latin typeface="Helvetica" panose="020B0604020202020204" pitchFamily="34" charset="0"/>
                <a:cs typeface="Helvetica" panose="020B0604020202020204" pitchFamily="34" charset="0"/>
              </a:rPr>
              <a:t>Fidèle à ses valeurs éducatives, sociales et solidaires, la fédération porte une attention particulière au développement d’actions spécifiques et à l’adaptation de son offre de pratique.</a:t>
            </a:r>
          </a:p>
        </p:txBody>
      </p:sp>
      <p:sp>
        <p:nvSpPr>
          <p:cNvPr id="5" name="ZoneTexte 4"/>
          <p:cNvSpPr txBox="1"/>
          <p:nvPr/>
        </p:nvSpPr>
        <p:spPr>
          <a:xfrm>
            <a:off x="505715" y="346936"/>
            <a:ext cx="9949893" cy="707886"/>
          </a:xfrm>
          <a:prstGeom prst="rect">
            <a:avLst/>
          </a:prstGeom>
          <a:noFill/>
        </p:spPr>
        <p:txBody>
          <a:bodyPr wrap="square" rtlCol="0">
            <a:spAutoFit/>
          </a:bodyPr>
          <a:lstStyle/>
          <a:p>
            <a:r>
              <a:rPr lang="fr-FR" sz="4000" b="1" dirty="0">
                <a:solidFill>
                  <a:srgbClr val="FBBA00"/>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LES ACTIONS DE LA FSCF</a:t>
            </a:r>
          </a:p>
        </p:txBody>
      </p:sp>
    </p:spTree>
    <p:extLst>
      <p:ext uri="{BB962C8B-B14F-4D97-AF65-F5344CB8AC3E}">
        <p14:creationId xmlns:p14="http://schemas.microsoft.com/office/powerpoint/2010/main" val="1317180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171683" y="3047332"/>
            <a:ext cx="3647299"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150 </a:t>
            </a:r>
            <a:r>
              <a:rPr lang="fr-FR" dirty="0">
                <a:solidFill>
                  <a:schemeClr val="bg1"/>
                </a:solidFill>
                <a:latin typeface="Helvetica LT Std" panose="020B0504020202020204" pitchFamily="34" charset="0"/>
              </a:rPr>
              <a:t>PARTICIPANTS AUX SÉJOURS SOLEADER</a:t>
            </a:r>
          </a:p>
        </p:txBody>
      </p:sp>
      <p:sp>
        <p:nvSpPr>
          <p:cNvPr id="4" name="ZoneTexte 3"/>
          <p:cNvSpPr txBox="1"/>
          <p:nvPr/>
        </p:nvSpPr>
        <p:spPr>
          <a:xfrm>
            <a:off x="7765003" y="4766661"/>
            <a:ext cx="4036621" cy="461665"/>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770 </a:t>
            </a:r>
            <a:r>
              <a:rPr lang="fr-FR" dirty="0">
                <a:solidFill>
                  <a:schemeClr val="bg1"/>
                </a:solidFill>
                <a:latin typeface="Helvetica LT Std" panose="020B0504020202020204" pitchFamily="34" charset="0"/>
              </a:rPr>
              <a:t>INSCRITS AU CAMP FICEP</a:t>
            </a:r>
            <a:endParaRPr lang="fr-FR" sz="1600" dirty="0">
              <a:solidFill>
                <a:schemeClr val="bg1"/>
              </a:solidFill>
              <a:latin typeface="Helvetica LT Std" panose="020B0504020202020204" pitchFamily="34" charset="0"/>
            </a:endParaRPr>
          </a:p>
        </p:txBody>
      </p:sp>
      <p:sp>
        <p:nvSpPr>
          <p:cNvPr id="5" name="ZoneTexte 4"/>
          <p:cNvSpPr txBox="1"/>
          <p:nvPr/>
        </p:nvSpPr>
        <p:spPr>
          <a:xfrm>
            <a:off x="2471809" y="259091"/>
            <a:ext cx="9993378" cy="830997"/>
          </a:xfrm>
          <a:prstGeom prst="rect">
            <a:avLst/>
          </a:prstGeom>
          <a:noFill/>
        </p:spPr>
        <p:txBody>
          <a:bodyPr wrap="square" rtlCol="0">
            <a:spAutoFit/>
          </a:bodyPr>
          <a:lstStyle/>
          <a:p>
            <a:r>
              <a:rPr lang="fr-FR" sz="4800" dirty="0">
                <a:solidFill>
                  <a:schemeClr val="bg1"/>
                </a:solidFill>
                <a:latin typeface="HelveticaNeueLT Std Blk Cn" panose="020B0806030702040204" pitchFamily="34" charset="0"/>
              </a:rPr>
              <a:t>JEUNESSE ET ÉDUCATION POPULAIRE</a:t>
            </a:r>
          </a:p>
        </p:txBody>
      </p:sp>
      <p:sp>
        <p:nvSpPr>
          <p:cNvPr id="6" name="Rectangle 5"/>
          <p:cNvSpPr/>
          <p:nvPr/>
        </p:nvSpPr>
        <p:spPr>
          <a:xfrm>
            <a:off x="452284" y="5526046"/>
            <a:ext cx="7182230" cy="938719"/>
          </a:xfrm>
          <a:prstGeom prst="rect">
            <a:avLst/>
          </a:prstGeom>
        </p:spPr>
        <p:txBody>
          <a:bodyPr wrap="square">
            <a:spAutoFit/>
          </a:bodyPr>
          <a:lstStyle/>
          <a:p>
            <a:r>
              <a:rPr lang="fr-FR" sz="2750" dirty="0">
                <a:solidFill>
                  <a:srgbClr val="FBBA00"/>
                </a:solidFill>
                <a:latin typeface="HelveticaNeueLT Std Blk Cn" panose="020B0806030702040204" pitchFamily="34" charset="0"/>
              </a:rPr>
              <a:t>La FSCF a reçu un agrément de l’État pour ses actions de jeunesse et d’éducation populaire</a:t>
            </a:r>
          </a:p>
        </p:txBody>
      </p:sp>
      <p:sp>
        <p:nvSpPr>
          <p:cNvPr id="7" name="Rectangle 6"/>
          <p:cNvSpPr/>
          <p:nvPr/>
        </p:nvSpPr>
        <p:spPr>
          <a:xfrm>
            <a:off x="452284" y="2935391"/>
            <a:ext cx="2508630" cy="2062103"/>
          </a:xfrm>
          <a:prstGeom prst="rect">
            <a:avLst/>
          </a:prstGeom>
        </p:spPr>
        <p:txBody>
          <a:bodyPr wrap="square">
            <a:spAutoFit/>
          </a:bodyPr>
          <a:lstStyle/>
          <a:p>
            <a:pPr algn="just">
              <a:spcAft>
                <a:spcPts val="600"/>
              </a:spcAft>
              <a:buClr>
                <a:srgbClr val="F96D77"/>
              </a:buClr>
            </a:pPr>
            <a:r>
              <a:rPr lang="fr-FR" sz="1600" dirty="0">
                <a:solidFill>
                  <a:schemeClr val="tx1">
                    <a:lumMod val="95000"/>
                    <a:lumOff val="5000"/>
                  </a:schemeClr>
                </a:solidFill>
                <a:latin typeface="Helvetica" panose="020B0604020202020204" pitchFamily="34" charset="0"/>
                <a:cs typeface="Helvetica" panose="020B0604020202020204" pitchFamily="34" charset="0"/>
              </a:rPr>
              <a:t>La FSCF entreprend des actions spécifiques en faveur de la jeunesse, afin de l’accompagner dans son engagement associatif et citoyen et ce dans une démarche d’éducation populaire.</a:t>
            </a:r>
          </a:p>
        </p:txBody>
      </p:sp>
      <p:sp>
        <p:nvSpPr>
          <p:cNvPr id="8" name="ZoneTexte 7"/>
          <p:cNvSpPr txBox="1"/>
          <p:nvPr/>
        </p:nvSpPr>
        <p:spPr>
          <a:xfrm>
            <a:off x="9352266" y="2277274"/>
            <a:ext cx="3647299"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1 261 </a:t>
            </a:r>
            <a:r>
              <a:rPr lang="fr-FR" dirty="0">
                <a:solidFill>
                  <a:schemeClr val="bg1"/>
                </a:solidFill>
                <a:latin typeface="Helvetica LT Std" panose="020B0504020202020204" pitchFamily="34" charset="0"/>
              </a:rPr>
              <a:t>SERVICES </a:t>
            </a:r>
          </a:p>
          <a:p>
            <a:r>
              <a:rPr lang="fr-FR" dirty="0">
                <a:solidFill>
                  <a:schemeClr val="bg1"/>
                </a:solidFill>
                <a:latin typeface="Helvetica LT Std" panose="020B0504020202020204" pitchFamily="34" charset="0"/>
              </a:rPr>
              <a:t>CIVIQUES</a:t>
            </a:r>
          </a:p>
        </p:txBody>
      </p:sp>
      <p:sp>
        <p:nvSpPr>
          <p:cNvPr id="9" name="ZoneTexte 8"/>
          <p:cNvSpPr txBox="1"/>
          <p:nvPr/>
        </p:nvSpPr>
        <p:spPr>
          <a:xfrm>
            <a:off x="7548061" y="3883548"/>
            <a:ext cx="4084108" cy="738664"/>
          </a:xfrm>
          <a:prstGeom prst="rect">
            <a:avLst/>
          </a:prstGeom>
          <a:noFill/>
        </p:spPr>
        <p:txBody>
          <a:bodyPr wrap="square" rtlCol="0">
            <a:spAutoFit/>
          </a:bodyPr>
          <a:lstStyle/>
          <a:p>
            <a:r>
              <a:rPr lang="fr-FR" sz="2400" b="1" dirty="0">
                <a:solidFill>
                  <a:schemeClr val="bg1"/>
                </a:solidFill>
                <a:latin typeface="Helvetica LT Std" panose="020B0504020202020204" pitchFamily="34" charset="0"/>
              </a:rPr>
              <a:t>700 </a:t>
            </a:r>
            <a:r>
              <a:rPr lang="fr-FR" dirty="0">
                <a:solidFill>
                  <a:schemeClr val="bg1"/>
                </a:solidFill>
                <a:latin typeface="Helvetica LT Std" panose="020B0504020202020204" pitchFamily="34" charset="0"/>
              </a:rPr>
              <a:t>MEMBRES AU SEIN DU RÉSEAU « JEUNES »</a:t>
            </a:r>
            <a:endParaRPr lang="fr-FR" sz="1600" dirty="0">
              <a:solidFill>
                <a:schemeClr val="bg1"/>
              </a:solidFill>
              <a:latin typeface="Helvetica LT Std" panose="020B0504020202020204" pitchFamily="34" charset="0"/>
            </a:endParaRPr>
          </a:p>
        </p:txBody>
      </p:sp>
      <p:sp>
        <p:nvSpPr>
          <p:cNvPr id="10" name="Rectangle 9"/>
          <p:cNvSpPr/>
          <p:nvPr/>
        </p:nvSpPr>
        <p:spPr>
          <a:xfrm>
            <a:off x="3381273" y="2914621"/>
            <a:ext cx="3418846" cy="2308324"/>
          </a:xfrm>
          <a:prstGeom prst="rect">
            <a:avLst/>
          </a:prstGeom>
        </p:spPr>
        <p:txBody>
          <a:bodyPr wrap="square">
            <a:spAutoFit/>
          </a:bodyPr>
          <a:lstStyle/>
          <a:p>
            <a:pPr marL="285750" indent="-285750" algn="ctr">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Service civique</a:t>
            </a:r>
          </a:p>
          <a:p>
            <a:pPr marL="285750" indent="-285750" algn="ctr">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Séjours SoLeader</a:t>
            </a:r>
          </a:p>
          <a:p>
            <a:pPr marL="285750" indent="-285750" algn="ctr">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Trophées du jeune dirigeant/responsable</a:t>
            </a:r>
          </a:p>
          <a:p>
            <a:pPr marL="285750" indent="-285750" algn="ctr">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Accueils collectifs de mineurs : séjours sportifs, Espaces Loisirs Itinérants, etc.</a:t>
            </a:r>
          </a:p>
          <a:p>
            <a:pPr marL="285750" indent="-285750" algn="ctr">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Réseau « jeunes »</a:t>
            </a:r>
          </a:p>
          <a:p>
            <a:pPr marL="285750" indent="-285750" algn="ctr">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Camp FICEP</a:t>
            </a:r>
          </a:p>
        </p:txBody>
      </p:sp>
      <p:sp>
        <p:nvSpPr>
          <p:cNvPr id="11" name="ZoneTexte 10"/>
          <p:cNvSpPr txBox="1"/>
          <p:nvPr/>
        </p:nvSpPr>
        <p:spPr>
          <a:xfrm>
            <a:off x="9131543" y="5372775"/>
            <a:ext cx="1823376" cy="430887"/>
          </a:xfrm>
          <a:prstGeom prst="rect">
            <a:avLst/>
          </a:prstGeom>
          <a:noFill/>
        </p:spPr>
        <p:txBody>
          <a:bodyPr wrap="square" rtlCol="0">
            <a:spAutoFit/>
          </a:bodyPr>
          <a:lstStyle/>
          <a:p>
            <a:r>
              <a:rPr lang="fr-FR" sz="1100" b="1" i="1" dirty="0">
                <a:solidFill>
                  <a:schemeClr val="bg1"/>
                </a:solidFill>
                <a:latin typeface="Helvetica LT Std" panose="020B0504020202020204" pitchFamily="34" charset="0"/>
              </a:rPr>
              <a:t>Toutes saisons confondues</a:t>
            </a:r>
            <a:endParaRPr lang="fr-FR" sz="1000" i="1" dirty="0">
              <a:solidFill>
                <a:schemeClr val="bg1"/>
              </a:solidFill>
              <a:latin typeface="Helvetica LT Std" panose="020B0504020202020204" pitchFamily="34" charset="0"/>
            </a:endParaRPr>
          </a:p>
        </p:txBody>
      </p:sp>
    </p:spTree>
    <p:extLst>
      <p:ext uri="{BB962C8B-B14F-4D97-AF65-F5344CB8AC3E}">
        <p14:creationId xmlns:p14="http://schemas.microsoft.com/office/powerpoint/2010/main" val="838588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698696" y="3767730"/>
            <a:ext cx="2971360" cy="2400657"/>
          </a:xfrm>
          <a:prstGeom prst="rect">
            <a:avLst/>
          </a:prstGeom>
          <a:noFill/>
        </p:spPr>
        <p:txBody>
          <a:bodyPr wrap="square" rtlCol="0">
            <a:spAutoFit/>
          </a:bodyPr>
          <a:lstStyle/>
          <a:p>
            <a:pPr algn="ctr"/>
            <a:r>
              <a:rPr lang="fr-FR" sz="2400" b="1" dirty="0">
                <a:solidFill>
                  <a:schemeClr val="bg1"/>
                </a:solidFill>
                <a:latin typeface="Helvetica LT Std" panose="020B0504020202020204" pitchFamily="34" charset="0"/>
              </a:rPr>
              <a:t>450</a:t>
            </a:r>
          </a:p>
          <a:p>
            <a:pPr algn="ctr"/>
            <a:r>
              <a:rPr lang="fr-FR" dirty="0">
                <a:solidFill>
                  <a:schemeClr val="bg1"/>
                </a:solidFill>
                <a:latin typeface="Helvetica LT Std" panose="020B0504020202020204" pitchFamily="34" charset="0"/>
              </a:rPr>
              <a:t>ASSOCIATIONS FSCF DÉCLARENT ACCUEILLIR OU POUVOIR ACCUEILLIR DES PERSONNES EN SITUATION DE HANDICAP</a:t>
            </a:r>
            <a:endParaRPr lang="fr-FR" sz="1600" dirty="0">
              <a:solidFill>
                <a:schemeClr val="bg1"/>
              </a:solidFill>
              <a:latin typeface="Helvetica LT Std" panose="020B0504020202020204" pitchFamily="34" charset="0"/>
            </a:endParaRPr>
          </a:p>
        </p:txBody>
      </p:sp>
      <p:sp>
        <p:nvSpPr>
          <p:cNvPr id="3" name="ZoneTexte 2"/>
          <p:cNvSpPr txBox="1"/>
          <p:nvPr/>
        </p:nvSpPr>
        <p:spPr>
          <a:xfrm>
            <a:off x="9125722" y="295361"/>
            <a:ext cx="2767848" cy="830997"/>
          </a:xfrm>
          <a:prstGeom prst="rect">
            <a:avLst/>
          </a:prstGeom>
          <a:noFill/>
        </p:spPr>
        <p:txBody>
          <a:bodyPr wrap="square" rtlCol="0">
            <a:spAutoFit/>
          </a:bodyPr>
          <a:lstStyle/>
          <a:p>
            <a:r>
              <a:rPr lang="fr-FR" sz="4800" dirty="0">
                <a:solidFill>
                  <a:schemeClr val="bg1"/>
                </a:solidFill>
                <a:latin typeface="HelveticaNeueLT Std Blk Cn" panose="020B0806030702040204" pitchFamily="34" charset="0"/>
              </a:rPr>
              <a:t>HANDICAP</a:t>
            </a:r>
          </a:p>
        </p:txBody>
      </p:sp>
      <p:sp>
        <p:nvSpPr>
          <p:cNvPr id="4" name="Rectangle 3"/>
          <p:cNvSpPr/>
          <p:nvPr/>
        </p:nvSpPr>
        <p:spPr>
          <a:xfrm>
            <a:off x="6157716" y="1570265"/>
            <a:ext cx="5795122" cy="938719"/>
          </a:xfrm>
          <a:prstGeom prst="rect">
            <a:avLst/>
          </a:prstGeom>
        </p:spPr>
        <p:txBody>
          <a:bodyPr wrap="square">
            <a:spAutoFit/>
          </a:bodyPr>
          <a:lstStyle/>
          <a:p>
            <a:pPr algn="r"/>
            <a:r>
              <a:rPr lang="fr-FR" sz="2750" dirty="0">
                <a:solidFill>
                  <a:srgbClr val="FBBA00"/>
                </a:solidFill>
                <a:latin typeface="HelveticaNeueLT Std Blk Cn" panose="020B0806030702040204" pitchFamily="34" charset="0"/>
              </a:rPr>
              <a:t>Une meilleure prise en compte des personnes en situation de handicap</a:t>
            </a:r>
          </a:p>
        </p:txBody>
      </p:sp>
      <p:sp>
        <p:nvSpPr>
          <p:cNvPr id="5" name="Rectangle 4"/>
          <p:cNvSpPr/>
          <p:nvPr/>
        </p:nvSpPr>
        <p:spPr>
          <a:xfrm>
            <a:off x="517623" y="3382457"/>
            <a:ext cx="2426565" cy="1569660"/>
          </a:xfrm>
          <a:prstGeom prst="rect">
            <a:avLst/>
          </a:prstGeom>
        </p:spPr>
        <p:txBody>
          <a:bodyPr wrap="square">
            <a:spAutoFit/>
          </a:bodyPr>
          <a:lstStyle/>
          <a:p>
            <a:pPr algn="just">
              <a:spcAft>
                <a:spcPts val="600"/>
              </a:spcAft>
              <a:buClr>
                <a:srgbClr val="F96D77"/>
              </a:buClr>
            </a:pPr>
            <a:r>
              <a:rPr lang="fr-FR" sz="1600" dirty="0">
                <a:solidFill>
                  <a:schemeClr val="tx1">
                    <a:lumMod val="95000"/>
                    <a:lumOff val="5000"/>
                  </a:schemeClr>
                </a:solidFill>
                <a:latin typeface="Helvetica" panose="020B0604020202020204" pitchFamily="34" charset="0"/>
                <a:cs typeface="Helvetica" panose="020B0604020202020204" pitchFamily="34" charset="0"/>
              </a:rPr>
              <a:t>La FSCF porte une attention particulière à l’accueil et l’intégration de personnes en situation de handicap au sein de ses structures.</a:t>
            </a:r>
          </a:p>
        </p:txBody>
      </p:sp>
      <p:sp>
        <p:nvSpPr>
          <p:cNvPr id="6" name="Rectangle 5"/>
          <p:cNvSpPr/>
          <p:nvPr/>
        </p:nvSpPr>
        <p:spPr>
          <a:xfrm>
            <a:off x="3366777" y="3444178"/>
            <a:ext cx="4063481" cy="3277820"/>
          </a:xfrm>
          <a:prstGeom prst="rect">
            <a:avLst/>
          </a:prstGeom>
        </p:spPr>
        <p:txBody>
          <a:bodyPr wrap="square">
            <a:spAutoFit/>
          </a:bodyPr>
          <a:lstStyle/>
          <a:p>
            <a:pPr marL="285750" indent="-285750" algn="ctr">
              <a:spcAft>
                <a:spcPts val="600"/>
              </a:spcAft>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Organisation de journées d’information, de sensibilisation et de retour d’expériences pour échanger sur les bonnes pratiques ;</a:t>
            </a:r>
          </a:p>
          <a:p>
            <a:pPr marL="285750" indent="-285750" algn="ctr">
              <a:spcAft>
                <a:spcPts val="600"/>
              </a:spcAft>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Participation aux rencontres et championnats de personnes en situation de handicap ;</a:t>
            </a:r>
          </a:p>
          <a:p>
            <a:pPr marL="285750" indent="-285750" algn="ctr">
              <a:spcAft>
                <a:spcPts val="600"/>
              </a:spcAft>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Mise en place du dispositif Auxiliaire de Vie Associative (AVA) ;</a:t>
            </a:r>
          </a:p>
          <a:p>
            <a:pPr marL="285750" indent="-285750" algn="ctr">
              <a:spcAft>
                <a:spcPts val="600"/>
              </a:spcAft>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Soutien de la fédération grâce au guide d’accueil des personnes en situation de handicap.</a:t>
            </a:r>
          </a:p>
        </p:txBody>
      </p:sp>
      <p:sp>
        <p:nvSpPr>
          <p:cNvPr id="7" name="ZoneTexte 6"/>
          <p:cNvSpPr txBox="1"/>
          <p:nvPr/>
        </p:nvSpPr>
        <p:spPr>
          <a:xfrm>
            <a:off x="9998379" y="3203938"/>
            <a:ext cx="1064068" cy="369332"/>
          </a:xfrm>
          <a:prstGeom prst="rect">
            <a:avLst/>
          </a:prstGeom>
          <a:noFill/>
        </p:spPr>
        <p:txBody>
          <a:bodyPr wrap="square" rtlCol="0">
            <a:spAutoFit/>
          </a:bodyPr>
          <a:lstStyle/>
          <a:p>
            <a:r>
              <a:rPr lang="fr-FR" b="1" dirty="0">
                <a:solidFill>
                  <a:schemeClr val="bg1"/>
                </a:solidFill>
                <a:latin typeface="HelveticaNeueLT Std Blk Cn" panose="020B0806030702040204" pitchFamily="34" charset="0"/>
              </a:rPr>
              <a:t>Plus de :</a:t>
            </a:r>
          </a:p>
        </p:txBody>
      </p:sp>
    </p:spTree>
    <p:extLst>
      <p:ext uri="{BB962C8B-B14F-4D97-AF65-F5344CB8AC3E}">
        <p14:creationId xmlns:p14="http://schemas.microsoft.com/office/powerpoint/2010/main" val="2666251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3715" y="2888775"/>
            <a:ext cx="454557" cy="492437"/>
          </a:xfrm>
          <a:prstGeom prst="rect">
            <a:avLst/>
          </a:prstGeom>
        </p:spPr>
      </p:pic>
      <p:sp>
        <p:nvSpPr>
          <p:cNvPr id="4" name="ZoneTexte 3"/>
          <p:cNvSpPr txBox="1"/>
          <p:nvPr/>
        </p:nvSpPr>
        <p:spPr>
          <a:xfrm>
            <a:off x="2724308" y="2929711"/>
            <a:ext cx="3206941" cy="707886"/>
          </a:xfrm>
          <a:prstGeom prst="rect">
            <a:avLst/>
          </a:prstGeom>
          <a:noFill/>
        </p:spPr>
        <p:txBody>
          <a:bodyPr wrap="square" rtlCol="0">
            <a:spAutoFit/>
          </a:bodyPr>
          <a:lstStyle/>
          <a:p>
            <a:pPr algn="ctr"/>
            <a:r>
              <a:rPr lang="fr-FR" sz="2000" b="1" dirty="0">
                <a:latin typeface="HelveticaNeueLT Std Blk Cn" panose="020B0806030702040204" pitchFamily="34" charset="0"/>
              </a:rPr>
              <a:t>CHARTE DE L’ENGAGEMENT ECO-RESPONSABLE</a:t>
            </a:r>
          </a:p>
        </p:txBody>
      </p:sp>
      <p:sp>
        <p:nvSpPr>
          <p:cNvPr id="5" name="ZoneTexte 4"/>
          <p:cNvSpPr txBox="1"/>
          <p:nvPr/>
        </p:nvSpPr>
        <p:spPr>
          <a:xfrm>
            <a:off x="4876800" y="301566"/>
            <a:ext cx="6968474" cy="830997"/>
          </a:xfrm>
          <a:prstGeom prst="rect">
            <a:avLst/>
          </a:prstGeom>
          <a:noFill/>
        </p:spPr>
        <p:txBody>
          <a:bodyPr wrap="square" rtlCol="0">
            <a:spAutoFit/>
          </a:bodyPr>
          <a:lstStyle/>
          <a:p>
            <a:r>
              <a:rPr lang="fr-FR" sz="4800" dirty="0">
                <a:solidFill>
                  <a:schemeClr val="bg1"/>
                </a:solidFill>
                <a:latin typeface="HelveticaNeueLT Std Blk Cn" panose="020B0806030702040204" pitchFamily="34" charset="0"/>
              </a:rPr>
              <a:t>DÉVELOPPEMENT DURABLE</a:t>
            </a:r>
          </a:p>
        </p:txBody>
      </p:sp>
      <p:sp>
        <p:nvSpPr>
          <p:cNvPr id="6" name="Rectangle 5"/>
          <p:cNvSpPr/>
          <p:nvPr/>
        </p:nvSpPr>
        <p:spPr>
          <a:xfrm>
            <a:off x="453466" y="5329073"/>
            <a:ext cx="11605176" cy="1361911"/>
          </a:xfrm>
          <a:prstGeom prst="rect">
            <a:avLst/>
          </a:prstGeom>
        </p:spPr>
        <p:txBody>
          <a:bodyPr wrap="square">
            <a:spAutoFit/>
          </a:bodyPr>
          <a:lstStyle/>
          <a:p>
            <a:r>
              <a:rPr lang="fr-FR" sz="2750" dirty="0">
                <a:solidFill>
                  <a:srgbClr val="FBBA00"/>
                </a:solidFill>
                <a:latin typeface="HelveticaNeueLT Std Blk Cn" panose="020B0806030702040204" pitchFamily="34" charset="0"/>
              </a:rPr>
              <a:t>La FSCF incite ses associations à s’engager dans une démarche responsable tant dans la gestion de la vie quotidienne que dans l’organisation d’événements ou de rencontres</a:t>
            </a:r>
          </a:p>
        </p:txBody>
      </p:sp>
      <p:sp>
        <p:nvSpPr>
          <p:cNvPr id="7" name="Rectangle 6"/>
          <p:cNvSpPr/>
          <p:nvPr/>
        </p:nvSpPr>
        <p:spPr>
          <a:xfrm>
            <a:off x="2945424" y="3618581"/>
            <a:ext cx="2764707" cy="1077218"/>
          </a:xfrm>
          <a:prstGeom prst="rect">
            <a:avLst/>
          </a:prstGeom>
        </p:spPr>
        <p:txBody>
          <a:bodyPr wrap="square">
            <a:spAutoFit/>
          </a:bodyPr>
          <a:lstStyle/>
          <a:p>
            <a:pPr algn="ctr">
              <a:spcAft>
                <a:spcPts val="600"/>
              </a:spcAft>
              <a:buClr>
                <a:srgbClr val="F96D77"/>
              </a:buClr>
            </a:pPr>
            <a:r>
              <a:rPr lang="fr-FR" sz="1600" dirty="0">
                <a:solidFill>
                  <a:schemeClr val="tx1">
                    <a:lumMod val="95000"/>
                    <a:lumOff val="5000"/>
                  </a:schemeClr>
                </a:solidFill>
                <a:latin typeface="Helvetica" panose="020B0604020202020204" pitchFamily="34" charset="0"/>
                <a:cs typeface="Helvetica" panose="020B0604020202020204" pitchFamily="34" charset="0"/>
              </a:rPr>
              <a:t>Permet à chaque structure de rédiger sa propre charte développement durable avec des actions adaptées.</a:t>
            </a: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0256" y="2862278"/>
            <a:ext cx="454557" cy="492437"/>
          </a:xfrm>
          <a:prstGeom prst="rect">
            <a:avLst/>
          </a:prstGeom>
        </p:spPr>
      </p:pic>
      <p:sp>
        <p:nvSpPr>
          <p:cNvPr id="9" name="ZoneTexte 8"/>
          <p:cNvSpPr txBox="1"/>
          <p:nvPr/>
        </p:nvSpPr>
        <p:spPr>
          <a:xfrm>
            <a:off x="7275682" y="2934937"/>
            <a:ext cx="1792514" cy="400110"/>
          </a:xfrm>
          <a:prstGeom prst="rect">
            <a:avLst/>
          </a:prstGeom>
          <a:noFill/>
        </p:spPr>
        <p:txBody>
          <a:bodyPr wrap="square" rtlCol="0">
            <a:spAutoFit/>
          </a:bodyPr>
          <a:lstStyle/>
          <a:p>
            <a:pPr algn="ctr"/>
            <a:r>
              <a:rPr lang="fr-FR" sz="2000" b="1" dirty="0">
                <a:latin typeface="HelveticaNeueLT Std Blk Cn" panose="020B0806030702040204" pitchFamily="34" charset="0"/>
              </a:rPr>
              <a:t>LABEL CNOSF</a:t>
            </a:r>
          </a:p>
        </p:txBody>
      </p:sp>
      <p:sp>
        <p:nvSpPr>
          <p:cNvPr id="10" name="Rectangle 9"/>
          <p:cNvSpPr/>
          <p:nvPr/>
        </p:nvSpPr>
        <p:spPr>
          <a:xfrm>
            <a:off x="6789586" y="3463336"/>
            <a:ext cx="2764707" cy="1569660"/>
          </a:xfrm>
          <a:prstGeom prst="rect">
            <a:avLst/>
          </a:prstGeom>
        </p:spPr>
        <p:txBody>
          <a:bodyPr wrap="square">
            <a:spAutoFit/>
          </a:bodyPr>
          <a:lstStyle/>
          <a:p>
            <a:pPr algn="ctr">
              <a:spcAft>
                <a:spcPts val="600"/>
              </a:spcAft>
              <a:buClr>
                <a:srgbClr val="F96D77"/>
              </a:buClr>
            </a:pPr>
            <a:r>
              <a:rPr lang="fr-FR" sz="1600" dirty="0">
                <a:solidFill>
                  <a:schemeClr val="tx1">
                    <a:lumMod val="95000"/>
                    <a:lumOff val="5000"/>
                  </a:schemeClr>
                </a:solidFill>
                <a:latin typeface="Helvetica" panose="020B0604020202020204" pitchFamily="34" charset="0"/>
                <a:cs typeface="Helvetica" panose="020B0604020202020204" pitchFamily="34" charset="0"/>
              </a:rPr>
              <a:t>Offre une reconnaissance aux manifestations engagées dans une démarche responsable et un gain de notoriété auprès des décideurs publics et privés.</a:t>
            </a: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755" y="1986341"/>
            <a:ext cx="866049" cy="866049"/>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4618" y="1795469"/>
            <a:ext cx="969735" cy="969735"/>
          </a:xfrm>
          <a:prstGeom prst="rect">
            <a:avLst/>
          </a:prstGeom>
        </p:spPr>
      </p:pic>
    </p:spTree>
    <p:extLst>
      <p:ext uri="{BB962C8B-B14F-4D97-AF65-F5344CB8AC3E}">
        <p14:creationId xmlns:p14="http://schemas.microsoft.com/office/powerpoint/2010/main" val="2038715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37262" y="2839824"/>
            <a:ext cx="454557" cy="492437"/>
          </a:xfrm>
          <a:prstGeom prst="rect">
            <a:avLst/>
          </a:prstGeom>
        </p:spPr>
      </p:pic>
      <p:sp>
        <p:nvSpPr>
          <p:cNvPr id="3" name="ZoneTexte 2"/>
          <p:cNvSpPr txBox="1"/>
          <p:nvPr/>
        </p:nvSpPr>
        <p:spPr>
          <a:xfrm>
            <a:off x="8493673" y="2750956"/>
            <a:ext cx="2351314" cy="707886"/>
          </a:xfrm>
          <a:prstGeom prst="rect">
            <a:avLst/>
          </a:prstGeom>
          <a:noFill/>
        </p:spPr>
        <p:txBody>
          <a:bodyPr wrap="square" rtlCol="0">
            <a:spAutoFit/>
          </a:bodyPr>
          <a:lstStyle/>
          <a:p>
            <a:pPr algn="ctr"/>
            <a:r>
              <a:rPr lang="fr-FR" sz="2000" b="1" dirty="0">
                <a:latin typeface="HelveticaNeueLT Std Blk Cn" panose="020B0806030702040204" pitchFamily="34" charset="0"/>
              </a:rPr>
              <a:t>EXPOSITION PERMANENTE</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8847" y="2759905"/>
            <a:ext cx="454557" cy="492437"/>
          </a:xfrm>
          <a:prstGeom prst="rect">
            <a:avLst/>
          </a:prstGeom>
        </p:spPr>
      </p:pic>
      <p:sp>
        <p:nvSpPr>
          <p:cNvPr id="5" name="ZoneTexte 4"/>
          <p:cNvSpPr txBox="1"/>
          <p:nvPr/>
        </p:nvSpPr>
        <p:spPr>
          <a:xfrm>
            <a:off x="1192064" y="2799085"/>
            <a:ext cx="2685143" cy="400110"/>
          </a:xfrm>
          <a:prstGeom prst="rect">
            <a:avLst/>
          </a:prstGeom>
          <a:noFill/>
        </p:spPr>
        <p:txBody>
          <a:bodyPr wrap="square" rtlCol="0">
            <a:spAutoFit/>
          </a:bodyPr>
          <a:lstStyle/>
          <a:p>
            <a:pPr algn="ctr"/>
            <a:r>
              <a:rPr lang="fr-FR" sz="2000" b="1" dirty="0">
                <a:latin typeface="HelveticaNeueLT Std Blk Cn" panose="020B0806030702040204" pitchFamily="34" charset="0"/>
              </a:rPr>
              <a:t>ARCHIVAGE</a:t>
            </a:r>
          </a:p>
        </p:txBody>
      </p:sp>
      <p:sp>
        <p:nvSpPr>
          <p:cNvPr id="6" name="Rectangle 5"/>
          <p:cNvSpPr/>
          <p:nvPr/>
        </p:nvSpPr>
        <p:spPr>
          <a:xfrm>
            <a:off x="677185" y="5323432"/>
            <a:ext cx="10632719" cy="1361911"/>
          </a:xfrm>
          <a:prstGeom prst="rect">
            <a:avLst/>
          </a:prstGeom>
        </p:spPr>
        <p:txBody>
          <a:bodyPr wrap="square">
            <a:spAutoFit/>
          </a:bodyPr>
          <a:lstStyle/>
          <a:p>
            <a:r>
              <a:rPr lang="fr-FR" sz="2750" dirty="0">
                <a:solidFill>
                  <a:srgbClr val="FBBA00"/>
                </a:solidFill>
                <a:latin typeface="HelveticaNeueLT Std Blk Cn" panose="020B0806030702040204" pitchFamily="34" charset="0"/>
              </a:rPr>
              <a:t>En appui sur sa riche histoire, étalée sur 3 siècles, la fédération tient toujours son rang par ses interventions en phase avec le monde d’aujourd’hui</a:t>
            </a:r>
          </a:p>
        </p:txBody>
      </p:sp>
      <p:sp>
        <p:nvSpPr>
          <p:cNvPr id="7" name="Rectangle 6"/>
          <p:cNvSpPr/>
          <p:nvPr/>
        </p:nvSpPr>
        <p:spPr>
          <a:xfrm>
            <a:off x="860276" y="3291522"/>
            <a:ext cx="3157748" cy="2062103"/>
          </a:xfrm>
          <a:prstGeom prst="rect">
            <a:avLst/>
          </a:prstGeom>
        </p:spPr>
        <p:txBody>
          <a:bodyPr wrap="square">
            <a:spAutoFit/>
          </a:bodyPr>
          <a:lstStyle/>
          <a:p>
            <a:pPr algn="ctr">
              <a:spcAft>
                <a:spcPts val="600"/>
              </a:spcAft>
              <a:buClr>
                <a:srgbClr val="F96D77"/>
              </a:buClr>
            </a:pPr>
            <a:r>
              <a:rPr lang="fr-FR" sz="1600" dirty="0">
                <a:solidFill>
                  <a:schemeClr val="tx1">
                    <a:lumMod val="95000"/>
                    <a:lumOff val="5000"/>
                  </a:schemeClr>
                </a:solidFill>
                <a:latin typeface="Helvetica" panose="020B0604020202020204" pitchFamily="34" charset="0"/>
                <a:cs typeface="Helvetica" panose="020B0604020202020204" pitchFamily="34" charset="0"/>
              </a:rPr>
              <a:t>38 000 pages de l’histoire fédérale consultables sur le site de la Bibliothèque nationale de France (</a:t>
            </a:r>
            <a:r>
              <a:rPr lang="fr-FR" sz="1600" dirty="0" err="1">
                <a:solidFill>
                  <a:schemeClr val="tx1">
                    <a:lumMod val="95000"/>
                    <a:lumOff val="5000"/>
                  </a:schemeClr>
                </a:solidFill>
                <a:latin typeface="Helvetica" panose="020B0604020202020204" pitchFamily="34" charset="0"/>
                <a:cs typeface="Helvetica" panose="020B0604020202020204" pitchFamily="34" charset="0"/>
              </a:rPr>
              <a:t>BnF</a:t>
            </a:r>
            <a:r>
              <a:rPr lang="fr-FR" sz="1600" dirty="0">
                <a:solidFill>
                  <a:schemeClr val="tx1">
                    <a:lumMod val="95000"/>
                    <a:lumOff val="5000"/>
                  </a:schemeClr>
                </a:solidFill>
                <a:latin typeface="Helvetica" panose="020B0604020202020204" pitchFamily="34" charset="0"/>
                <a:cs typeface="Helvetica" panose="020B0604020202020204" pitchFamily="34" charset="0"/>
              </a:rPr>
              <a:t>) et des films de l’entre-deux guerres sur le site de l’Institut national du sport et de l’éducation physique (INSEP).</a:t>
            </a: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6260" y="2731652"/>
            <a:ext cx="454557" cy="492437"/>
          </a:xfrm>
          <a:prstGeom prst="rect">
            <a:avLst/>
          </a:prstGeom>
        </p:spPr>
      </p:pic>
      <p:sp>
        <p:nvSpPr>
          <p:cNvPr id="9" name="ZoneTexte 8"/>
          <p:cNvSpPr txBox="1"/>
          <p:nvPr/>
        </p:nvSpPr>
        <p:spPr>
          <a:xfrm>
            <a:off x="5170567" y="2806068"/>
            <a:ext cx="1886236" cy="400110"/>
          </a:xfrm>
          <a:prstGeom prst="rect">
            <a:avLst/>
          </a:prstGeom>
          <a:noFill/>
        </p:spPr>
        <p:txBody>
          <a:bodyPr wrap="square" rtlCol="0">
            <a:spAutoFit/>
          </a:bodyPr>
          <a:lstStyle/>
          <a:p>
            <a:pPr algn="ctr"/>
            <a:r>
              <a:rPr lang="fr-FR" sz="2000" b="1" dirty="0">
                <a:latin typeface="HelveticaNeueLT Std Blk Cn" panose="020B0806030702040204" pitchFamily="34" charset="0"/>
              </a:rPr>
              <a:t>MUSÉE VIRTUEL</a:t>
            </a:r>
          </a:p>
        </p:txBody>
      </p:sp>
      <p:sp>
        <p:nvSpPr>
          <p:cNvPr id="10" name="Rectangle 9"/>
          <p:cNvSpPr/>
          <p:nvPr/>
        </p:nvSpPr>
        <p:spPr>
          <a:xfrm>
            <a:off x="8314792" y="3520111"/>
            <a:ext cx="2764708" cy="1323439"/>
          </a:xfrm>
          <a:prstGeom prst="rect">
            <a:avLst/>
          </a:prstGeom>
        </p:spPr>
        <p:txBody>
          <a:bodyPr wrap="square">
            <a:spAutoFit/>
          </a:bodyPr>
          <a:lstStyle/>
          <a:p>
            <a:pPr algn="ctr">
              <a:spcAft>
                <a:spcPts val="600"/>
              </a:spcAft>
              <a:buClr>
                <a:srgbClr val="F96D77"/>
              </a:buClr>
            </a:pPr>
            <a:r>
              <a:rPr lang="fr-FR" sz="1600" dirty="0">
                <a:solidFill>
                  <a:schemeClr val="tx1">
                    <a:lumMod val="95000"/>
                    <a:lumOff val="5000"/>
                  </a:schemeClr>
                </a:solidFill>
                <a:latin typeface="Helvetica" panose="020B0604020202020204" pitchFamily="34" charset="0"/>
                <a:cs typeface="Helvetica" panose="020B0604020202020204" pitchFamily="34" charset="0"/>
              </a:rPr>
              <a:t>Une rétrospective de l’histoire fédérale racontée via des images d’archives des activités sportives, culturelles et de loisirs.</a:t>
            </a:r>
          </a:p>
        </p:txBody>
      </p:sp>
      <p:sp>
        <p:nvSpPr>
          <p:cNvPr id="11" name="Rectangle 10"/>
          <p:cNvSpPr/>
          <p:nvPr/>
        </p:nvSpPr>
        <p:spPr>
          <a:xfrm>
            <a:off x="4713646" y="3332710"/>
            <a:ext cx="2764707" cy="1077218"/>
          </a:xfrm>
          <a:prstGeom prst="rect">
            <a:avLst/>
          </a:prstGeom>
        </p:spPr>
        <p:txBody>
          <a:bodyPr wrap="square">
            <a:spAutoFit/>
          </a:bodyPr>
          <a:lstStyle/>
          <a:p>
            <a:pPr marL="285750" indent="-285750" algn="ctr">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Galerie de portraits</a:t>
            </a:r>
          </a:p>
          <a:p>
            <a:pPr marL="285750" indent="-285750" algn="ctr">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Histoire écrite</a:t>
            </a:r>
          </a:p>
          <a:p>
            <a:pPr marL="285750" indent="-285750" algn="ctr">
              <a:buClr>
                <a:srgbClr val="FF7A4E"/>
              </a:buClr>
              <a:buFont typeface="Arial" panose="020B0604020202020204" pitchFamily="34" charset="0"/>
              <a:buChar char="•"/>
            </a:pPr>
            <a:r>
              <a:rPr lang="fr-FR" sz="1600" dirty="0">
                <a:solidFill>
                  <a:schemeClr val="tx1">
                    <a:lumMod val="95000"/>
                    <a:lumOff val="5000"/>
                  </a:schemeClr>
                </a:solidFill>
                <a:latin typeface="Helvetica" panose="020B0604020202020204" pitchFamily="34" charset="0"/>
                <a:cs typeface="Helvetica" panose="020B0604020202020204" pitchFamily="34" charset="0"/>
              </a:rPr>
              <a:t>Expositions virtuelles</a:t>
            </a:r>
          </a:p>
          <a:p>
            <a:pPr algn="ctr">
              <a:buClr>
                <a:srgbClr val="FF7A4E"/>
              </a:buClr>
            </a:pPr>
            <a:r>
              <a:rPr lang="fr-FR" sz="1600" dirty="0">
                <a:solidFill>
                  <a:schemeClr val="tx1">
                    <a:lumMod val="95000"/>
                    <a:lumOff val="5000"/>
                  </a:schemeClr>
                </a:solidFill>
                <a:latin typeface="Helvetica" panose="020B0604020202020204" pitchFamily="34" charset="0"/>
                <a:cs typeface="Helvetica" panose="020B0604020202020204" pitchFamily="34" charset="0"/>
              </a:rPr>
              <a:t>…</a:t>
            </a:r>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6126" y="1780649"/>
            <a:ext cx="866049" cy="866049"/>
          </a:xfrm>
          <a:prstGeom prst="rect">
            <a:avLst/>
          </a:prstGeom>
        </p:spPr>
      </p:pic>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678" y="1664843"/>
            <a:ext cx="969735" cy="969735"/>
          </a:xfrm>
          <a:prstGeom prst="rect">
            <a:avLst/>
          </a:prstGeom>
        </p:spPr>
      </p:pic>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1819" y="1720191"/>
            <a:ext cx="924638" cy="924638"/>
          </a:xfrm>
          <a:prstGeom prst="rect">
            <a:avLst/>
          </a:prstGeom>
        </p:spPr>
      </p:pic>
      <p:sp>
        <p:nvSpPr>
          <p:cNvPr id="15" name="ZoneTexte 14"/>
          <p:cNvSpPr txBox="1"/>
          <p:nvPr/>
        </p:nvSpPr>
        <p:spPr>
          <a:xfrm>
            <a:off x="5392885" y="332603"/>
            <a:ext cx="6842685" cy="830997"/>
          </a:xfrm>
          <a:prstGeom prst="rect">
            <a:avLst/>
          </a:prstGeom>
          <a:noFill/>
        </p:spPr>
        <p:txBody>
          <a:bodyPr wrap="square" rtlCol="0">
            <a:spAutoFit/>
          </a:bodyPr>
          <a:lstStyle/>
          <a:p>
            <a:r>
              <a:rPr lang="fr-FR" sz="4800" dirty="0">
                <a:solidFill>
                  <a:schemeClr val="bg1"/>
                </a:solidFill>
                <a:latin typeface="HelveticaNeueLT Std Blk Cn" panose="020B0806030702040204" pitchFamily="34" charset="0"/>
              </a:rPr>
              <a:t>HISTOIRE ET PATRIMOINE</a:t>
            </a:r>
          </a:p>
        </p:txBody>
      </p:sp>
    </p:spTree>
    <p:extLst>
      <p:ext uri="{BB962C8B-B14F-4D97-AF65-F5344CB8AC3E}">
        <p14:creationId xmlns:p14="http://schemas.microsoft.com/office/powerpoint/2010/main" val="4270996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31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876800" y="301566"/>
            <a:ext cx="6968474" cy="830997"/>
          </a:xfrm>
          <a:prstGeom prst="rect">
            <a:avLst/>
          </a:prstGeom>
          <a:noFill/>
        </p:spPr>
        <p:txBody>
          <a:bodyPr wrap="square" rtlCol="0">
            <a:spAutoFit/>
          </a:bodyPr>
          <a:lstStyle/>
          <a:p>
            <a:pPr algn="r"/>
            <a:r>
              <a:rPr lang="fr-FR" sz="4800" dirty="0">
                <a:solidFill>
                  <a:schemeClr val="bg1"/>
                </a:solidFill>
                <a:latin typeface="HelveticaNeueLT Std Blk Cn" panose="020B0806030702040204" pitchFamily="34" charset="0"/>
              </a:rPr>
              <a:t>SLIDE TYPE - ACTIONS</a:t>
            </a:r>
          </a:p>
        </p:txBody>
      </p:sp>
      <p:sp>
        <p:nvSpPr>
          <p:cNvPr id="3" name="Rectangle 2"/>
          <p:cNvSpPr/>
          <p:nvPr/>
        </p:nvSpPr>
        <p:spPr>
          <a:xfrm>
            <a:off x="5319941" y="5512933"/>
            <a:ext cx="7747025" cy="523220"/>
          </a:xfrm>
          <a:prstGeom prst="rect">
            <a:avLst/>
          </a:prstGeom>
        </p:spPr>
        <p:txBody>
          <a:bodyPr wrap="square">
            <a:spAutoFit/>
          </a:bodyPr>
          <a:lstStyle/>
          <a:p>
            <a:r>
              <a:rPr lang="fr-FR" sz="2800" dirty="0" err="1">
                <a:solidFill>
                  <a:srgbClr val="FBBA00"/>
                </a:solidFill>
                <a:latin typeface="HelveticaNeueLT Std Blk Cn" panose="020B0806030702040204" pitchFamily="34" charset="0"/>
              </a:rPr>
              <a:t>Lorem</a:t>
            </a:r>
            <a:r>
              <a:rPr lang="fr-FR" sz="2800" dirty="0">
                <a:solidFill>
                  <a:srgbClr val="FBBA00"/>
                </a:solidFill>
                <a:latin typeface="HelveticaNeueLT Std Blk Cn" panose="020B0806030702040204" pitchFamily="34" charset="0"/>
              </a:rPr>
              <a:t> </a:t>
            </a:r>
            <a:r>
              <a:rPr lang="fr-FR" sz="2800" dirty="0" err="1">
                <a:solidFill>
                  <a:srgbClr val="FBBA00"/>
                </a:solidFill>
                <a:latin typeface="HelveticaNeueLT Std Blk Cn" panose="020B0806030702040204" pitchFamily="34" charset="0"/>
              </a:rPr>
              <a:t>ipsum</a:t>
            </a:r>
            <a:r>
              <a:rPr lang="fr-FR" sz="2800" dirty="0">
                <a:solidFill>
                  <a:srgbClr val="FBBA00"/>
                </a:solidFill>
                <a:latin typeface="HelveticaNeueLT Std Blk Cn" panose="020B0806030702040204" pitchFamily="34" charset="0"/>
              </a:rPr>
              <a:t> </a:t>
            </a:r>
            <a:r>
              <a:rPr lang="fr-FR" sz="2800" dirty="0" err="1">
                <a:solidFill>
                  <a:srgbClr val="FBBA00"/>
                </a:solidFill>
                <a:latin typeface="HelveticaNeueLT Std Blk Cn" panose="020B0806030702040204" pitchFamily="34" charset="0"/>
              </a:rPr>
              <a:t>dolor</a:t>
            </a:r>
            <a:r>
              <a:rPr lang="fr-FR" sz="2800" dirty="0">
                <a:solidFill>
                  <a:srgbClr val="FBBA00"/>
                </a:solidFill>
                <a:latin typeface="HelveticaNeueLT Std Blk Cn" panose="020B0806030702040204" pitchFamily="34" charset="0"/>
              </a:rPr>
              <a:t> </a:t>
            </a:r>
            <a:r>
              <a:rPr lang="fr-FR" sz="2800" dirty="0" err="1">
                <a:solidFill>
                  <a:srgbClr val="FBBA00"/>
                </a:solidFill>
                <a:latin typeface="HelveticaNeueLT Std Blk Cn" panose="020B0806030702040204" pitchFamily="34" charset="0"/>
              </a:rPr>
              <a:t>sit</a:t>
            </a:r>
            <a:r>
              <a:rPr lang="fr-FR" sz="2800" dirty="0">
                <a:solidFill>
                  <a:srgbClr val="FBBA00"/>
                </a:solidFill>
                <a:latin typeface="HelveticaNeueLT Std Blk Cn" panose="020B0806030702040204" pitchFamily="34" charset="0"/>
              </a:rPr>
              <a:t> </a:t>
            </a:r>
            <a:r>
              <a:rPr lang="fr-FR" sz="2800" dirty="0" err="1">
                <a:solidFill>
                  <a:srgbClr val="FBBA00"/>
                </a:solidFill>
                <a:latin typeface="HelveticaNeueLT Std Blk Cn" panose="020B0806030702040204" pitchFamily="34" charset="0"/>
              </a:rPr>
              <a:t>amet</a:t>
            </a:r>
            <a:r>
              <a:rPr lang="fr-FR" sz="2800" dirty="0">
                <a:solidFill>
                  <a:srgbClr val="FBBA00"/>
                </a:solidFill>
                <a:latin typeface="HelveticaNeueLT Std Blk Cn" panose="020B0806030702040204" pitchFamily="34" charset="0"/>
              </a:rPr>
              <a:t>. Et provident</a:t>
            </a:r>
          </a:p>
        </p:txBody>
      </p:sp>
      <p:sp>
        <p:nvSpPr>
          <p:cNvPr id="4" name="Rectangle 3"/>
          <p:cNvSpPr/>
          <p:nvPr/>
        </p:nvSpPr>
        <p:spPr>
          <a:xfrm>
            <a:off x="5319941" y="2536074"/>
            <a:ext cx="6349950" cy="2862322"/>
          </a:xfrm>
          <a:prstGeom prst="rect">
            <a:avLst/>
          </a:prstGeom>
        </p:spPr>
        <p:txBody>
          <a:bodyPr wrap="square">
            <a:spAutoFit/>
          </a:bodyPr>
          <a:lstStyle/>
          <a:p>
            <a:pPr algn="just"/>
            <a:r>
              <a:rPr lang="fr-FR" sz="2000" dirty="0" err="1">
                <a:solidFill>
                  <a:schemeClr val="bg2">
                    <a:lumMod val="25000"/>
                  </a:schemeClr>
                </a:solidFill>
                <a:latin typeface="Helvetica LT Std" panose="020B0504020202020204" pitchFamily="34" charset="0"/>
              </a:rPr>
              <a:t>Lorem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ipsum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dolor</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amet</a:t>
            </a:r>
            <a:r>
              <a:rPr lang="fr-FR" sz="2000" dirty="0">
                <a:solidFill>
                  <a:schemeClr val="bg2">
                    <a:lumMod val="25000"/>
                  </a:schemeClr>
                </a:solidFill>
                <a:latin typeface="Helvetica LT Std" panose="020B0504020202020204" pitchFamily="34" charset="0"/>
              </a:rPr>
              <a:t>. Et provident minus et </a:t>
            </a:r>
            <a:r>
              <a:rPr lang="fr-FR" sz="2000" dirty="0" err="1">
                <a:solidFill>
                  <a:schemeClr val="bg2">
                    <a:lumMod val="25000"/>
                  </a:schemeClr>
                </a:solidFill>
                <a:latin typeface="Helvetica LT Std" panose="020B0504020202020204" pitchFamily="34" charset="0"/>
              </a:rPr>
              <a:t>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similique</a:t>
            </a:r>
            <a:r>
              <a:rPr lang="fr-FR" sz="2000" dirty="0">
                <a:solidFill>
                  <a:schemeClr val="bg2">
                    <a:lumMod val="25000"/>
                  </a:schemeClr>
                </a:solidFill>
                <a:latin typeface="Helvetica LT Std" panose="020B0504020202020204" pitchFamily="34" charset="0"/>
              </a:rPr>
              <a:t> ut </a:t>
            </a:r>
            <a:r>
              <a:rPr lang="fr-FR" sz="2000" dirty="0" err="1">
                <a:solidFill>
                  <a:schemeClr val="bg2">
                    <a:lumMod val="25000"/>
                  </a:schemeClr>
                </a:solidFill>
                <a:latin typeface="Helvetica LT Std" panose="020B0504020202020204" pitchFamily="34" charset="0"/>
              </a:rPr>
              <a:t>impedit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commodi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aut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distinctio</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expedita</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velLorem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ipsum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dolor</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amet</a:t>
            </a:r>
            <a:r>
              <a:rPr lang="fr-FR" sz="2000" dirty="0">
                <a:solidFill>
                  <a:schemeClr val="bg2">
                    <a:lumMod val="25000"/>
                  </a:schemeClr>
                </a:solidFill>
                <a:latin typeface="Helvetica LT Std" panose="020B0504020202020204" pitchFamily="34" charset="0"/>
              </a:rPr>
              <a:t>. Et provident minus et </a:t>
            </a:r>
            <a:r>
              <a:rPr lang="fr-FR" sz="2000" dirty="0" err="1">
                <a:solidFill>
                  <a:schemeClr val="bg2">
                    <a:lumMod val="25000"/>
                  </a:schemeClr>
                </a:solidFill>
                <a:latin typeface="Helvetica LT Std" panose="020B0504020202020204" pitchFamily="34" charset="0"/>
              </a:rPr>
              <a:t>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similique</a:t>
            </a:r>
            <a:r>
              <a:rPr lang="fr-FR" sz="2000" dirty="0">
                <a:solidFill>
                  <a:schemeClr val="bg2">
                    <a:lumMod val="25000"/>
                  </a:schemeClr>
                </a:solidFill>
                <a:latin typeface="Helvetica LT Std" panose="020B0504020202020204" pitchFamily="34" charset="0"/>
              </a:rPr>
              <a:t> ut </a:t>
            </a:r>
            <a:r>
              <a:rPr lang="fr-FR" sz="2000" dirty="0" err="1">
                <a:solidFill>
                  <a:schemeClr val="bg2">
                    <a:lumMod val="25000"/>
                  </a:schemeClr>
                </a:solidFill>
                <a:latin typeface="Helvetica LT Std" panose="020B0504020202020204" pitchFamily="34" charset="0"/>
              </a:rPr>
              <a:t>impedit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commodi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aut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distinctio</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expedita</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vel</a:t>
            </a:r>
            <a:endParaRPr lang="fr-FR" sz="2000" dirty="0">
              <a:solidFill>
                <a:schemeClr val="bg2">
                  <a:lumMod val="25000"/>
                </a:schemeClr>
              </a:solidFill>
              <a:latin typeface="Helvetica LT Std" panose="020B0504020202020204" pitchFamily="34" charset="0"/>
            </a:endParaRPr>
          </a:p>
          <a:p>
            <a:pPr algn="just"/>
            <a:r>
              <a:rPr lang="fr-FR" sz="2000" dirty="0" err="1">
                <a:solidFill>
                  <a:schemeClr val="bg2">
                    <a:lumMod val="25000"/>
                  </a:schemeClr>
                </a:solidFill>
                <a:latin typeface="Helvetica LT Std" panose="020B0504020202020204" pitchFamily="34" charset="0"/>
              </a:rPr>
              <a:t>Lorem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ipsum</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dolor</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amet</a:t>
            </a:r>
            <a:r>
              <a:rPr lang="fr-FR" sz="2000" dirty="0">
                <a:solidFill>
                  <a:schemeClr val="bg2">
                    <a:lumMod val="25000"/>
                  </a:schemeClr>
                </a:solidFill>
                <a:latin typeface="Helvetica LT Std" panose="020B0504020202020204" pitchFamily="34" charset="0"/>
              </a:rPr>
              <a:t>. Et provident minus et </a:t>
            </a:r>
            <a:r>
              <a:rPr lang="fr-FR" sz="2000" dirty="0" err="1">
                <a:solidFill>
                  <a:schemeClr val="bg2">
                    <a:lumMod val="25000"/>
                  </a:schemeClr>
                </a:solidFill>
                <a:latin typeface="Helvetica LT Std" panose="020B0504020202020204" pitchFamily="34" charset="0"/>
              </a:rPr>
              <a:t>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similique</a:t>
            </a:r>
            <a:r>
              <a:rPr lang="fr-FR" sz="2000" dirty="0">
                <a:solidFill>
                  <a:schemeClr val="bg2">
                    <a:lumMod val="25000"/>
                  </a:schemeClr>
                </a:solidFill>
                <a:latin typeface="Helvetica LT Std" panose="020B0504020202020204" pitchFamily="34" charset="0"/>
              </a:rPr>
              <a:t> ut </a:t>
            </a:r>
            <a:r>
              <a:rPr lang="fr-FR" sz="2000" dirty="0" err="1">
                <a:solidFill>
                  <a:schemeClr val="bg2">
                    <a:lumMod val="25000"/>
                  </a:schemeClr>
                </a:solidFill>
                <a:latin typeface="Helvetica LT Std" panose="020B0504020202020204" pitchFamily="34" charset="0"/>
              </a:rPr>
              <a:t>impedit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commodi</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aut</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distinctio</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expedita</a:t>
            </a:r>
            <a:r>
              <a:rPr lang="fr-FR" sz="2000" dirty="0">
                <a:solidFill>
                  <a:schemeClr val="bg2">
                    <a:lumMod val="25000"/>
                  </a:schemeClr>
                </a:solidFill>
                <a:latin typeface="Helvetica LT Std" panose="020B0504020202020204" pitchFamily="34" charset="0"/>
              </a:rPr>
              <a:t> </a:t>
            </a:r>
            <a:r>
              <a:rPr lang="fr-FR" sz="2000" dirty="0" err="1">
                <a:solidFill>
                  <a:schemeClr val="bg2">
                    <a:lumMod val="25000"/>
                  </a:schemeClr>
                </a:solidFill>
                <a:latin typeface="Helvetica LT Std" panose="020B0504020202020204" pitchFamily="34" charset="0"/>
              </a:rPr>
              <a:t>vel</a:t>
            </a:r>
            <a:endParaRPr lang="fr-FR" sz="2000" dirty="0">
              <a:solidFill>
                <a:schemeClr val="bg2">
                  <a:lumMod val="25000"/>
                </a:schemeClr>
              </a:solidFill>
              <a:latin typeface="Helvetica LT Std" panose="020B0504020202020204" pitchFamily="34" charset="0"/>
            </a:endParaRPr>
          </a:p>
          <a:p>
            <a:pPr algn="ctr"/>
            <a:endParaRPr lang="fr-FR" sz="2000" dirty="0">
              <a:solidFill>
                <a:schemeClr val="bg2">
                  <a:lumMod val="25000"/>
                </a:schemeClr>
              </a:solidFill>
              <a:latin typeface="Helvetica LT Std" panose="020B0504020202020204" pitchFamily="34" charset="0"/>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418" y="2536074"/>
            <a:ext cx="3892915" cy="5514391"/>
          </a:xfrm>
          <a:prstGeom prst="rect">
            <a:avLst/>
          </a:prstGeom>
        </p:spPr>
      </p:pic>
      <p:sp>
        <p:nvSpPr>
          <p:cNvPr id="5" name="ZoneTexte 4"/>
          <p:cNvSpPr txBox="1"/>
          <p:nvPr/>
        </p:nvSpPr>
        <p:spPr>
          <a:xfrm>
            <a:off x="1973032" y="1900404"/>
            <a:ext cx="7981527" cy="584775"/>
          </a:xfrm>
          <a:prstGeom prst="rect">
            <a:avLst/>
          </a:prstGeom>
          <a:noFill/>
        </p:spPr>
        <p:txBody>
          <a:bodyPr wrap="square" rtlCol="0">
            <a:spAutoFit/>
          </a:bodyPr>
          <a:lstStyle/>
          <a:p>
            <a:pPr algn="ctr"/>
            <a:r>
              <a:rPr lang="fr-FR" sz="3200" b="1" dirty="0">
                <a:solidFill>
                  <a:srgbClr val="FBBA00"/>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TITRE</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178" y="562468"/>
            <a:ext cx="4444366" cy="6295532"/>
          </a:xfrm>
          <a:prstGeom prst="rect">
            <a:avLst/>
          </a:prstGeom>
        </p:spPr>
      </p:pic>
    </p:spTree>
    <p:extLst>
      <p:ext uri="{BB962C8B-B14F-4D97-AF65-F5344CB8AC3E}">
        <p14:creationId xmlns:p14="http://schemas.microsoft.com/office/powerpoint/2010/main" val="14094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168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011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523626" y="247629"/>
            <a:ext cx="9949893" cy="707886"/>
          </a:xfrm>
          <a:prstGeom prst="rect">
            <a:avLst/>
          </a:prstGeom>
          <a:noFill/>
        </p:spPr>
        <p:txBody>
          <a:bodyPr wrap="square" rtlCol="0">
            <a:spAutoFit/>
          </a:bodyPr>
          <a:lstStyle/>
          <a:p>
            <a:r>
              <a:rPr lang="fr-FR" sz="4000" b="1" dirty="0">
                <a:solidFill>
                  <a:srgbClr val="009FE3"/>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NOM DE VOTRE STRUCTURE</a:t>
            </a:r>
          </a:p>
        </p:txBody>
      </p:sp>
      <p:sp>
        <p:nvSpPr>
          <p:cNvPr id="5" name="Rectangle 4"/>
          <p:cNvSpPr/>
          <p:nvPr/>
        </p:nvSpPr>
        <p:spPr>
          <a:xfrm>
            <a:off x="9213836" y="2698384"/>
            <a:ext cx="2756872" cy="1477328"/>
          </a:xfrm>
          <a:prstGeom prst="rect">
            <a:avLst/>
          </a:prstGeom>
        </p:spPr>
        <p:txBody>
          <a:bodyPr wrap="square">
            <a:spAutoFit/>
          </a:bodyPr>
          <a:lstStyle/>
          <a:p>
            <a:pPr algn="ctr"/>
            <a:r>
              <a:rPr lang="fr-FR" dirty="0" err="1">
                <a:solidFill>
                  <a:schemeClr val="bg2">
                    <a:lumMod val="25000"/>
                  </a:schemeClr>
                </a:solidFill>
                <a:latin typeface="Helvetica LT Std" panose="020B0504020202020204" pitchFamily="34" charset="0"/>
              </a:rPr>
              <a:t>Lorem</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ipsum</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dolor</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sit</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amet</a:t>
            </a:r>
            <a:r>
              <a:rPr lang="fr-FR" dirty="0">
                <a:solidFill>
                  <a:schemeClr val="bg2">
                    <a:lumMod val="25000"/>
                  </a:schemeClr>
                </a:solidFill>
                <a:latin typeface="Helvetica LT Std" panose="020B0504020202020204" pitchFamily="34" charset="0"/>
              </a:rPr>
              <a:t>. Et provident minus et </a:t>
            </a:r>
            <a:r>
              <a:rPr lang="fr-FR" dirty="0" err="1">
                <a:solidFill>
                  <a:schemeClr val="bg2">
                    <a:lumMod val="25000"/>
                  </a:schemeClr>
                </a:solidFill>
                <a:latin typeface="Helvetica LT Std" panose="020B0504020202020204" pitchFamily="34" charset="0"/>
              </a:rPr>
              <a:t>modi</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similique</a:t>
            </a:r>
            <a:r>
              <a:rPr lang="fr-FR" dirty="0">
                <a:solidFill>
                  <a:schemeClr val="bg2">
                    <a:lumMod val="25000"/>
                  </a:schemeClr>
                </a:solidFill>
                <a:latin typeface="Helvetica LT Std" panose="020B0504020202020204" pitchFamily="34" charset="0"/>
              </a:rPr>
              <a:t> ut </a:t>
            </a:r>
            <a:r>
              <a:rPr lang="fr-FR" dirty="0" err="1">
                <a:solidFill>
                  <a:schemeClr val="bg2">
                    <a:lumMod val="25000"/>
                  </a:schemeClr>
                </a:solidFill>
                <a:latin typeface="Helvetica LT Std" panose="020B0504020202020204" pitchFamily="34" charset="0"/>
              </a:rPr>
              <a:t>impedit</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commodi</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aut</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distinctio</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expedita</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vel</a:t>
            </a:r>
            <a:endParaRPr lang="fr-FR" dirty="0">
              <a:solidFill>
                <a:schemeClr val="bg2">
                  <a:lumMod val="25000"/>
                </a:schemeClr>
              </a:solidFill>
              <a:latin typeface="Helvetica LT Std" panose="020B0504020202020204" pitchFamily="34" charset="0"/>
            </a:endParaRPr>
          </a:p>
        </p:txBody>
      </p:sp>
      <p:sp>
        <p:nvSpPr>
          <p:cNvPr id="6" name="ZoneTexte 5"/>
          <p:cNvSpPr txBox="1"/>
          <p:nvPr/>
        </p:nvSpPr>
        <p:spPr>
          <a:xfrm>
            <a:off x="9012719" y="2207894"/>
            <a:ext cx="3159105" cy="415498"/>
          </a:xfrm>
          <a:prstGeom prst="rect">
            <a:avLst/>
          </a:prstGeom>
          <a:noFill/>
        </p:spPr>
        <p:txBody>
          <a:bodyPr wrap="square" rtlCol="0">
            <a:spAutoFit/>
          </a:bodyPr>
          <a:lstStyle/>
          <a:p>
            <a:pPr algn="ctr"/>
            <a:r>
              <a:rPr lang="fr-FR" sz="2100" b="1" dirty="0">
                <a:solidFill>
                  <a:srgbClr val="009FE3"/>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TITRE</a:t>
            </a:r>
          </a:p>
        </p:txBody>
      </p:sp>
      <p:sp>
        <p:nvSpPr>
          <p:cNvPr id="7" name="Rectangle 6"/>
          <p:cNvSpPr/>
          <p:nvPr/>
        </p:nvSpPr>
        <p:spPr>
          <a:xfrm>
            <a:off x="5534166" y="2148026"/>
            <a:ext cx="2756872" cy="1477328"/>
          </a:xfrm>
          <a:prstGeom prst="rect">
            <a:avLst/>
          </a:prstGeom>
        </p:spPr>
        <p:txBody>
          <a:bodyPr wrap="square">
            <a:spAutoFit/>
          </a:bodyPr>
          <a:lstStyle/>
          <a:p>
            <a:pPr algn="ctr"/>
            <a:r>
              <a:rPr lang="fr-FR" dirty="0" err="1">
                <a:solidFill>
                  <a:schemeClr val="bg2">
                    <a:lumMod val="25000"/>
                  </a:schemeClr>
                </a:solidFill>
                <a:latin typeface="Helvetica LT Std" panose="020B0504020202020204" pitchFamily="34" charset="0"/>
              </a:rPr>
              <a:t>Lorem</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ipsum</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dolor</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sit</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amet</a:t>
            </a:r>
            <a:r>
              <a:rPr lang="fr-FR" dirty="0">
                <a:solidFill>
                  <a:schemeClr val="bg2">
                    <a:lumMod val="25000"/>
                  </a:schemeClr>
                </a:solidFill>
                <a:latin typeface="Helvetica LT Std" panose="020B0504020202020204" pitchFamily="34" charset="0"/>
              </a:rPr>
              <a:t>. Et provident minus et </a:t>
            </a:r>
            <a:r>
              <a:rPr lang="fr-FR" dirty="0" err="1">
                <a:solidFill>
                  <a:schemeClr val="bg2">
                    <a:lumMod val="25000"/>
                  </a:schemeClr>
                </a:solidFill>
                <a:latin typeface="Helvetica LT Std" panose="020B0504020202020204" pitchFamily="34" charset="0"/>
              </a:rPr>
              <a:t>modi</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similique</a:t>
            </a:r>
            <a:r>
              <a:rPr lang="fr-FR" dirty="0">
                <a:solidFill>
                  <a:schemeClr val="bg2">
                    <a:lumMod val="25000"/>
                  </a:schemeClr>
                </a:solidFill>
                <a:latin typeface="Helvetica LT Std" panose="020B0504020202020204" pitchFamily="34" charset="0"/>
              </a:rPr>
              <a:t> ut </a:t>
            </a:r>
            <a:r>
              <a:rPr lang="fr-FR" dirty="0" err="1">
                <a:solidFill>
                  <a:schemeClr val="bg2">
                    <a:lumMod val="25000"/>
                  </a:schemeClr>
                </a:solidFill>
                <a:latin typeface="Helvetica LT Std" panose="020B0504020202020204" pitchFamily="34" charset="0"/>
              </a:rPr>
              <a:t>impedit</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commodi</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aut</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distinctio</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expedita</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vel</a:t>
            </a:r>
            <a:endParaRPr lang="fr-FR" dirty="0">
              <a:solidFill>
                <a:schemeClr val="bg2">
                  <a:lumMod val="25000"/>
                </a:schemeClr>
              </a:solidFill>
              <a:latin typeface="Helvetica LT Std" panose="020B0504020202020204" pitchFamily="34" charset="0"/>
            </a:endParaRPr>
          </a:p>
        </p:txBody>
      </p:sp>
      <p:sp>
        <p:nvSpPr>
          <p:cNvPr id="8" name="ZoneTexte 7"/>
          <p:cNvSpPr txBox="1"/>
          <p:nvPr/>
        </p:nvSpPr>
        <p:spPr>
          <a:xfrm>
            <a:off x="5333049" y="1657536"/>
            <a:ext cx="3159105" cy="415498"/>
          </a:xfrm>
          <a:prstGeom prst="rect">
            <a:avLst/>
          </a:prstGeom>
          <a:noFill/>
        </p:spPr>
        <p:txBody>
          <a:bodyPr wrap="square" rtlCol="0">
            <a:spAutoFit/>
          </a:bodyPr>
          <a:lstStyle/>
          <a:p>
            <a:pPr algn="ctr"/>
            <a:r>
              <a:rPr lang="fr-FR" sz="2100" b="1" dirty="0">
                <a:solidFill>
                  <a:srgbClr val="009FE3"/>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TITRE</a:t>
            </a:r>
          </a:p>
        </p:txBody>
      </p:sp>
      <p:sp>
        <p:nvSpPr>
          <p:cNvPr id="9" name="Rectangle 8"/>
          <p:cNvSpPr/>
          <p:nvPr/>
        </p:nvSpPr>
        <p:spPr>
          <a:xfrm>
            <a:off x="5555962" y="4572007"/>
            <a:ext cx="2756872" cy="1477328"/>
          </a:xfrm>
          <a:prstGeom prst="rect">
            <a:avLst/>
          </a:prstGeom>
        </p:spPr>
        <p:txBody>
          <a:bodyPr wrap="square">
            <a:spAutoFit/>
          </a:bodyPr>
          <a:lstStyle/>
          <a:p>
            <a:pPr algn="ctr"/>
            <a:r>
              <a:rPr lang="fr-FR" dirty="0" err="1">
                <a:solidFill>
                  <a:schemeClr val="bg2">
                    <a:lumMod val="25000"/>
                  </a:schemeClr>
                </a:solidFill>
                <a:latin typeface="Helvetica LT Std" panose="020B0504020202020204" pitchFamily="34" charset="0"/>
              </a:rPr>
              <a:t>Lorem</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ipsum</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dolor</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sit</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amet</a:t>
            </a:r>
            <a:r>
              <a:rPr lang="fr-FR" dirty="0">
                <a:solidFill>
                  <a:schemeClr val="bg2">
                    <a:lumMod val="25000"/>
                  </a:schemeClr>
                </a:solidFill>
                <a:latin typeface="Helvetica LT Std" panose="020B0504020202020204" pitchFamily="34" charset="0"/>
              </a:rPr>
              <a:t>. Et provident minus et </a:t>
            </a:r>
            <a:r>
              <a:rPr lang="fr-FR" dirty="0" err="1">
                <a:solidFill>
                  <a:schemeClr val="bg2">
                    <a:lumMod val="25000"/>
                  </a:schemeClr>
                </a:solidFill>
                <a:latin typeface="Helvetica LT Std" panose="020B0504020202020204" pitchFamily="34" charset="0"/>
              </a:rPr>
              <a:t>modi</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similique</a:t>
            </a:r>
            <a:r>
              <a:rPr lang="fr-FR" dirty="0">
                <a:solidFill>
                  <a:schemeClr val="bg2">
                    <a:lumMod val="25000"/>
                  </a:schemeClr>
                </a:solidFill>
                <a:latin typeface="Helvetica LT Std" panose="020B0504020202020204" pitchFamily="34" charset="0"/>
              </a:rPr>
              <a:t> ut </a:t>
            </a:r>
            <a:r>
              <a:rPr lang="fr-FR" dirty="0" err="1">
                <a:solidFill>
                  <a:schemeClr val="bg2">
                    <a:lumMod val="25000"/>
                  </a:schemeClr>
                </a:solidFill>
                <a:latin typeface="Helvetica LT Std" panose="020B0504020202020204" pitchFamily="34" charset="0"/>
              </a:rPr>
              <a:t>impedit</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commodi</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aut</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distinctio</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expedita</a:t>
            </a:r>
            <a:r>
              <a:rPr lang="fr-FR" dirty="0">
                <a:solidFill>
                  <a:schemeClr val="bg2">
                    <a:lumMod val="25000"/>
                  </a:schemeClr>
                </a:solidFill>
                <a:latin typeface="Helvetica LT Std" panose="020B0504020202020204" pitchFamily="34" charset="0"/>
              </a:rPr>
              <a:t> </a:t>
            </a:r>
            <a:r>
              <a:rPr lang="fr-FR" dirty="0" err="1">
                <a:solidFill>
                  <a:schemeClr val="bg2">
                    <a:lumMod val="25000"/>
                  </a:schemeClr>
                </a:solidFill>
                <a:latin typeface="Helvetica LT Std" panose="020B0504020202020204" pitchFamily="34" charset="0"/>
              </a:rPr>
              <a:t>vel</a:t>
            </a:r>
            <a:endParaRPr lang="fr-FR" dirty="0">
              <a:solidFill>
                <a:schemeClr val="bg2">
                  <a:lumMod val="25000"/>
                </a:schemeClr>
              </a:solidFill>
              <a:latin typeface="Helvetica LT Std" panose="020B0504020202020204" pitchFamily="34" charset="0"/>
            </a:endParaRPr>
          </a:p>
        </p:txBody>
      </p:sp>
      <p:sp>
        <p:nvSpPr>
          <p:cNvPr id="10" name="ZoneTexte 9"/>
          <p:cNvSpPr txBox="1"/>
          <p:nvPr/>
        </p:nvSpPr>
        <p:spPr>
          <a:xfrm>
            <a:off x="5354845" y="4081517"/>
            <a:ext cx="3159105" cy="415498"/>
          </a:xfrm>
          <a:prstGeom prst="rect">
            <a:avLst/>
          </a:prstGeom>
          <a:noFill/>
        </p:spPr>
        <p:txBody>
          <a:bodyPr wrap="square" rtlCol="0">
            <a:spAutoFit/>
          </a:bodyPr>
          <a:lstStyle/>
          <a:p>
            <a:pPr algn="ctr"/>
            <a:r>
              <a:rPr lang="fr-FR" sz="2100" b="1" dirty="0">
                <a:solidFill>
                  <a:srgbClr val="009FE3"/>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TITRE</a:t>
            </a:r>
          </a:p>
        </p:txBody>
      </p:sp>
      <p:sp>
        <p:nvSpPr>
          <p:cNvPr id="11" name="Rectangle 10"/>
          <p:cNvSpPr/>
          <p:nvPr/>
        </p:nvSpPr>
        <p:spPr>
          <a:xfrm>
            <a:off x="903041" y="355350"/>
            <a:ext cx="2053930" cy="1200329"/>
          </a:xfrm>
          <a:prstGeom prst="rect">
            <a:avLst/>
          </a:prstGeom>
        </p:spPr>
        <p:txBody>
          <a:bodyPr wrap="square">
            <a:spAutoFit/>
          </a:bodyPr>
          <a:lstStyle/>
          <a:p>
            <a:pPr algn="ctr"/>
            <a:r>
              <a:rPr lang="fr-FR" dirty="0">
                <a:solidFill>
                  <a:schemeClr val="bg2">
                    <a:lumMod val="25000"/>
                  </a:schemeClr>
                </a:solidFill>
                <a:latin typeface="Helvetica LT Std" panose="020B0504020202020204" pitchFamily="34" charset="0"/>
              </a:rPr>
              <a:t>INSEREZ ICI LE LOGO DE VOTRE STRUCTURE</a:t>
            </a:r>
          </a:p>
        </p:txBody>
      </p:sp>
    </p:spTree>
    <p:extLst>
      <p:ext uri="{BB962C8B-B14F-4D97-AF65-F5344CB8AC3E}">
        <p14:creationId xmlns:p14="http://schemas.microsoft.com/office/powerpoint/2010/main" val="195263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391766" y="1189690"/>
            <a:ext cx="3376889" cy="369332"/>
          </a:xfrm>
          <a:prstGeom prst="rect">
            <a:avLst/>
          </a:prstGeom>
          <a:noFill/>
        </p:spPr>
        <p:txBody>
          <a:bodyPr wrap="square" rtlCol="0">
            <a:spAutoFit/>
          </a:bodyPr>
          <a:lstStyle/>
          <a:p>
            <a:r>
              <a:rPr lang="fr-FR" b="1" dirty="0">
                <a:solidFill>
                  <a:schemeClr val="bg1"/>
                </a:solidFill>
                <a:latin typeface="HelveticaNeueLT Std Blk Cn" panose="020B0806030702040204" pitchFamily="34" charset="0"/>
              </a:rPr>
              <a:t>LES ACTIVITÉS DE LA FSCF</a:t>
            </a:r>
          </a:p>
        </p:txBody>
      </p:sp>
      <p:sp>
        <p:nvSpPr>
          <p:cNvPr id="4" name="ZoneTexte 3"/>
          <p:cNvSpPr txBox="1"/>
          <p:nvPr/>
        </p:nvSpPr>
        <p:spPr>
          <a:xfrm>
            <a:off x="4959701" y="1615896"/>
            <a:ext cx="4024147" cy="1200329"/>
          </a:xfrm>
          <a:prstGeom prst="rect">
            <a:avLst/>
          </a:prstGeom>
          <a:noFill/>
        </p:spPr>
        <p:txBody>
          <a:bodyPr wrap="square" rtlCol="0">
            <a:spAutoFit/>
          </a:bodyPr>
          <a:lstStyle/>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ACTIVITÉS SPORTIVES</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ACTIVITÉS ARTISTIQUES ET CULTURELLES</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ACTIVITÉS ÉDUCATIVES ET D’ANIMATION</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COMPÉTITIONS ET RENCONTRES</a:t>
            </a:r>
          </a:p>
        </p:txBody>
      </p:sp>
      <p:sp>
        <p:nvSpPr>
          <p:cNvPr id="5" name="ZoneTexte 4"/>
          <p:cNvSpPr txBox="1"/>
          <p:nvPr/>
        </p:nvSpPr>
        <p:spPr>
          <a:xfrm>
            <a:off x="915905" y="3670459"/>
            <a:ext cx="5333897" cy="369332"/>
          </a:xfrm>
          <a:prstGeom prst="rect">
            <a:avLst/>
          </a:prstGeom>
          <a:noFill/>
        </p:spPr>
        <p:txBody>
          <a:bodyPr wrap="square" rtlCol="0">
            <a:spAutoFit/>
          </a:bodyPr>
          <a:lstStyle/>
          <a:p>
            <a:pPr algn="ctr"/>
            <a:r>
              <a:rPr lang="fr-FR" b="1" dirty="0">
                <a:solidFill>
                  <a:schemeClr val="bg1"/>
                </a:solidFill>
                <a:latin typeface="HelveticaNeueLT Std Blk Cn" panose="020B0806030702040204" pitchFamily="34" charset="0"/>
              </a:rPr>
              <a:t>LES FORMATIONS DE LA FSCF</a:t>
            </a:r>
          </a:p>
        </p:txBody>
      </p:sp>
      <p:sp>
        <p:nvSpPr>
          <p:cNvPr id="6" name="ZoneTexte 5"/>
          <p:cNvSpPr txBox="1"/>
          <p:nvPr/>
        </p:nvSpPr>
        <p:spPr>
          <a:xfrm>
            <a:off x="2225655" y="4039791"/>
            <a:ext cx="4024147" cy="888000"/>
          </a:xfrm>
          <a:prstGeom prst="rect">
            <a:avLst/>
          </a:prstGeom>
          <a:noFill/>
        </p:spPr>
        <p:txBody>
          <a:bodyPr wrap="square" rtlCol="0">
            <a:spAutoFit/>
          </a:bodyPr>
          <a:lstStyle/>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FORMATIONS FÉDÉRALES</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FORMATIONS PROFESSIONNELLES</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FORMATIONS BAFA/BAFD</a:t>
            </a:r>
          </a:p>
        </p:txBody>
      </p:sp>
      <p:sp>
        <p:nvSpPr>
          <p:cNvPr id="7" name="ZoneTexte 6"/>
          <p:cNvSpPr txBox="1"/>
          <p:nvPr/>
        </p:nvSpPr>
        <p:spPr>
          <a:xfrm>
            <a:off x="7583565" y="3699157"/>
            <a:ext cx="3376889" cy="369332"/>
          </a:xfrm>
          <a:prstGeom prst="rect">
            <a:avLst/>
          </a:prstGeom>
          <a:noFill/>
        </p:spPr>
        <p:txBody>
          <a:bodyPr wrap="square" rtlCol="0">
            <a:spAutoFit/>
          </a:bodyPr>
          <a:lstStyle/>
          <a:p>
            <a:r>
              <a:rPr lang="fr-FR" b="1" dirty="0">
                <a:solidFill>
                  <a:schemeClr val="bg1"/>
                </a:solidFill>
                <a:latin typeface="HelveticaNeueLT Std Blk Cn" panose="020B0806030702040204" pitchFamily="34" charset="0"/>
              </a:rPr>
              <a:t>LES ACTIONS DE LA FSCF</a:t>
            </a:r>
          </a:p>
        </p:txBody>
      </p:sp>
      <p:sp>
        <p:nvSpPr>
          <p:cNvPr id="8" name="ZoneTexte 7"/>
          <p:cNvSpPr txBox="1"/>
          <p:nvPr/>
        </p:nvSpPr>
        <p:spPr>
          <a:xfrm>
            <a:off x="7295403" y="4068489"/>
            <a:ext cx="3376889" cy="1477328"/>
          </a:xfrm>
          <a:prstGeom prst="rect">
            <a:avLst/>
          </a:prstGeom>
          <a:noFill/>
        </p:spPr>
        <p:txBody>
          <a:bodyPr wrap="square" rtlCol="0">
            <a:spAutoFit/>
          </a:bodyPr>
          <a:lstStyle/>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JEUNESSE ET ÉDUCATION POPULAIRE</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HANDICAP</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SANTÉ</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DÉVELOPPEMENT DURABLE</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HISTOIRE ET PATRIMOINE</a:t>
            </a:r>
          </a:p>
        </p:txBody>
      </p:sp>
      <p:sp>
        <p:nvSpPr>
          <p:cNvPr id="9" name="ZoneTexte 8"/>
          <p:cNvSpPr txBox="1"/>
          <p:nvPr/>
        </p:nvSpPr>
        <p:spPr>
          <a:xfrm>
            <a:off x="495246" y="449903"/>
            <a:ext cx="9949893" cy="707886"/>
          </a:xfrm>
          <a:prstGeom prst="rect">
            <a:avLst/>
          </a:prstGeom>
          <a:noFill/>
        </p:spPr>
        <p:txBody>
          <a:bodyPr wrap="square" rtlCol="0">
            <a:spAutoFit/>
          </a:bodyPr>
          <a:lstStyle/>
          <a:p>
            <a:r>
              <a:rPr lang="fr-FR" sz="4000" b="1" dirty="0">
                <a:solidFill>
                  <a:srgbClr val="009FE3"/>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SOMMAIRE</a:t>
            </a:r>
          </a:p>
        </p:txBody>
      </p:sp>
    </p:spTree>
    <p:extLst>
      <p:ext uri="{BB962C8B-B14F-4D97-AF65-F5344CB8AC3E}">
        <p14:creationId xmlns:p14="http://schemas.microsoft.com/office/powerpoint/2010/main" val="574217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30664" y="2255599"/>
            <a:ext cx="3376889" cy="369332"/>
          </a:xfrm>
          <a:prstGeom prst="rect">
            <a:avLst/>
          </a:prstGeom>
          <a:noFill/>
        </p:spPr>
        <p:txBody>
          <a:bodyPr wrap="square" rtlCol="0">
            <a:spAutoFit/>
          </a:bodyPr>
          <a:lstStyle/>
          <a:p>
            <a:r>
              <a:rPr lang="fr-FR" b="1" dirty="0">
                <a:solidFill>
                  <a:schemeClr val="bg1"/>
                </a:solidFill>
                <a:latin typeface="HelveticaNeueLT Std Blk Cn" panose="020B0806030702040204" pitchFamily="34" charset="0"/>
              </a:rPr>
              <a:t>LES ACTIVITÉS DE LA FSCF</a:t>
            </a:r>
          </a:p>
        </p:txBody>
      </p:sp>
      <p:sp>
        <p:nvSpPr>
          <p:cNvPr id="3" name="ZoneTexte 2"/>
          <p:cNvSpPr txBox="1"/>
          <p:nvPr/>
        </p:nvSpPr>
        <p:spPr>
          <a:xfrm>
            <a:off x="1898599" y="2681805"/>
            <a:ext cx="4024147" cy="1200329"/>
          </a:xfrm>
          <a:prstGeom prst="rect">
            <a:avLst/>
          </a:prstGeom>
          <a:noFill/>
        </p:spPr>
        <p:txBody>
          <a:bodyPr wrap="square" rtlCol="0">
            <a:spAutoFit/>
          </a:bodyPr>
          <a:lstStyle/>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ACTIVITÉS SPORTIVES</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ACTIVITÉS ARTISTIQUES ET CULTURELLES</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ACTIVITÉS ÉDUCATIVES ET D’ANIMATION</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COMPÉTITIONS ET RENCONTRES</a:t>
            </a:r>
          </a:p>
        </p:txBody>
      </p:sp>
      <p:sp>
        <p:nvSpPr>
          <p:cNvPr id="4" name="ZoneTexte 3"/>
          <p:cNvSpPr txBox="1"/>
          <p:nvPr/>
        </p:nvSpPr>
        <p:spPr>
          <a:xfrm>
            <a:off x="7186313" y="3245567"/>
            <a:ext cx="3376889" cy="369332"/>
          </a:xfrm>
          <a:prstGeom prst="rect">
            <a:avLst/>
          </a:prstGeom>
          <a:noFill/>
        </p:spPr>
        <p:txBody>
          <a:bodyPr wrap="square" rtlCol="0">
            <a:spAutoFit/>
          </a:bodyPr>
          <a:lstStyle/>
          <a:p>
            <a:r>
              <a:rPr lang="fr-FR" b="1" dirty="0">
                <a:solidFill>
                  <a:schemeClr val="bg1"/>
                </a:solidFill>
                <a:latin typeface="HelveticaNeueLT Std Blk Cn" panose="020B0806030702040204" pitchFamily="34" charset="0"/>
              </a:rPr>
              <a:t>LES ACTIONS DE LA FSCF</a:t>
            </a:r>
          </a:p>
        </p:txBody>
      </p:sp>
      <p:sp>
        <p:nvSpPr>
          <p:cNvPr id="5" name="ZoneTexte 4"/>
          <p:cNvSpPr txBox="1"/>
          <p:nvPr/>
        </p:nvSpPr>
        <p:spPr>
          <a:xfrm>
            <a:off x="6827003" y="3614899"/>
            <a:ext cx="3386380" cy="1477328"/>
          </a:xfrm>
          <a:prstGeom prst="rect">
            <a:avLst/>
          </a:prstGeom>
          <a:noFill/>
        </p:spPr>
        <p:txBody>
          <a:bodyPr wrap="square" rtlCol="0">
            <a:spAutoFit/>
          </a:bodyPr>
          <a:lstStyle/>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JEUNESSE ET ÉDUCATION POPULAIRE</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HANDICAP</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SANTÉ</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DÉVELOPPEMENT DURABLE</a:t>
            </a:r>
          </a:p>
          <a:p>
            <a:pPr marL="285750" indent="-285750">
              <a:lnSpc>
                <a:spcPct val="150000"/>
              </a:lnSpc>
              <a:buClr>
                <a:schemeClr val="bg1"/>
              </a:buClr>
              <a:buFont typeface="Arial" panose="020B0604020202020204" pitchFamily="34" charset="0"/>
              <a:buChar char="•"/>
            </a:pPr>
            <a:r>
              <a:rPr lang="fr-FR" sz="1200" dirty="0">
                <a:solidFill>
                  <a:schemeClr val="bg1"/>
                </a:solidFill>
                <a:latin typeface="HelveticaNeueLT Std" panose="020B0604020202020204" pitchFamily="34" charset="0"/>
              </a:rPr>
              <a:t>HISTOIRE ET PATRIMOINE</a:t>
            </a:r>
          </a:p>
        </p:txBody>
      </p:sp>
      <p:sp>
        <p:nvSpPr>
          <p:cNvPr id="6" name="ZoneTexte 5"/>
          <p:cNvSpPr txBox="1"/>
          <p:nvPr/>
        </p:nvSpPr>
        <p:spPr>
          <a:xfrm>
            <a:off x="495246" y="449903"/>
            <a:ext cx="9949893" cy="707886"/>
          </a:xfrm>
          <a:prstGeom prst="rect">
            <a:avLst/>
          </a:prstGeom>
          <a:noFill/>
        </p:spPr>
        <p:txBody>
          <a:bodyPr wrap="square" rtlCol="0">
            <a:spAutoFit/>
          </a:bodyPr>
          <a:lstStyle/>
          <a:p>
            <a:r>
              <a:rPr lang="fr-FR" sz="4000" b="1" dirty="0">
                <a:solidFill>
                  <a:srgbClr val="009FE3"/>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SOMMAIRE</a:t>
            </a:r>
          </a:p>
        </p:txBody>
      </p:sp>
    </p:spTree>
    <p:extLst>
      <p:ext uri="{BB962C8B-B14F-4D97-AF65-F5344CB8AC3E}">
        <p14:creationId xmlns:p14="http://schemas.microsoft.com/office/powerpoint/2010/main" val="2255169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22671" y="2264162"/>
            <a:ext cx="7846142" cy="2308324"/>
          </a:xfrm>
          <a:prstGeom prst="rect">
            <a:avLst/>
          </a:prstGeom>
          <a:noFill/>
        </p:spPr>
        <p:txBody>
          <a:bodyPr wrap="square" rtlCol="0">
            <a:spAutoFit/>
          </a:bodyPr>
          <a:lstStyle/>
          <a:p>
            <a:r>
              <a:rPr lang="fr-FR" sz="7200" dirty="0">
                <a:solidFill>
                  <a:schemeClr val="bg1"/>
                </a:solidFill>
                <a:latin typeface="HelveticaNeueLT Std Blk Cn" panose="020B0806030702040204" pitchFamily="34" charset="0"/>
              </a:rPr>
              <a:t>LES ACTIVITÉS </a:t>
            </a:r>
          </a:p>
          <a:p>
            <a:r>
              <a:rPr lang="fr-FR" sz="7200" dirty="0">
                <a:solidFill>
                  <a:schemeClr val="bg1"/>
                </a:solidFill>
                <a:latin typeface="HelveticaNeueLT Std Blk Cn" panose="020B0806030702040204" pitchFamily="34" charset="0"/>
              </a:rPr>
              <a:t>DE LA FSCF</a:t>
            </a:r>
          </a:p>
        </p:txBody>
      </p:sp>
    </p:spTree>
    <p:extLst>
      <p:ext uri="{BB962C8B-B14F-4D97-AF65-F5344CB8AC3E}">
        <p14:creationId xmlns:p14="http://schemas.microsoft.com/office/powerpoint/2010/main" val="2641285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58442" y="1526501"/>
            <a:ext cx="8121444" cy="1446550"/>
          </a:xfrm>
          <a:prstGeom prst="rect">
            <a:avLst/>
          </a:prstGeom>
          <a:noFill/>
        </p:spPr>
        <p:txBody>
          <a:bodyPr wrap="square" rtlCol="0">
            <a:spAutoFit/>
          </a:bodyPr>
          <a:lstStyle/>
          <a:p>
            <a:r>
              <a:rPr lang="fr-FR" sz="2800" dirty="0">
                <a:latin typeface="HelveticaNeueLT Std Blk Cn" panose="020B0806030702040204" pitchFamily="34" charset="0"/>
              </a:rPr>
              <a:t>Une offre multi-activités dans les domaines :</a:t>
            </a:r>
          </a:p>
          <a:p>
            <a:pPr marL="742950" lvl="1" indent="-285750">
              <a:buClr>
                <a:srgbClr val="E6007E"/>
              </a:buClr>
              <a:buFont typeface="Arial" panose="020B0604020202020204" pitchFamily="34" charset="0"/>
              <a:buChar char="•"/>
            </a:pPr>
            <a:r>
              <a:rPr lang="fr-FR" sz="2000" dirty="0">
                <a:latin typeface="Helvetica" panose="020B0604020202020204" pitchFamily="34" charset="0"/>
                <a:cs typeface="Helvetica" panose="020B0604020202020204" pitchFamily="34" charset="0"/>
              </a:rPr>
              <a:t>sportifs ;</a:t>
            </a:r>
          </a:p>
          <a:p>
            <a:pPr marL="742950" lvl="1" indent="-285750">
              <a:buClr>
                <a:srgbClr val="E6007E"/>
              </a:buClr>
              <a:buFont typeface="Arial" panose="020B0604020202020204" pitchFamily="34" charset="0"/>
              <a:buChar char="•"/>
            </a:pPr>
            <a:r>
              <a:rPr lang="fr-FR" sz="2000" dirty="0">
                <a:latin typeface="Helvetica" panose="020B0604020202020204" pitchFamily="34" charset="0"/>
                <a:cs typeface="Helvetica" panose="020B0604020202020204" pitchFamily="34" charset="0"/>
              </a:rPr>
              <a:t>artistiques et culturels ;</a:t>
            </a:r>
          </a:p>
          <a:p>
            <a:pPr marL="742950" lvl="1" indent="-285750">
              <a:buClr>
                <a:srgbClr val="E6007E"/>
              </a:buClr>
              <a:buFont typeface="Arial" panose="020B0604020202020204" pitchFamily="34" charset="0"/>
              <a:buChar char="•"/>
            </a:pPr>
            <a:r>
              <a:rPr lang="fr-FR" sz="2000" dirty="0">
                <a:latin typeface="Helvetica" panose="020B0604020202020204" pitchFamily="34" charset="0"/>
                <a:cs typeface="Helvetica" panose="020B0604020202020204" pitchFamily="34" charset="0"/>
              </a:rPr>
              <a:t>socio-éducatifs et d’animation.</a:t>
            </a:r>
          </a:p>
        </p:txBody>
      </p:sp>
      <p:sp>
        <p:nvSpPr>
          <p:cNvPr id="3" name="Rectangle 2"/>
          <p:cNvSpPr/>
          <p:nvPr/>
        </p:nvSpPr>
        <p:spPr>
          <a:xfrm>
            <a:off x="856344" y="3832719"/>
            <a:ext cx="3762820" cy="1477328"/>
          </a:xfrm>
          <a:prstGeom prst="rect">
            <a:avLst/>
          </a:prstGeom>
        </p:spPr>
        <p:txBody>
          <a:bodyPr wrap="square">
            <a:spAutoFit/>
          </a:bodyPr>
          <a:lstStyle/>
          <a:p>
            <a:pPr algn="just"/>
            <a:r>
              <a:rPr lang="fr-FR" dirty="0">
                <a:latin typeface="Helvetica" panose="020B0604020202020204" pitchFamily="34" charset="0"/>
                <a:cs typeface="Helvetica" panose="020B0604020202020204" pitchFamily="34" charset="0"/>
              </a:rPr>
              <a:t>Des activités ouvertes à tous, sans distinction, quels que soient le niveau et la forme de pratique souhaités : initiation, découverte, loisir et/ou compétition.</a:t>
            </a:r>
          </a:p>
        </p:txBody>
      </p:sp>
      <p:sp>
        <p:nvSpPr>
          <p:cNvPr id="4" name="ZoneTexte 3"/>
          <p:cNvSpPr txBox="1"/>
          <p:nvPr/>
        </p:nvSpPr>
        <p:spPr>
          <a:xfrm>
            <a:off x="558442" y="454946"/>
            <a:ext cx="9949893" cy="707886"/>
          </a:xfrm>
          <a:prstGeom prst="rect">
            <a:avLst/>
          </a:prstGeom>
          <a:noFill/>
        </p:spPr>
        <p:txBody>
          <a:bodyPr wrap="square" rtlCol="0">
            <a:spAutoFit/>
          </a:bodyPr>
          <a:lstStyle/>
          <a:p>
            <a:r>
              <a:rPr lang="fr-FR" sz="4000" b="1" dirty="0">
                <a:solidFill>
                  <a:srgbClr val="E6007E"/>
                </a:solidFill>
                <a:effectLst>
                  <a:outerShdw blurRad="50800" dist="38100" dir="2700000" algn="tl" rotWithShape="0">
                    <a:prstClr val="black">
                      <a:alpha val="40000"/>
                    </a:prstClr>
                  </a:outerShdw>
                </a:effectLst>
                <a:latin typeface="HelveticaNeueLT Std" panose="020B0604020202020204" pitchFamily="34" charset="0"/>
                <a:cs typeface="Arial" panose="020B0604020202020204" pitchFamily="34" charset="0"/>
              </a:rPr>
              <a:t>LES ACTIVITÉS DE LA FSCF</a:t>
            </a:r>
          </a:p>
        </p:txBody>
      </p:sp>
    </p:spTree>
    <p:extLst>
      <p:ext uri="{BB962C8B-B14F-4D97-AF65-F5344CB8AC3E}">
        <p14:creationId xmlns:p14="http://schemas.microsoft.com/office/powerpoint/2010/main" val="45864070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6019</TotalTime>
  <Words>1296</Words>
  <Application>Microsoft Macintosh PowerPoint</Application>
  <PresentationFormat>Grand écran</PresentationFormat>
  <Paragraphs>272</Paragraphs>
  <Slides>29</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29</vt:i4>
      </vt:variant>
    </vt:vector>
  </HeadingPairs>
  <TitlesOfParts>
    <vt:vector size="38" baseType="lpstr">
      <vt:lpstr>Arial</vt:lpstr>
      <vt:lpstr>ArialMT</vt:lpstr>
      <vt:lpstr>Calibri</vt:lpstr>
      <vt:lpstr>Helvetica</vt:lpstr>
      <vt:lpstr>Helvetica LT Std</vt:lpstr>
      <vt:lpstr>HelveticaNeueLT Std</vt:lpstr>
      <vt:lpstr>HelveticaNeueLT Std Blk Cn</vt:lpstr>
      <vt:lpstr>Herlvetica </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Océane ESTEVE</dc:creator>
  <cp:lastModifiedBy>Laurie-Anne HUANG</cp:lastModifiedBy>
  <cp:revision>168</cp:revision>
  <dcterms:created xsi:type="dcterms:W3CDTF">2022-02-08T16:15:36Z</dcterms:created>
  <dcterms:modified xsi:type="dcterms:W3CDTF">2025-11-20T09:56:20Z</dcterms:modified>
</cp:coreProperties>
</file>