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slideLayouts/slideLayout22.xml" ContentType="application/vnd.openxmlformats-officedocument.presentationml.slideLayout+xml"/>
  <Override PartName="/ppt/theme/theme22.xml" ContentType="application/vnd.openxmlformats-officedocument.theme+xml"/>
  <Override PartName="/ppt/slideLayouts/slideLayout23.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6" r:id="rId15"/>
    <p:sldMasterId id="2147483678" r:id="rId16"/>
    <p:sldMasterId id="2147483680" r:id="rId17"/>
    <p:sldMasterId id="2147483682" r:id="rId18"/>
    <p:sldMasterId id="2147483684" r:id="rId19"/>
    <p:sldMasterId id="2147483686" r:id="rId20"/>
    <p:sldMasterId id="2147483688" r:id="rId21"/>
    <p:sldMasterId id="2147483690" r:id="rId22"/>
    <p:sldMasterId id="2147483692" r:id="rId23"/>
  </p:sldMasterIdLst>
  <p:notesMasterIdLst>
    <p:notesMasterId r:id="rId49"/>
  </p:notesMasterIdLst>
  <p:sldIdLst>
    <p:sldId id="256" r:id="rId24"/>
    <p:sldId id="280" r:id="rId25"/>
    <p:sldId id="279"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5143500" type="screen16x9"/>
  <p:notesSz cx="9144000" cy="6858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329B9DD-7E23-3B41-8A09-E75F5FA7E099}">
          <p14:sldIdLst>
            <p14:sldId id="256"/>
            <p14:sldId id="280"/>
            <p14:sldId id="279"/>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D4693"/>
    <a:srgbClr val="0092D2"/>
    <a:srgbClr val="FCFCFC"/>
    <a:srgbClr val="F5F5F5"/>
    <a:srgbClr val="EEA420"/>
    <a:srgbClr val="F5D37F"/>
    <a:srgbClr val="CF1C20"/>
    <a:srgbClr val="CC0069"/>
    <a:srgbClr val="3C5061"/>
    <a:srgbClr val="3A485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14" autoAdjust="0"/>
    <p:restoredTop sz="94674"/>
  </p:normalViewPr>
  <p:slideViewPr>
    <p:cSldViewPr snapToGrid="0" snapToObjects="1">
      <p:cViewPr>
        <p:scale>
          <a:sx n="317" d="100"/>
          <a:sy n="317" d="100"/>
        </p:scale>
        <p:origin x="-11712" y="-491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20" Type="http://schemas.openxmlformats.org/officeDocument/2006/relationships/slideMaster" Target="slideMasters/slideMaster20.xml"/><Relationship Id="rId41"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CD7FCACB-DF86-8C43-9338-6F115719E3CB}" type="datetimeFigureOut">
              <a:rPr lang="fr-FR" smtClean="0"/>
              <a:t>01/12/2021</a:t>
            </a:fld>
            <a:endParaRPr lang="fr-FR"/>
          </a:p>
        </p:txBody>
      </p:sp>
      <p:sp>
        <p:nvSpPr>
          <p:cNvPr id="4" name="Espace réservé de l'image des diapositives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5133BE51-E818-A84F-844E-117E4869A495}" type="slidenum">
              <a:rPr lang="fr-FR" smtClean="0"/>
              <a:t>‹N°›</a:t>
            </a:fld>
            <a:endParaRPr lang="fr-FR"/>
          </a:p>
        </p:txBody>
      </p:sp>
    </p:spTree>
    <p:extLst>
      <p:ext uri="{BB962C8B-B14F-4D97-AF65-F5344CB8AC3E}">
        <p14:creationId xmlns:p14="http://schemas.microsoft.com/office/powerpoint/2010/main" val="38652927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33BE51-E818-A84F-844E-117E4869A495}" type="slidenum">
              <a:rPr lang="fr-FR" smtClean="0"/>
              <a:t>3</a:t>
            </a:fld>
            <a:endParaRPr lang="fr-FR"/>
          </a:p>
        </p:txBody>
      </p:sp>
    </p:spTree>
    <p:extLst>
      <p:ext uri="{BB962C8B-B14F-4D97-AF65-F5344CB8AC3E}">
        <p14:creationId xmlns:p14="http://schemas.microsoft.com/office/powerpoint/2010/main" val="1251172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398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889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67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273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43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661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056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383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361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pSp>
        <p:nvGrpSpPr>
          <p:cNvPr id="2" name="Grouper 1"/>
          <p:cNvGrpSpPr/>
          <p:nvPr userDrawn="1"/>
        </p:nvGrpSpPr>
        <p:grpSpPr>
          <a:xfrm>
            <a:off x="7721600" y="4495800"/>
            <a:ext cx="1752600" cy="406400"/>
            <a:chOff x="7721600" y="4495800"/>
            <a:chExt cx="1752600" cy="406400"/>
          </a:xfrm>
        </p:grpSpPr>
        <p:sp>
          <p:nvSpPr>
            <p:cNvPr id="3" name="Rectangle 2"/>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ZoneTexte 3"/>
            <p:cNvSpPr txBox="1"/>
            <p:nvPr userDrawn="1"/>
          </p:nvSpPr>
          <p:spPr>
            <a:xfrm>
              <a:off x="7721600" y="4655979"/>
              <a:ext cx="1752600" cy="230832"/>
            </a:xfrm>
            <a:prstGeom prst="rect">
              <a:avLst/>
            </a:prstGeom>
            <a:noFill/>
            <a:ln>
              <a:noFill/>
            </a:ln>
          </p:spPr>
          <p:txBody>
            <a:bodyPr wrap="square" rtlCol="0">
              <a:spAutoFit/>
            </a:bodyPr>
            <a:lstStyle/>
            <a:p>
              <a:r>
                <a:rPr lang="fr-FR" sz="900" dirty="0">
                  <a:solidFill>
                    <a:schemeClr val="tx1">
                      <a:lumMod val="65000"/>
                      <a:lumOff val="35000"/>
                    </a:schemeClr>
                  </a:solidFill>
                  <a:latin typeface="Arial" panose="020B0604020202020204" pitchFamily="34" charset="0"/>
                  <a:cs typeface="Arial" panose="020B0604020202020204" pitchFamily="34" charset="0"/>
                </a:rPr>
                <a:t>*Chiffres</a:t>
              </a:r>
              <a:r>
                <a:rPr lang="fr-FR" sz="900" baseline="0" dirty="0">
                  <a:solidFill>
                    <a:schemeClr val="tx1">
                      <a:lumMod val="65000"/>
                      <a:lumOff val="35000"/>
                    </a:schemeClr>
                  </a:solidFill>
                  <a:latin typeface="Arial" panose="020B0604020202020204" pitchFamily="34" charset="0"/>
                  <a:cs typeface="Arial" panose="020B0604020202020204" pitchFamily="34" charset="0"/>
                </a:rPr>
                <a:t> 2020</a:t>
              </a:r>
              <a:endParaRPr lang="fr-FR" sz="900" dirty="0">
                <a:solidFill>
                  <a:schemeClr val="tx1">
                    <a:lumMod val="65000"/>
                    <a:lumOff val="3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21595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955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446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355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568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9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394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6" name="Image 5" descr="Masque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grpSp>
        <p:nvGrpSpPr>
          <p:cNvPr id="7" name="Grouper 6"/>
          <p:cNvGrpSpPr/>
          <p:nvPr userDrawn="1"/>
        </p:nvGrpSpPr>
        <p:grpSpPr>
          <a:xfrm>
            <a:off x="7721600" y="4495800"/>
            <a:ext cx="1752600" cy="406400"/>
            <a:chOff x="7721600" y="4495800"/>
            <a:chExt cx="1752600" cy="406400"/>
          </a:xfrm>
        </p:grpSpPr>
        <p:sp>
          <p:nvSpPr>
            <p:cNvPr id="8" name="Rectangle 7"/>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userDrawn="1"/>
          </p:nvSpPr>
          <p:spPr>
            <a:xfrm>
              <a:off x="7721600" y="4655979"/>
              <a:ext cx="1752600" cy="230832"/>
            </a:xfrm>
            <a:prstGeom prst="rect">
              <a:avLst/>
            </a:prstGeom>
            <a:noFill/>
            <a:ln>
              <a:noFill/>
            </a:ln>
          </p:spPr>
          <p:txBody>
            <a:bodyPr wrap="square" rtlCol="0">
              <a:spAutoFit/>
            </a:bodyPr>
            <a:lstStyle/>
            <a:p>
              <a:r>
                <a:rPr lang="fr-FR" sz="900" dirty="0">
                  <a:solidFill>
                    <a:schemeClr val="tx1">
                      <a:lumMod val="65000"/>
                      <a:lumOff val="35000"/>
                    </a:schemeClr>
                  </a:solidFill>
                  <a:latin typeface="Arial" panose="020B0604020202020204" pitchFamily="34" charset="0"/>
                  <a:cs typeface="Arial" panose="020B0604020202020204" pitchFamily="34" charset="0"/>
                </a:rPr>
                <a:t>*Chiffres</a:t>
              </a:r>
              <a:r>
                <a:rPr lang="fr-FR" sz="900" baseline="0" dirty="0">
                  <a:solidFill>
                    <a:schemeClr val="tx1">
                      <a:lumMod val="65000"/>
                      <a:lumOff val="35000"/>
                    </a:schemeClr>
                  </a:solidFill>
                  <a:latin typeface="Arial" panose="020B0604020202020204" pitchFamily="34" charset="0"/>
                  <a:cs typeface="Arial" panose="020B0604020202020204" pitchFamily="34" charset="0"/>
                </a:rPr>
                <a:t> 2020</a:t>
              </a:r>
              <a:endParaRPr lang="fr-FR" sz="900" dirty="0">
                <a:solidFill>
                  <a:schemeClr val="tx1">
                    <a:lumMod val="65000"/>
                    <a:lumOff val="3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4452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92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31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51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03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4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2244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22.xml"/><Relationship Id="rId1" Type="http://schemas.openxmlformats.org/officeDocument/2006/relationships/slideLayout" Target="../slideLayouts/slideLayout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23.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descr="Masque.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
        <p:nvSpPr>
          <p:cNvPr id="2" name="Rectangle 1"/>
          <p:cNvSpPr/>
          <p:nvPr userDrawn="1"/>
        </p:nvSpPr>
        <p:spPr>
          <a:xfrm>
            <a:off x="406400" y="4766733"/>
            <a:ext cx="3615267" cy="2624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 name="Imag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9533" y="4795118"/>
            <a:ext cx="3539066" cy="188296"/>
          </a:xfrm>
          <a:prstGeom prst="rect">
            <a:avLst/>
          </a:prstGeom>
        </p:spPr>
      </p:pic>
    </p:spTree>
    <p:extLst>
      <p:ext uri="{BB962C8B-B14F-4D97-AF65-F5344CB8AC3E}">
        <p14:creationId xmlns:p14="http://schemas.microsoft.com/office/powerpoint/2010/main" val="187624641"/>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10.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799401916"/>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11.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grpSp>
        <p:nvGrpSpPr>
          <p:cNvPr id="4" name="Grouper 3"/>
          <p:cNvGrpSpPr/>
          <p:nvPr userDrawn="1"/>
        </p:nvGrpSpPr>
        <p:grpSpPr>
          <a:xfrm>
            <a:off x="7721600" y="4495800"/>
            <a:ext cx="1752600" cy="406400"/>
            <a:chOff x="7721600" y="4495800"/>
            <a:chExt cx="1752600" cy="406400"/>
          </a:xfrm>
        </p:grpSpPr>
        <p:sp>
          <p:nvSpPr>
            <p:cNvPr id="5" name="Rectangle 4"/>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userDrawn="1"/>
          </p:nvSpPr>
          <p:spPr>
            <a:xfrm>
              <a:off x="7721600" y="4655979"/>
              <a:ext cx="1752600" cy="230832"/>
            </a:xfrm>
            <a:prstGeom prst="rect">
              <a:avLst/>
            </a:prstGeom>
            <a:noFill/>
            <a:ln>
              <a:noFill/>
            </a:ln>
          </p:spPr>
          <p:txBody>
            <a:bodyPr wrap="square" rtlCol="0">
              <a:spAutoFit/>
            </a:bodyPr>
            <a:lstStyle/>
            <a:p>
              <a:r>
                <a:rPr lang="fr-FR" sz="900" dirty="0">
                  <a:solidFill>
                    <a:schemeClr val="tx1">
                      <a:lumMod val="65000"/>
                      <a:lumOff val="35000"/>
                    </a:schemeClr>
                  </a:solidFill>
                  <a:latin typeface="Arial" panose="020B0604020202020204" pitchFamily="34" charset="0"/>
                  <a:cs typeface="Arial" panose="020B0604020202020204" pitchFamily="34" charset="0"/>
                </a:rPr>
                <a:t>*Chiffres</a:t>
              </a:r>
              <a:r>
                <a:rPr lang="fr-FR" sz="900" baseline="0" dirty="0">
                  <a:solidFill>
                    <a:schemeClr val="tx1">
                      <a:lumMod val="65000"/>
                      <a:lumOff val="35000"/>
                    </a:schemeClr>
                  </a:solidFill>
                  <a:latin typeface="Arial" panose="020B0604020202020204" pitchFamily="34" charset="0"/>
                  <a:cs typeface="Arial" panose="020B0604020202020204" pitchFamily="34" charset="0"/>
                </a:rPr>
                <a:t> 2020</a:t>
              </a:r>
              <a:endParaRPr lang="fr-FR" sz="900" dirty="0">
                <a:solidFill>
                  <a:schemeClr val="tx1">
                    <a:lumMod val="65000"/>
                    <a:lumOff val="3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26338080"/>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12.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grpSp>
        <p:nvGrpSpPr>
          <p:cNvPr id="3" name="Grouper 2"/>
          <p:cNvGrpSpPr/>
          <p:nvPr userDrawn="1"/>
        </p:nvGrpSpPr>
        <p:grpSpPr>
          <a:xfrm>
            <a:off x="7721600" y="4495800"/>
            <a:ext cx="1752600" cy="406400"/>
            <a:chOff x="7721600" y="4495800"/>
            <a:chExt cx="1752600" cy="406400"/>
          </a:xfrm>
        </p:grpSpPr>
        <p:sp>
          <p:nvSpPr>
            <p:cNvPr id="4" name="Rectangle 3"/>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userDrawn="1"/>
          </p:nvSpPr>
          <p:spPr>
            <a:xfrm>
              <a:off x="7721600" y="4655979"/>
              <a:ext cx="1752600" cy="230832"/>
            </a:xfrm>
            <a:prstGeom prst="rect">
              <a:avLst/>
            </a:prstGeom>
            <a:noFill/>
            <a:ln>
              <a:noFill/>
            </a:ln>
          </p:spPr>
          <p:txBody>
            <a:bodyPr wrap="square" rtlCol="0">
              <a:spAutoFit/>
            </a:bodyPr>
            <a:lstStyle/>
            <a:p>
              <a:r>
                <a:rPr lang="fr-FR" sz="900" dirty="0">
                  <a:solidFill>
                    <a:schemeClr val="tx1">
                      <a:lumMod val="65000"/>
                      <a:lumOff val="35000"/>
                    </a:schemeClr>
                  </a:solidFill>
                  <a:latin typeface="Arial" panose="020B0604020202020204" pitchFamily="34" charset="0"/>
                  <a:cs typeface="Arial" panose="020B0604020202020204" pitchFamily="34" charset="0"/>
                </a:rPr>
                <a:t>*Chiffres</a:t>
              </a:r>
              <a:r>
                <a:rPr lang="fr-FR" sz="900" baseline="0" dirty="0">
                  <a:solidFill>
                    <a:schemeClr val="tx1">
                      <a:lumMod val="65000"/>
                      <a:lumOff val="35000"/>
                    </a:schemeClr>
                  </a:solidFill>
                  <a:latin typeface="Arial" panose="020B0604020202020204" pitchFamily="34" charset="0"/>
                  <a:cs typeface="Arial" panose="020B0604020202020204" pitchFamily="34" charset="0"/>
                </a:rPr>
                <a:t> 2020</a:t>
              </a:r>
              <a:endParaRPr lang="fr-FR" sz="900" dirty="0">
                <a:solidFill>
                  <a:schemeClr val="tx1">
                    <a:lumMod val="65000"/>
                    <a:lumOff val="3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33761132"/>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13.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43"/>
            <a:ext cx="9144000" cy="5142857"/>
          </a:xfrm>
          <a:prstGeom prst="rect">
            <a:avLst/>
          </a:prstGeom>
        </p:spPr>
      </p:pic>
      <p:grpSp>
        <p:nvGrpSpPr>
          <p:cNvPr id="4" name="Grouper 3"/>
          <p:cNvGrpSpPr/>
          <p:nvPr userDrawn="1"/>
        </p:nvGrpSpPr>
        <p:grpSpPr>
          <a:xfrm>
            <a:off x="7721600" y="4495800"/>
            <a:ext cx="1752600" cy="406400"/>
            <a:chOff x="7721600" y="4495800"/>
            <a:chExt cx="1752600" cy="406400"/>
          </a:xfrm>
        </p:grpSpPr>
        <p:sp>
          <p:nvSpPr>
            <p:cNvPr id="5" name="Rectangle 4"/>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userDrawn="1"/>
          </p:nvSpPr>
          <p:spPr>
            <a:xfrm>
              <a:off x="7721600" y="4655979"/>
              <a:ext cx="1752600" cy="230832"/>
            </a:xfrm>
            <a:prstGeom prst="rect">
              <a:avLst/>
            </a:prstGeom>
            <a:noFill/>
            <a:ln>
              <a:noFill/>
            </a:ln>
          </p:spPr>
          <p:txBody>
            <a:bodyPr wrap="square" rtlCol="0">
              <a:spAutoFit/>
            </a:bodyPr>
            <a:lstStyle/>
            <a:p>
              <a:r>
                <a:rPr lang="fr-FR" sz="900" dirty="0">
                  <a:solidFill>
                    <a:schemeClr val="tx1">
                      <a:lumMod val="65000"/>
                      <a:lumOff val="35000"/>
                    </a:schemeClr>
                  </a:solidFill>
                  <a:latin typeface="Arial" panose="020B0604020202020204" pitchFamily="34" charset="0"/>
                  <a:cs typeface="Arial" panose="020B0604020202020204" pitchFamily="34" charset="0"/>
                </a:rPr>
                <a:t>*Chiffres</a:t>
              </a:r>
              <a:r>
                <a:rPr lang="fr-FR" sz="900" baseline="0" dirty="0">
                  <a:solidFill>
                    <a:schemeClr val="tx1">
                      <a:lumMod val="65000"/>
                      <a:lumOff val="35000"/>
                    </a:schemeClr>
                  </a:solidFill>
                  <a:latin typeface="Arial" panose="020B0604020202020204" pitchFamily="34" charset="0"/>
                  <a:cs typeface="Arial" panose="020B0604020202020204" pitchFamily="34" charset="0"/>
                </a:rPr>
                <a:t> 2020</a:t>
              </a:r>
              <a:endParaRPr lang="fr-FR" sz="900" dirty="0">
                <a:solidFill>
                  <a:schemeClr val="tx1">
                    <a:lumMod val="65000"/>
                    <a:lumOff val="3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98257746"/>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14.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2906530244"/>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15.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577509203"/>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16.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43"/>
            <a:ext cx="9144000" cy="5142857"/>
          </a:xfrm>
          <a:prstGeom prst="rect">
            <a:avLst/>
          </a:prstGeom>
        </p:spPr>
      </p:pic>
      <p:grpSp>
        <p:nvGrpSpPr>
          <p:cNvPr id="3" name="Grouper 2"/>
          <p:cNvGrpSpPr/>
          <p:nvPr userDrawn="1"/>
        </p:nvGrpSpPr>
        <p:grpSpPr>
          <a:xfrm>
            <a:off x="7721600" y="4495800"/>
            <a:ext cx="1752600" cy="406400"/>
            <a:chOff x="7721600" y="4495800"/>
            <a:chExt cx="1752600" cy="406400"/>
          </a:xfrm>
        </p:grpSpPr>
        <p:sp>
          <p:nvSpPr>
            <p:cNvPr id="4" name="Rectangle 3"/>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userDrawn="1"/>
          </p:nvSpPr>
          <p:spPr>
            <a:xfrm>
              <a:off x="7721600" y="4655979"/>
              <a:ext cx="1752600" cy="230832"/>
            </a:xfrm>
            <a:prstGeom prst="rect">
              <a:avLst/>
            </a:prstGeom>
            <a:noFill/>
            <a:ln>
              <a:noFill/>
            </a:ln>
          </p:spPr>
          <p:txBody>
            <a:bodyPr wrap="square" rtlCol="0">
              <a:spAutoFit/>
            </a:bodyPr>
            <a:lstStyle/>
            <a:p>
              <a:r>
                <a:rPr lang="fr-FR" sz="900" dirty="0">
                  <a:solidFill>
                    <a:schemeClr val="tx1">
                      <a:lumMod val="65000"/>
                      <a:lumOff val="35000"/>
                    </a:schemeClr>
                  </a:solidFill>
                  <a:latin typeface="Arial" panose="020B0604020202020204" pitchFamily="34" charset="0"/>
                  <a:cs typeface="Arial" panose="020B0604020202020204" pitchFamily="34" charset="0"/>
                </a:rPr>
                <a:t>*Chiffres</a:t>
              </a:r>
              <a:r>
                <a:rPr lang="fr-FR" sz="900" baseline="0" dirty="0">
                  <a:solidFill>
                    <a:schemeClr val="tx1">
                      <a:lumMod val="65000"/>
                      <a:lumOff val="35000"/>
                    </a:schemeClr>
                  </a:solidFill>
                  <a:latin typeface="Arial" panose="020B0604020202020204" pitchFamily="34" charset="0"/>
                  <a:cs typeface="Arial" panose="020B0604020202020204" pitchFamily="34" charset="0"/>
                </a:rPr>
                <a:t> 2020</a:t>
              </a:r>
              <a:endParaRPr lang="fr-FR" sz="900" dirty="0">
                <a:solidFill>
                  <a:schemeClr val="tx1">
                    <a:lumMod val="65000"/>
                    <a:lumOff val="3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71528551"/>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17.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grpSp>
        <p:nvGrpSpPr>
          <p:cNvPr id="4" name="Grouper 3"/>
          <p:cNvGrpSpPr/>
          <p:nvPr userDrawn="1"/>
        </p:nvGrpSpPr>
        <p:grpSpPr>
          <a:xfrm>
            <a:off x="7721600" y="4495800"/>
            <a:ext cx="1752600" cy="406400"/>
            <a:chOff x="7721600" y="4495800"/>
            <a:chExt cx="1752600" cy="406400"/>
          </a:xfrm>
        </p:grpSpPr>
        <p:sp>
          <p:nvSpPr>
            <p:cNvPr id="5" name="Rectangle 4"/>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userDrawn="1"/>
          </p:nvSpPr>
          <p:spPr>
            <a:xfrm>
              <a:off x="7721600" y="4655979"/>
              <a:ext cx="1752600" cy="230832"/>
            </a:xfrm>
            <a:prstGeom prst="rect">
              <a:avLst/>
            </a:prstGeom>
            <a:noFill/>
            <a:ln>
              <a:noFill/>
            </a:ln>
          </p:spPr>
          <p:txBody>
            <a:bodyPr wrap="square" rtlCol="0">
              <a:spAutoFit/>
            </a:bodyPr>
            <a:lstStyle/>
            <a:p>
              <a:r>
                <a:rPr lang="fr-FR" sz="900" dirty="0">
                  <a:solidFill>
                    <a:schemeClr val="tx1">
                      <a:lumMod val="65000"/>
                      <a:lumOff val="35000"/>
                    </a:schemeClr>
                  </a:solidFill>
                  <a:latin typeface="Arial" panose="020B0604020202020204" pitchFamily="34" charset="0"/>
                  <a:cs typeface="Arial" panose="020B0604020202020204" pitchFamily="34" charset="0"/>
                </a:rPr>
                <a:t>*</a:t>
              </a:r>
              <a:r>
                <a:rPr lang="fr-FR" sz="900" baseline="0" dirty="0">
                  <a:solidFill>
                    <a:schemeClr val="tx1">
                      <a:lumMod val="65000"/>
                      <a:lumOff val="35000"/>
                    </a:schemeClr>
                  </a:solidFill>
                  <a:latin typeface="Arial" panose="020B0604020202020204" pitchFamily="34" charset="0"/>
                  <a:cs typeface="Arial" panose="020B0604020202020204" pitchFamily="34" charset="0"/>
                </a:rPr>
                <a:t> Au 31/12/2019</a:t>
              </a:r>
              <a:endParaRPr lang="fr-FR" sz="900" dirty="0">
                <a:solidFill>
                  <a:schemeClr val="tx1">
                    <a:lumMod val="65000"/>
                    <a:lumOff val="3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69802336"/>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18.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grpSp>
        <p:nvGrpSpPr>
          <p:cNvPr id="3" name="Grouper 1"/>
          <p:cNvGrpSpPr/>
          <p:nvPr userDrawn="1"/>
        </p:nvGrpSpPr>
        <p:grpSpPr>
          <a:xfrm>
            <a:off x="7721600" y="4495800"/>
            <a:ext cx="1752600" cy="406400"/>
            <a:chOff x="7721600" y="4495800"/>
            <a:chExt cx="1752600" cy="406400"/>
          </a:xfrm>
        </p:grpSpPr>
        <p:sp>
          <p:nvSpPr>
            <p:cNvPr id="4" name="Rectangle 3"/>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userDrawn="1"/>
          </p:nvSpPr>
          <p:spPr>
            <a:xfrm>
              <a:off x="7721600" y="4655979"/>
              <a:ext cx="1752600" cy="230832"/>
            </a:xfrm>
            <a:prstGeom prst="rect">
              <a:avLst/>
            </a:prstGeom>
            <a:noFill/>
            <a:ln>
              <a:noFill/>
            </a:ln>
          </p:spPr>
          <p:txBody>
            <a:bodyPr wrap="square" rtlCol="0">
              <a:spAutoFit/>
            </a:bodyPr>
            <a:lstStyle/>
            <a:p>
              <a:r>
                <a:rPr lang="fr-FR" sz="900" dirty="0">
                  <a:solidFill>
                    <a:schemeClr val="tx1">
                      <a:lumMod val="65000"/>
                      <a:lumOff val="35000"/>
                    </a:schemeClr>
                  </a:solidFill>
                  <a:latin typeface="Arial" panose="020B0604020202020204" pitchFamily="34" charset="0"/>
                  <a:cs typeface="Arial" panose="020B0604020202020204" pitchFamily="34" charset="0"/>
                </a:rPr>
                <a:t>*Chiffres</a:t>
              </a:r>
              <a:r>
                <a:rPr lang="fr-FR" sz="900" baseline="0" dirty="0">
                  <a:solidFill>
                    <a:schemeClr val="tx1">
                      <a:lumMod val="65000"/>
                      <a:lumOff val="35000"/>
                    </a:schemeClr>
                  </a:solidFill>
                  <a:latin typeface="Arial" panose="020B0604020202020204" pitchFamily="34" charset="0"/>
                  <a:cs typeface="Arial" panose="020B0604020202020204" pitchFamily="34" charset="0"/>
                </a:rPr>
                <a:t> 2020</a:t>
              </a:r>
              <a:endParaRPr lang="fr-FR" sz="900" dirty="0">
                <a:solidFill>
                  <a:schemeClr val="tx1">
                    <a:lumMod val="65000"/>
                    <a:lumOff val="3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67465041"/>
      </p:ext>
    </p:extLst>
  </p:cSld>
  <p:clrMap bg1="lt1" tx1="dk1" bg2="lt2" tx2="dk2" accent1="accent1" accent2="accent2" accent3="accent3" accent4="accent4" accent5="accent5" accent6="accent6" hlink="hlink" folHlink="folHlink"/>
  <p:sldLayoutIdLst>
    <p:sldLayoutId id="21474836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19.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2176959923"/>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2.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588779579"/>
      </p:ext>
    </p:extLst>
  </p:cSld>
  <p:clrMap bg1="lt1" tx1="dk1" bg2="lt2" tx2="dk2" accent1="accent1" accent2="accent2" accent3="accent3" accent4="accent4" accent5="accent5" accent6="accent6" hlink="hlink" folHlink="folHlink"/>
  <p:sldLayoutIdLst>
    <p:sldLayoutId id="214748365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20.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3166150166"/>
      </p:ext>
    </p:extLst>
  </p:cSld>
  <p:clrMap bg1="lt1" tx1="dk1" bg2="lt2" tx2="dk2" accent1="accent1" accent2="accent2" accent3="accent3" accent4="accent4" accent5="accent5" accent6="accent6" hlink="hlink" folHlink="folHlink"/>
  <p:sldLayoutIdLst>
    <p:sldLayoutId id="214748368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21.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grpSp>
        <p:nvGrpSpPr>
          <p:cNvPr id="4" name="Grouper 3"/>
          <p:cNvGrpSpPr/>
          <p:nvPr userDrawn="1"/>
        </p:nvGrpSpPr>
        <p:grpSpPr>
          <a:xfrm>
            <a:off x="7391398" y="4495800"/>
            <a:ext cx="1752600" cy="406400"/>
            <a:chOff x="7721600" y="4495800"/>
            <a:chExt cx="1752600" cy="406400"/>
          </a:xfrm>
        </p:grpSpPr>
        <p:sp>
          <p:nvSpPr>
            <p:cNvPr id="5" name="Rectangle 4"/>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userDrawn="1"/>
          </p:nvSpPr>
          <p:spPr>
            <a:xfrm>
              <a:off x="7721600" y="4655979"/>
              <a:ext cx="1752600" cy="230832"/>
            </a:xfrm>
            <a:prstGeom prst="rect">
              <a:avLst/>
            </a:prstGeom>
            <a:noFill/>
            <a:ln>
              <a:noFill/>
            </a:ln>
          </p:spPr>
          <p:txBody>
            <a:bodyPr wrap="square" rtlCol="0">
              <a:spAutoFit/>
            </a:bodyPr>
            <a:lstStyle/>
            <a:p>
              <a:r>
                <a:rPr lang="fr-FR" sz="900" dirty="0">
                  <a:solidFill>
                    <a:schemeClr val="tx1">
                      <a:lumMod val="65000"/>
                      <a:lumOff val="35000"/>
                    </a:schemeClr>
                  </a:solidFill>
                </a:rPr>
                <a:t>*</a:t>
              </a:r>
              <a:r>
                <a:rPr lang="fr-FR" sz="900" dirty="0">
                  <a:solidFill>
                    <a:schemeClr val="tx1">
                      <a:lumMod val="65000"/>
                      <a:lumOff val="35000"/>
                    </a:schemeClr>
                  </a:solidFill>
                  <a:latin typeface="Arial" panose="020B0604020202020204" pitchFamily="34" charset="0"/>
                  <a:cs typeface="Arial" panose="020B0604020202020204" pitchFamily="34" charset="0"/>
                </a:rPr>
                <a:t>Toutes</a:t>
              </a:r>
              <a:r>
                <a:rPr lang="fr-FR" sz="900" baseline="0" dirty="0">
                  <a:solidFill>
                    <a:schemeClr val="tx1">
                      <a:lumMod val="65000"/>
                      <a:lumOff val="35000"/>
                    </a:schemeClr>
                  </a:solidFill>
                  <a:latin typeface="Arial" panose="020B0604020202020204" pitchFamily="34" charset="0"/>
                  <a:cs typeface="Arial" panose="020B0604020202020204" pitchFamily="34" charset="0"/>
                </a:rPr>
                <a:t> années confondues</a:t>
              </a:r>
              <a:endParaRPr lang="fr-FR" sz="900" dirty="0">
                <a:solidFill>
                  <a:schemeClr val="tx1">
                    <a:lumMod val="65000"/>
                    <a:lumOff val="3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18910543"/>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22.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grpSp>
        <p:nvGrpSpPr>
          <p:cNvPr id="3" name="Grouper 2"/>
          <p:cNvGrpSpPr/>
          <p:nvPr userDrawn="1"/>
        </p:nvGrpSpPr>
        <p:grpSpPr>
          <a:xfrm>
            <a:off x="7721600" y="4495800"/>
            <a:ext cx="1752600" cy="406400"/>
            <a:chOff x="7721600" y="4495800"/>
            <a:chExt cx="1752600" cy="406400"/>
          </a:xfrm>
        </p:grpSpPr>
        <p:sp>
          <p:nvSpPr>
            <p:cNvPr id="4" name="Rectangle 3"/>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userDrawn="1"/>
          </p:nvSpPr>
          <p:spPr>
            <a:xfrm>
              <a:off x="7721600" y="4655979"/>
              <a:ext cx="1752600" cy="230832"/>
            </a:xfrm>
            <a:prstGeom prst="rect">
              <a:avLst/>
            </a:prstGeom>
            <a:noFill/>
            <a:ln>
              <a:noFill/>
            </a:ln>
          </p:spPr>
          <p:txBody>
            <a:bodyPr wrap="square" rtlCol="0">
              <a:spAutoFit/>
            </a:bodyPr>
            <a:lstStyle/>
            <a:p>
              <a:r>
                <a:rPr lang="fr-FR" sz="900" dirty="0">
                  <a:solidFill>
                    <a:schemeClr val="tx1">
                      <a:lumMod val="65000"/>
                      <a:lumOff val="35000"/>
                    </a:schemeClr>
                  </a:solidFill>
                  <a:latin typeface="Arial" panose="020B0604020202020204" pitchFamily="34" charset="0"/>
                  <a:cs typeface="Arial" panose="020B0604020202020204" pitchFamily="34" charset="0"/>
                </a:rPr>
                <a:t>*Chiffres</a:t>
              </a:r>
              <a:r>
                <a:rPr lang="fr-FR" sz="900" baseline="0" dirty="0">
                  <a:solidFill>
                    <a:schemeClr val="tx1">
                      <a:lumMod val="65000"/>
                      <a:lumOff val="35000"/>
                    </a:schemeClr>
                  </a:solidFill>
                  <a:latin typeface="Arial" panose="020B0604020202020204" pitchFamily="34" charset="0"/>
                  <a:cs typeface="Arial" panose="020B0604020202020204" pitchFamily="34" charset="0"/>
                </a:rPr>
                <a:t> 2020</a:t>
              </a:r>
              <a:endParaRPr lang="fr-FR" sz="900" dirty="0">
                <a:solidFill>
                  <a:schemeClr val="tx1">
                    <a:lumMod val="65000"/>
                    <a:lumOff val="3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52657206"/>
      </p:ext>
    </p:extLst>
  </p:cSld>
  <p:clrMap bg1="lt1" tx1="dk1" bg2="lt2" tx2="dk2" accent1="accent1" accent2="accent2" accent3="accent3" accent4="accent4" accent5="accent5" accent6="accent6" hlink="hlink" folHlink="folHlink"/>
  <p:sldLayoutIdLst>
    <p:sldLayoutId id="214748369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23.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43"/>
            <a:ext cx="9144000" cy="5142857"/>
          </a:xfrm>
          <a:prstGeom prst="rect">
            <a:avLst/>
          </a:prstGeom>
        </p:spPr>
      </p:pic>
    </p:spTree>
    <p:extLst>
      <p:ext uri="{BB962C8B-B14F-4D97-AF65-F5344CB8AC3E}">
        <p14:creationId xmlns:p14="http://schemas.microsoft.com/office/powerpoint/2010/main" val="716676583"/>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descr="Masque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2857"/>
          </a:xfrm>
          <a:prstGeom prst="rect">
            <a:avLst/>
          </a:prstGeom>
        </p:spPr>
      </p:pic>
      <p:grpSp>
        <p:nvGrpSpPr>
          <p:cNvPr id="5" name="Grouper 4"/>
          <p:cNvGrpSpPr/>
          <p:nvPr userDrawn="1"/>
        </p:nvGrpSpPr>
        <p:grpSpPr>
          <a:xfrm>
            <a:off x="7721600" y="4495800"/>
            <a:ext cx="1752600" cy="406400"/>
            <a:chOff x="7721600" y="4495800"/>
            <a:chExt cx="1752600" cy="406400"/>
          </a:xfrm>
        </p:grpSpPr>
        <p:sp>
          <p:nvSpPr>
            <p:cNvPr id="2" name="Rectangle 1"/>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ZoneTexte 3"/>
            <p:cNvSpPr txBox="1"/>
            <p:nvPr userDrawn="1"/>
          </p:nvSpPr>
          <p:spPr>
            <a:xfrm>
              <a:off x="7721600" y="4655979"/>
              <a:ext cx="1752600" cy="230832"/>
            </a:xfrm>
            <a:prstGeom prst="rect">
              <a:avLst/>
            </a:prstGeom>
            <a:noFill/>
            <a:ln>
              <a:noFill/>
            </a:ln>
          </p:spPr>
          <p:txBody>
            <a:bodyPr wrap="square" rtlCol="0">
              <a:spAutoFit/>
            </a:bodyPr>
            <a:lstStyle/>
            <a:p>
              <a:r>
                <a:rPr lang="fr-FR" sz="900" dirty="0">
                  <a:solidFill>
                    <a:schemeClr val="tx1">
                      <a:lumMod val="65000"/>
                      <a:lumOff val="35000"/>
                    </a:schemeClr>
                  </a:solidFill>
                </a:rPr>
                <a:t>*Chiffres</a:t>
              </a:r>
              <a:r>
                <a:rPr lang="fr-FR" sz="900" baseline="0" dirty="0">
                  <a:solidFill>
                    <a:schemeClr val="tx1">
                      <a:lumMod val="65000"/>
                      <a:lumOff val="35000"/>
                    </a:schemeClr>
                  </a:solidFill>
                </a:rPr>
                <a:t> 2019</a:t>
              </a:r>
              <a:endParaRPr lang="fr-FR" sz="900" dirty="0">
                <a:solidFill>
                  <a:schemeClr val="tx1">
                    <a:lumMod val="65000"/>
                    <a:lumOff val="35000"/>
                  </a:schemeClr>
                </a:solidFill>
              </a:endParaRPr>
            </a:p>
          </p:txBody>
        </p:sp>
      </p:grpSp>
      <p:sp>
        <p:nvSpPr>
          <p:cNvPr id="8" name="Rectangle 7"/>
          <p:cNvSpPr/>
          <p:nvPr userDrawn="1"/>
        </p:nvSpPr>
        <p:spPr>
          <a:xfrm>
            <a:off x="192616" y="196850"/>
            <a:ext cx="8724900" cy="4749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763" y="185046"/>
            <a:ext cx="8767022" cy="2181225"/>
          </a:xfrm>
          <a:prstGeom prst="rect">
            <a:avLst/>
          </a:prstGeom>
        </p:spPr>
      </p:pic>
    </p:spTree>
    <p:extLst>
      <p:ext uri="{BB962C8B-B14F-4D97-AF65-F5344CB8AC3E}">
        <p14:creationId xmlns:p14="http://schemas.microsoft.com/office/powerpoint/2010/main" val="1044898724"/>
      </p:ext>
    </p:extLst>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4.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384032183"/>
      </p:ext>
    </p:extLst>
  </p:cSld>
  <p:clrMap bg1="lt1" tx1="dk1" bg2="lt2" tx2="dk2" accent1="accent1" accent2="accent2" accent3="accent3" accent4="accent4" accent5="accent5" accent6="accent6" hlink="hlink" folHlink="folHlink"/>
  <p:sldLayoutIdLst>
    <p:sldLayoutId id="214748365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5.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2329583391"/>
      </p:ext>
    </p:extLst>
  </p:cSld>
  <p:clrMap bg1="lt1" tx1="dk1" bg2="lt2" tx2="dk2" accent1="accent1" accent2="accent2" accent3="accent3" accent4="accent4" accent5="accent5" accent6="accent6" hlink="hlink" folHlink="folHlink"/>
  <p:sldLayoutIdLst>
    <p:sldLayoutId id="214748365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6.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877008035"/>
      </p:ext>
    </p:extLst>
  </p:cSld>
  <p:clrMap bg1="lt1" tx1="dk1" bg2="lt2" tx2="dk2" accent1="accent1" accent2="accent2" accent3="accent3" accent4="accent4" accent5="accent5" accent6="accent6" hlink="hlink" folHlink="folHlink"/>
  <p:sldLayoutIdLst>
    <p:sldLayoutId id="214748365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7.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
        <p:nvSpPr>
          <p:cNvPr id="8" name="ZoneTexte 7"/>
          <p:cNvSpPr txBox="1"/>
          <p:nvPr userDrawn="1"/>
        </p:nvSpPr>
        <p:spPr>
          <a:xfrm>
            <a:off x="7721600" y="4655979"/>
            <a:ext cx="1752600" cy="230832"/>
          </a:xfrm>
          <a:prstGeom prst="rect">
            <a:avLst/>
          </a:prstGeom>
          <a:noFill/>
          <a:ln>
            <a:noFill/>
          </a:ln>
        </p:spPr>
        <p:txBody>
          <a:bodyPr wrap="square" rtlCol="0">
            <a:spAutoFit/>
          </a:bodyPr>
          <a:lstStyle/>
          <a:p>
            <a:r>
              <a:rPr lang="fr-FR" sz="900" dirty="0">
                <a:solidFill>
                  <a:schemeClr val="tx1">
                    <a:lumMod val="65000"/>
                    <a:lumOff val="35000"/>
                  </a:schemeClr>
                </a:solidFill>
              </a:rPr>
              <a:t>*Chiffres</a:t>
            </a:r>
            <a:r>
              <a:rPr lang="fr-FR" sz="900" baseline="0" dirty="0">
                <a:solidFill>
                  <a:schemeClr val="tx1">
                    <a:lumMod val="65000"/>
                    <a:lumOff val="35000"/>
                  </a:schemeClr>
                </a:solidFill>
              </a:rPr>
              <a:t> 2018</a:t>
            </a:r>
            <a:endParaRPr lang="fr-FR" sz="900" dirty="0">
              <a:solidFill>
                <a:schemeClr val="tx1">
                  <a:lumMod val="65000"/>
                  <a:lumOff val="35000"/>
                </a:schemeClr>
              </a:solidFill>
            </a:endParaRPr>
          </a:p>
        </p:txBody>
      </p:sp>
      <p:grpSp>
        <p:nvGrpSpPr>
          <p:cNvPr id="9" name="Grouper 8"/>
          <p:cNvGrpSpPr/>
          <p:nvPr userDrawn="1"/>
        </p:nvGrpSpPr>
        <p:grpSpPr>
          <a:xfrm>
            <a:off x="7721600" y="4495800"/>
            <a:ext cx="1752600" cy="406400"/>
            <a:chOff x="7721600" y="4495800"/>
            <a:chExt cx="1752600" cy="406400"/>
          </a:xfrm>
        </p:grpSpPr>
        <p:sp>
          <p:nvSpPr>
            <p:cNvPr id="10" name="Rectangle 9"/>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p:cNvSpPr txBox="1"/>
            <p:nvPr userDrawn="1"/>
          </p:nvSpPr>
          <p:spPr>
            <a:xfrm>
              <a:off x="7721600" y="4655979"/>
              <a:ext cx="1752600" cy="230832"/>
            </a:xfrm>
            <a:prstGeom prst="rect">
              <a:avLst/>
            </a:prstGeom>
            <a:noFill/>
            <a:ln>
              <a:noFill/>
            </a:ln>
          </p:spPr>
          <p:txBody>
            <a:bodyPr wrap="square" rtlCol="0">
              <a:spAutoFit/>
            </a:bodyPr>
            <a:lstStyle/>
            <a:p>
              <a:r>
                <a:rPr lang="fr-FR" sz="900" dirty="0">
                  <a:solidFill>
                    <a:schemeClr val="tx1">
                      <a:lumMod val="65000"/>
                      <a:lumOff val="35000"/>
                    </a:schemeClr>
                  </a:solidFill>
                  <a:latin typeface="Arial" panose="020B0604020202020204" pitchFamily="34" charset="0"/>
                  <a:cs typeface="Arial" panose="020B0604020202020204" pitchFamily="34" charset="0"/>
                </a:rPr>
                <a:t>*Chiffres</a:t>
              </a:r>
              <a:r>
                <a:rPr lang="fr-FR" sz="900" baseline="0" dirty="0">
                  <a:solidFill>
                    <a:schemeClr val="tx1">
                      <a:lumMod val="65000"/>
                      <a:lumOff val="35000"/>
                    </a:schemeClr>
                  </a:solidFill>
                  <a:latin typeface="Arial" panose="020B0604020202020204" pitchFamily="34" charset="0"/>
                  <a:cs typeface="Arial" panose="020B0604020202020204" pitchFamily="34" charset="0"/>
                </a:rPr>
                <a:t> 2020</a:t>
              </a:r>
              <a:endParaRPr lang="fr-FR" sz="900" dirty="0">
                <a:solidFill>
                  <a:schemeClr val="tx1">
                    <a:lumMod val="65000"/>
                    <a:lumOff val="3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29272364"/>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8.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2071496637"/>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9.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grpSp>
        <p:nvGrpSpPr>
          <p:cNvPr id="4" name="Grouper 3"/>
          <p:cNvGrpSpPr/>
          <p:nvPr userDrawn="1"/>
        </p:nvGrpSpPr>
        <p:grpSpPr>
          <a:xfrm>
            <a:off x="7721600" y="4495800"/>
            <a:ext cx="1752600" cy="406400"/>
            <a:chOff x="7721600" y="4495800"/>
            <a:chExt cx="1752600" cy="406400"/>
          </a:xfrm>
        </p:grpSpPr>
        <p:sp>
          <p:nvSpPr>
            <p:cNvPr id="5" name="Rectangle 4"/>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userDrawn="1"/>
          </p:nvSpPr>
          <p:spPr>
            <a:xfrm>
              <a:off x="7721600" y="4655979"/>
              <a:ext cx="1752600" cy="230832"/>
            </a:xfrm>
            <a:prstGeom prst="rect">
              <a:avLst/>
            </a:prstGeom>
            <a:noFill/>
            <a:ln>
              <a:noFill/>
            </a:ln>
          </p:spPr>
          <p:txBody>
            <a:bodyPr wrap="square" rtlCol="0">
              <a:spAutoFit/>
            </a:bodyPr>
            <a:lstStyle/>
            <a:p>
              <a:r>
                <a:rPr lang="fr-FR" sz="900" dirty="0">
                  <a:solidFill>
                    <a:schemeClr val="tx1">
                      <a:lumMod val="65000"/>
                      <a:lumOff val="35000"/>
                    </a:schemeClr>
                  </a:solidFill>
                  <a:latin typeface="Arial" panose="020B0604020202020204" pitchFamily="34" charset="0"/>
                  <a:cs typeface="Arial" panose="020B0604020202020204" pitchFamily="34" charset="0"/>
                </a:rPr>
                <a:t>*Chiffres</a:t>
              </a:r>
              <a:r>
                <a:rPr lang="fr-FR" sz="900" baseline="0" dirty="0">
                  <a:solidFill>
                    <a:schemeClr val="tx1">
                      <a:lumMod val="65000"/>
                      <a:lumOff val="35000"/>
                    </a:schemeClr>
                  </a:solidFill>
                  <a:latin typeface="Arial" panose="020B0604020202020204" pitchFamily="34" charset="0"/>
                  <a:cs typeface="Arial" panose="020B0604020202020204" pitchFamily="34" charset="0"/>
                </a:rPr>
                <a:t> 2020</a:t>
              </a:r>
              <a:endParaRPr lang="fr-FR" sz="900" dirty="0">
                <a:solidFill>
                  <a:schemeClr val="tx1">
                    <a:lumMod val="65000"/>
                    <a:lumOff val="3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41973320"/>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5.png"/><Relationship Id="rId7" Type="http://schemas.openxmlformats.org/officeDocument/2006/relationships/image" Target="../media/image47.emf"/><Relationship Id="rId2" Type="http://schemas.openxmlformats.org/officeDocument/2006/relationships/image" Target="../media/image40.emf"/><Relationship Id="rId1" Type="http://schemas.openxmlformats.org/officeDocument/2006/relationships/slideLayout" Target="../slideLayouts/slideLayout10.xml"/><Relationship Id="rId6" Type="http://schemas.microsoft.com/office/2007/relationships/hdphoto" Target="../media/hdphoto9.wdp"/><Relationship Id="rId5" Type="http://schemas.openxmlformats.org/officeDocument/2006/relationships/image" Target="../media/image46.png"/><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49.png"/><Relationship Id="rId1" Type="http://schemas.openxmlformats.org/officeDocument/2006/relationships/slideLayout" Target="../slideLayouts/slideLayout11.xml"/><Relationship Id="rId6" Type="http://schemas.openxmlformats.org/officeDocument/2006/relationships/image" Target="../media/image51.png"/><Relationship Id="rId5" Type="http://schemas.microsoft.com/office/2007/relationships/hdphoto" Target="../media/hdphoto11.wdp"/><Relationship Id="rId4" Type="http://schemas.openxmlformats.org/officeDocument/2006/relationships/image" Target="../media/image50.png"/><Relationship Id="rId9" Type="http://schemas.microsoft.com/office/2007/relationships/hdphoto" Target="../media/hdphoto13.wdp"/></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0.emf"/><Relationship Id="rId1" Type="http://schemas.openxmlformats.org/officeDocument/2006/relationships/slideLayout" Target="../slideLayouts/slideLayout12.xml"/><Relationship Id="rId6" Type="http://schemas.openxmlformats.org/officeDocument/2006/relationships/image" Target="../media/image55.emf"/><Relationship Id="rId5" Type="http://schemas.openxmlformats.org/officeDocument/2006/relationships/image" Target="../media/image54.emf"/><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40.emf"/><Relationship Id="rId1" Type="http://schemas.openxmlformats.org/officeDocument/2006/relationships/slideLayout" Target="../slideLayouts/slideLayout15.xml"/><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16.xml"/><Relationship Id="rId5" Type="http://schemas.openxmlformats.org/officeDocument/2006/relationships/image" Target="../media/image60.emf"/><Relationship Id="rId4" Type="http://schemas.openxmlformats.org/officeDocument/2006/relationships/image" Target="../media/image59.emf"/></Relationships>
</file>

<file path=ppt/slides/_rels/slide1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7.emf"/><Relationship Id="rId1" Type="http://schemas.openxmlformats.org/officeDocument/2006/relationships/slideLayout" Target="../slideLayouts/slideLayout17.xml"/><Relationship Id="rId5" Type="http://schemas.openxmlformats.org/officeDocument/2006/relationships/image" Target="../media/image61.emf"/><Relationship Id="rId4" Type="http://schemas.openxmlformats.org/officeDocument/2006/relationships/image" Target="../media/image60.emf"/></Relationships>
</file>

<file path=ppt/slides/_rels/slide1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7.emf"/><Relationship Id="rId1" Type="http://schemas.openxmlformats.org/officeDocument/2006/relationships/slideLayout" Target="../slideLayouts/slideLayout18.xml"/><Relationship Id="rId4" Type="http://schemas.openxmlformats.org/officeDocument/2006/relationships/image" Target="../media/image6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33.emf"/><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1.xml"/><Relationship Id="rId4" Type="http://schemas.openxmlformats.org/officeDocument/2006/relationships/image" Target="../media/image59.emf"/></Relationships>
</file>

<file path=ppt/slides/_rels/slide2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2.xml"/><Relationship Id="rId4" Type="http://schemas.openxmlformats.org/officeDocument/2006/relationships/image" Target="../media/image59.emf"/></Relationships>
</file>

<file path=ppt/slides/_rels/slide2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image" Target="../media/image55.emf"/><Relationship Id="rId3" Type="http://schemas.microsoft.com/office/2007/relationships/hdphoto" Target="../media/hdphoto15.wdp"/><Relationship Id="rId7" Type="http://schemas.openxmlformats.org/officeDocument/2006/relationships/image" Target="../media/image59.emf"/><Relationship Id="rId2" Type="http://schemas.openxmlformats.org/officeDocument/2006/relationships/image" Target="../media/image65.jpeg"/><Relationship Id="rId1" Type="http://schemas.openxmlformats.org/officeDocument/2006/relationships/slideLayout" Target="../slideLayouts/slideLayout23.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3.emf"/><Relationship Id="rId9" Type="http://schemas.openxmlformats.org/officeDocument/2006/relationships/image" Target="../media/image64.emf"/></Relationships>
</file>

<file path=ppt/slides/_rels/slide25.xml.rels><?xml version="1.0" encoding="UTF-8" standalone="yes"?>
<Relationships xmlns="http://schemas.openxmlformats.org/package/2006/relationships"><Relationship Id="rId8" Type="http://schemas.openxmlformats.org/officeDocument/2006/relationships/image" Target="../media/image64.emf"/><Relationship Id="rId3" Type="http://schemas.microsoft.com/office/2007/relationships/hdphoto" Target="../media/hdphoto15.wdp"/><Relationship Id="rId7" Type="http://schemas.openxmlformats.org/officeDocument/2006/relationships/image" Target="../media/image55.emf"/><Relationship Id="rId2" Type="http://schemas.openxmlformats.org/officeDocument/2006/relationships/image" Target="../media/image65.jpeg"/><Relationship Id="rId1" Type="http://schemas.openxmlformats.org/officeDocument/2006/relationships/slideLayout" Target="../slideLayouts/slideLayout23.xml"/><Relationship Id="rId6" Type="http://schemas.openxmlformats.org/officeDocument/2006/relationships/image" Target="../media/image59.emf"/><Relationship Id="rId5" Type="http://schemas.openxmlformats.org/officeDocument/2006/relationships/image" Target="../media/image66.emf"/><Relationship Id="rId10" Type="http://schemas.openxmlformats.org/officeDocument/2006/relationships/image" Target="../media/image69.emf"/><Relationship Id="rId4" Type="http://schemas.openxmlformats.org/officeDocument/2006/relationships/image" Target="../media/image63.emf"/><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5.xml"/><Relationship Id="rId5" Type="http://schemas.openxmlformats.org/officeDocument/2006/relationships/image" Target="../media/image34.emf"/><Relationship Id="rId4" Type="http://schemas.openxmlformats.org/officeDocument/2006/relationships/image" Target="../media/image3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40.emf"/><Relationship Id="rId5" Type="http://schemas.openxmlformats.org/officeDocument/2006/relationships/image" Target="../media/image37.png"/><Relationship Id="rId10" Type="http://schemas.microsoft.com/office/2007/relationships/hdphoto" Target="../media/hdphoto4.wdp"/><Relationship Id="rId4" Type="http://schemas.openxmlformats.org/officeDocument/2006/relationships/image" Target="../media/image36.emf"/><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4.emf"/><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9.xml"/><Relationship Id="rId6" Type="http://schemas.openxmlformats.org/officeDocument/2006/relationships/image" Target="../media/image43.png"/><Relationship Id="rId5" Type="http://schemas.microsoft.com/office/2007/relationships/hdphoto" Target="../media/hdphoto6.wdp"/><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061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707886"/>
          </a:xfrm>
          <a:prstGeom prst="rect">
            <a:avLst/>
          </a:prstGeom>
        </p:spPr>
        <p:txBody>
          <a:bodyPr wrap="square">
            <a:spAutoFit/>
          </a:bodyPr>
          <a:lstStyle/>
          <a:p>
            <a:pPr algn="r"/>
            <a:r>
              <a:rPr lang="fr-FR" sz="2000" b="1" spc="-50" baseline="30000" dirty="0">
                <a:solidFill>
                  <a:schemeClr val="bg1"/>
                </a:solidFill>
                <a:latin typeface="Arial Black"/>
                <a:cs typeface="Arial Black"/>
              </a:rPr>
              <a:t>À travers ses activités, la FSCF attache tout autant d’importance au développement créatif qu’à l’expression des sensibilités individuelles</a:t>
            </a:r>
          </a:p>
        </p:txBody>
      </p:sp>
      <p:pic>
        <p:nvPicPr>
          <p:cNvPr id="3" name="Image 2"/>
          <p:cNvPicPr>
            <a:picLocks noChangeAspect="1"/>
          </p:cNvPicPr>
          <p:nvPr/>
        </p:nvPicPr>
        <p:blipFill>
          <a:blip r:embed="rId2"/>
          <a:stretch>
            <a:fillRect/>
          </a:stretch>
        </p:blipFill>
        <p:spPr>
          <a:xfrm>
            <a:off x="8194408" y="412587"/>
            <a:ext cx="473007" cy="473007"/>
          </a:xfrm>
          <a:prstGeom prst="rect">
            <a:avLst/>
          </a:prstGeom>
        </p:spPr>
      </p:pic>
      <p:sp>
        <p:nvSpPr>
          <p:cNvPr id="4" name="Rectangle 3"/>
          <p:cNvSpPr/>
          <p:nvPr/>
        </p:nvSpPr>
        <p:spPr>
          <a:xfrm>
            <a:off x="485604" y="3389593"/>
            <a:ext cx="1363429" cy="1698927"/>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ARTS DU CIRQUE</a:t>
            </a:r>
          </a:p>
          <a:p>
            <a:pPr algn="ctr">
              <a:lnSpc>
                <a:spcPct val="130000"/>
              </a:lnSpc>
            </a:pPr>
            <a:r>
              <a:rPr lang="fr-FR" spc="-50" baseline="30000" dirty="0">
                <a:solidFill>
                  <a:srgbClr val="3C5061"/>
                </a:solidFill>
                <a:latin typeface="Arial"/>
                <a:cs typeface="Arial"/>
              </a:rPr>
              <a:t>Jonglerie</a:t>
            </a:r>
          </a:p>
          <a:p>
            <a:pPr algn="ctr">
              <a:lnSpc>
                <a:spcPct val="130000"/>
              </a:lnSpc>
            </a:pPr>
            <a:r>
              <a:rPr lang="fr-FR" spc="-50" baseline="30000" dirty="0">
                <a:solidFill>
                  <a:srgbClr val="3C5061"/>
                </a:solidFill>
                <a:latin typeface="Arial"/>
                <a:cs typeface="Arial"/>
              </a:rPr>
              <a:t>Clownerie</a:t>
            </a:r>
          </a:p>
          <a:p>
            <a:pPr algn="ctr">
              <a:lnSpc>
                <a:spcPct val="130000"/>
              </a:lnSpc>
            </a:pPr>
            <a:r>
              <a:rPr lang="fr-FR" spc="-50" baseline="30000" dirty="0">
                <a:solidFill>
                  <a:srgbClr val="3C5061"/>
                </a:solidFill>
                <a:latin typeface="Arial"/>
                <a:cs typeface="Arial"/>
              </a:rPr>
              <a:t>Trapèze</a:t>
            </a:r>
          </a:p>
          <a:p>
            <a:pPr algn="ctr">
              <a:lnSpc>
                <a:spcPct val="130000"/>
              </a:lnSpc>
            </a:pPr>
            <a:r>
              <a:rPr lang="fr-FR" spc="-50" baseline="30000" dirty="0" err="1">
                <a:solidFill>
                  <a:srgbClr val="3C5061"/>
                </a:solidFill>
                <a:latin typeface="Arial"/>
                <a:cs typeface="Arial"/>
              </a:rPr>
              <a:t>Rolla</a:t>
            </a:r>
            <a:r>
              <a:rPr lang="fr-FR" spc="-50" baseline="30000" dirty="0">
                <a:solidFill>
                  <a:srgbClr val="3C5061"/>
                </a:solidFill>
                <a:latin typeface="Arial"/>
                <a:cs typeface="Arial"/>
              </a:rPr>
              <a:t> </a:t>
            </a:r>
            <a:r>
              <a:rPr lang="fr-FR" spc="-50" baseline="30000" dirty="0" err="1">
                <a:solidFill>
                  <a:srgbClr val="3C5061"/>
                </a:solidFill>
                <a:latin typeface="Arial"/>
                <a:cs typeface="Arial"/>
              </a:rPr>
              <a:t>bolla</a:t>
            </a:r>
            <a:endParaRPr lang="fr-FR" spc="-50" baseline="30000" dirty="0">
              <a:solidFill>
                <a:srgbClr val="3C5061"/>
              </a:solidFill>
              <a:latin typeface="Arial"/>
              <a:cs typeface="Arial"/>
            </a:endParaRPr>
          </a:p>
          <a:p>
            <a:pPr algn="ctr">
              <a:lnSpc>
                <a:spcPct val="130000"/>
              </a:lnSpc>
            </a:pPr>
            <a:endParaRPr lang="fr-FR" spc="-50" baseline="30000" dirty="0">
              <a:latin typeface="Arial"/>
              <a:cs typeface="Arial"/>
            </a:endParaRPr>
          </a:p>
        </p:txBody>
      </p:sp>
      <p:sp>
        <p:nvSpPr>
          <p:cNvPr id="5" name="Rectangle 4"/>
          <p:cNvSpPr/>
          <p:nvPr/>
        </p:nvSpPr>
        <p:spPr>
          <a:xfrm>
            <a:off x="2445980" y="3378497"/>
            <a:ext cx="1619908" cy="1458861"/>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ARTS PLASTIQUES</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Dessin</a:t>
            </a:r>
          </a:p>
          <a:p>
            <a:pPr algn="ctr">
              <a:lnSpc>
                <a:spcPct val="130000"/>
              </a:lnSpc>
            </a:pPr>
            <a:r>
              <a:rPr lang="fr-FR" spc="-50" baseline="30000" dirty="0">
                <a:solidFill>
                  <a:srgbClr val="3C5061"/>
                </a:solidFill>
                <a:latin typeface="Arial"/>
                <a:cs typeface="Arial"/>
              </a:rPr>
              <a:t>Peinture</a:t>
            </a:r>
          </a:p>
          <a:p>
            <a:pPr algn="ctr">
              <a:lnSpc>
                <a:spcPct val="130000"/>
              </a:lnSpc>
            </a:pPr>
            <a:r>
              <a:rPr lang="fr-FR" spc="-50" baseline="30000" dirty="0">
                <a:solidFill>
                  <a:srgbClr val="3C5061"/>
                </a:solidFill>
                <a:latin typeface="Arial"/>
                <a:cs typeface="Arial"/>
              </a:rPr>
              <a:t>Photo</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sp>
        <p:nvSpPr>
          <p:cNvPr id="6" name="Rectangle 5"/>
          <p:cNvSpPr/>
          <p:nvPr/>
        </p:nvSpPr>
        <p:spPr>
          <a:xfrm>
            <a:off x="4586147" y="3379388"/>
            <a:ext cx="1818013" cy="1107996"/>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ARTS ET LOISIRS</a:t>
            </a:r>
          </a:p>
          <a:p>
            <a:pPr algn="ctr">
              <a:lnSpc>
                <a:spcPct val="110000"/>
              </a:lnSpc>
            </a:pPr>
            <a:endParaRPr lang="fr-FR" sz="900" b="1" spc="-50" baseline="30000" dirty="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Poterie</a:t>
            </a:r>
          </a:p>
          <a:p>
            <a:pPr algn="ctr">
              <a:lnSpc>
                <a:spcPct val="130000"/>
              </a:lnSpc>
            </a:pPr>
            <a:r>
              <a:rPr lang="fr-FR" spc="-50" baseline="30000" dirty="0" err="1">
                <a:solidFill>
                  <a:srgbClr val="3C5061"/>
                </a:solidFill>
                <a:latin typeface="Arial"/>
                <a:cs typeface="Arial"/>
              </a:rPr>
              <a:t>Scrapbooking</a:t>
            </a:r>
            <a:endParaRPr lang="fr-FR" spc="-50" baseline="30000" dirty="0">
              <a:solidFill>
                <a:srgbClr val="3C5061"/>
              </a:solidFill>
              <a:latin typeface="Arial"/>
              <a:cs typeface="Arial"/>
            </a:endParaRP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sp>
        <p:nvSpPr>
          <p:cNvPr id="7" name="Rectangle 6"/>
          <p:cNvSpPr/>
          <p:nvPr/>
        </p:nvSpPr>
        <p:spPr>
          <a:xfrm>
            <a:off x="6916755" y="3379388"/>
            <a:ext cx="1818013" cy="1218795"/>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ACTIVITÉS MANUELLES</a:t>
            </a:r>
          </a:p>
          <a:p>
            <a:pPr algn="ctr">
              <a:lnSpc>
                <a:spcPct val="130000"/>
              </a:lnSpc>
            </a:pPr>
            <a:r>
              <a:rPr lang="fr-FR" spc="-50" baseline="30000" dirty="0">
                <a:solidFill>
                  <a:srgbClr val="3C5061"/>
                </a:solidFill>
                <a:latin typeface="Arial"/>
                <a:cs typeface="Arial"/>
              </a:rPr>
              <a:t>Couture</a:t>
            </a:r>
          </a:p>
          <a:p>
            <a:pPr algn="ctr">
              <a:lnSpc>
                <a:spcPct val="130000"/>
              </a:lnSpc>
            </a:pPr>
            <a:r>
              <a:rPr lang="fr-FR" spc="-50" baseline="30000" dirty="0">
                <a:solidFill>
                  <a:srgbClr val="3C5061"/>
                </a:solidFill>
                <a:latin typeface="Arial"/>
                <a:cs typeface="Arial"/>
              </a:rPr>
              <a:t>Cuisine</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pic>
        <p:nvPicPr>
          <p:cNvPr id="8" name="Imag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5690" y1="23333" x2="45690" y2="23333"/>
                      </a14:backgroundRemoval>
                    </a14:imgEffect>
                  </a14:imgLayer>
                </a14:imgProps>
              </a:ext>
              <a:ext uri="{28A0092B-C50C-407E-A947-70E740481C1C}">
                <a14:useLocalDpi xmlns:a14="http://schemas.microsoft.com/office/drawing/2010/main"/>
              </a:ext>
            </a:extLst>
          </a:blip>
          <a:stretch>
            <a:fillRect/>
          </a:stretch>
        </p:blipFill>
        <p:spPr>
          <a:xfrm>
            <a:off x="959125" y="3023421"/>
            <a:ext cx="447883" cy="347496"/>
          </a:xfrm>
          <a:prstGeom prst="rect">
            <a:avLst/>
          </a:prstGeom>
        </p:spPr>
      </p:pic>
      <p:pic>
        <p:nvPicPr>
          <p:cNvPr id="9" name="Image 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5309" y1="22222" x2="75309" y2="22222"/>
                      </a14:backgroundRemoval>
                    </a14:imgEffect>
                  </a14:imgLayer>
                </a14:imgProps>
              </a:ext>
              <a:ext uri="{28A0092B-C50C-407E-A947-70E740481C1C}">
                <a14:useLocalDpi xmlns:a14="http://schemas.microsoft.com/office/drawing/2010/main"/>
              </a:ext>
            </a:extLst>
          </a:blip>
          <a:stretch>
            <a:fillRect/>
          </a:stretch>
        </p:blipFill>
        <p:spPr>
          <a:xfrm>
            <a:off x="3161024" y="3086099"/>
            <a:ext cx="275563" cy="275563"/>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05248" y="3086099"/>
            <a:ext cx="126655" cy="199029"/>
          </a:xfrm>
          <a:prstGeom prst="rect">
            <a:avLst/>
          </a:prstGeom>
        </p:spPr>
      </p:pic>
      <p:pic>
        <p:nvPicPr>
          <p:cNvPr id="11" name="Imag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06273" y="3111643"/>
            <a:ext cx="436675" cy="162887"/>
          </a:xfrm>
          <a:prstGeom prst="rect">
            <a:avLst/>
          </a:prstGeom>
        </p:spPr>
      </p:pic>
    </p:spTree>
    <p:extLst>
      <p:ext uri="{BB962C8B-B14F-4D97-AF65-F5344CB8AC3E}">
        <p14:creationId xmlns:p14="http://schemas.microsoft.com/office/powerpoint/2010/main" val="1413221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736" y="3078337"/>
            <a:ext cx="1363429" cy="1615827"/>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CHANT</a:t>
            </a:r>
          </a:p>
          <a:p>
            <a:pPr algn="ctr">
              <a:lnSpc>
                <a:spcPct val="130000"/>
              </a:lnSpc>
            </a:pPr>
            <a:endParaRPr lang="fr-FR" sz="900" b="1" spc="-50" baseline="30000" dirty="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Chant individuel</a:t>
            </a:r>
          </a:p>
          <a:p>
            <a:pPr algn="ctr">
              <a:lnSpc>
                <a:spcPct val="130000"/>
              </a:lnSpc>
            </a:pPr>
            <a:r>
              <a:rPr lang="fr-FR" spc="-50" baseline="30000" dirty="0">
                <a:solidFill>
                  <a:srgbClr val="3C5061"/>
                </a:solidFill>
                <a:latin typeface="Arial"/>
                <a:cs typeface="Arial"/>
              </a:rPr>
              <a:t>Ensembles vocaux</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a:p>
            <a:pPr algn="ctr">
              <a:lnSpc>
                <a:spcPct val="130000"/>
              </a:lnSpc>
            </a:pPr>
            <a:endParaRPr lang="fr-FR" spc="-50" baseline="30000" dirty="0">
              <a:latin typeface="Arial"/>
              <a:cs typeface="Arial"/>
            </a:endParaRPr>
          </a:p>
        </p:txBody>
      </p:sp>
      <p:sp>
        <p:nvSpPr>
          <p:cNvPr id="3" name="Rectangle 2"/>
          <p:cNvSpPr/>
          <p:nvPr/>
        </p:nvSpPr>
        <p:spPr>
          <a:xfrm>
            <a:off x="1574365" y="3067241"/>
            <a:ext cx="1619908" cy="1735860"/>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DANSE</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Danse classique</a:t>
            </a:r>
          </a:p>
          <a:p>
            <a:pPr algn="ctr">
              <a:lnSpc>
                <a:spcPct val="130000"/>
              </a:lnSpc>
            </a:pPr>
            <a:r>
              <a:rPr lang="fr-FR" spc="-50" baseline="30000" dirty="0">
                <a:solidFill>
                  <a:srgbClr val="3C5061"/>
                </a:solidFill>
                <a:latin typeface="Arial"/>
                <a:cs typeface="Arial"/>
              </a:rPr>
              <a:t>Country</a:t>
            </a:r>
          </a:p>
          <a:p>
            <a:pPr algn="ctr">
              <a:lnSpc>
                <a:spcPct val="130000"/>
              </a:lnSpc>
            </a:pPr>
            <a:r>
              <a:rPr lang="fr-FR" spc="-50" baseline="30000" dirty="0">
                <a:solidFill>
                  <a:srgbClr val="3C5061"/>
                </a:solidFill>
                <a:latin typeface="Arial"/>
                <a:cs typeface="Arial"/>
              </a:rPr>
              <a:t>Danse contemporaine</a:t>
            </a:r>
          </a:p>
          <a:p>
            <a:pPr algn="ctr">
              <a:lnSpc>
                <a:spcPct val="130000"/>
              </a:lnSpc>
            </a:pPr>
            <a:r>
              <a:rPr lang="fr-FR" spc="-50" baseline="30000" dirty="0">
                <a:solidFill>
                  <a:srgbClr val="3C5061"/>
                </a:solidFill>
                <a:latin typeface="Arial"/>
                <a:cs typeface="Arial"/>
              </a:rPr>
              <a:t>Danse de salon</a:t>
            </a:r>
          </a:p>
          <a:p>
            <a:pPr algn="ctr">
              <a:lnSpc>
                <a:spcPct val="130000"/>
              </a:lnSpc>
            </a:pPr>
            <a:r>
              <a:rPr lang="fr-FR" spc="-50" baseline="30000" dirty="0" err="1">
                <a:solidFill>
                  <a:srgbClr val="3C5061"/>
                </a:solidFill>
                <a:latin typeface="Arial"/>
                <a:cs typeface="Arial"/>
              </a:rPr>
              <a:t>Modern’jazz</a:t>
            </a:r>
            <a:endParaRPr lang="fr-FR" spc="-50" baseline="30000" dirty="0">
              <a:solidFill>
                <a:srgbClr val="3C5061"/>
              </a:solidFill>
              <a:latin typeface="Arial"/>
              <a:cs typeface="Arial"/>
            </a:endParaRP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sp>
        <p:nvSpPr>
          <p:cNvPr id="4" name="Rectangle 3"/>
          <p:cNvSpPr/>
          <p:nvPr/>
        </p:nvSpPr>
        <p:spPr>
          <a:xfrm>
            <a:off x="3132047" y="3068132"/>
            <a:ext cx="1818013" cy="1588127"/>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MUSIQUE</a:t>
            </a:r>
          </a:p>
          <a:p>
            <a:pPr algn="ctr">
              <a:lnSpc>
                <a:spcPct val="110000"/>
              </a:lnSpc>
            </a:pPr>
            <a:endParaRPr lang="fr-FR" sz="900" b="1" spc="-50" baseline="30000" dirty="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Ensemble de percussion</a:t>
            </a:r>
          </a:p>
          <a:p>
            <a:pPr algn="ctr">
              <a:lnSpc>
                <a:spcPct val="130000"/>
              </a:lnSpc>
            </a:pPr>
            <a:r>
              <a:rPr lang="fr-FR" spc="-50" baseline="30000" dirty="0">
                <a:solidFill>
                  <a:srgbClr val="3C5061"/>
                </a:solidFill>
                <a:latin typeface="Arial"/>
                <a:cs typeface="Arial"/>
              </a:rPr>
              <a:t>Orchestre d’harmonie</a:t>
            </a:r>
          </a:p>
          <a:p>
            <a:pPr algn="ctr">
              <a:lnSpc>
                <a:spcPct val="130000"/>
              </a:lnSpc>
            </a:pPr>
            <a:r>
              <a:rPr lang="fr-FR" spc="-50" baseline="30000" dirty="0">
                <a:solidFill>
                  <a:srgbClr val="3C5061"/>
                </a:solidFill>
                <a:latin typeface="Arial"/>
                <a:cs typeface="Arial"/>
              </a:rPr>
              <a:t>Batterie fanfare</a:t>
            </a:r>
          </a:p>
          <a:p>
            <a:pPr algn="ctr">
              <a:lnSpc>
                <a:spcPct val="130000"/>
              </a:lnSpc>
            </a:pPr>
            <a:r>
              <a:rPr lang="fr-FR" spc="-50" baseline="30000" dirty="0">
                <a:solidFill>
                  <a:srgbClr val="3C5061"/>
                </a:solidFill>
                <a:latin typeface="Arial"/>
                <a:cs typeface="Arial"/>
              </a:rPr>
              <a:t>Musiques de rue</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sp>
        <p:nvSpPr>
          <p:cNvPr id="5" name="Rectangle 4"/>
          <p:cNvSpPr/>
          <p:nvPr/>
        </p:nvSpPr>
        <p:spPr>
          <a:xfrm>
            <a:off x="4825540" y="3068132"/>
            <a:ext cx="1818013" cy="1588127"/>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THÉÂTRE</a:t>
            </a:r>
          </a:p>
          <a:p>
            <a:pPr algn="ctr">
              <a:lnSpc>
                <a:spcPct val="110000"/>
              </a:lnSpc>
            </a:pPr>
            <a:endParaRPr lang="fr-FR" sz="900" b="1" spc="-50" baseline="30000" dirty="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Dialectique</a:t>
            </a:r>
          </a:p>
          <a:p>
            <a:pPr algn="ctr">
              <a:lnSpc>
                <a:spcPct val="130000"/>
              </a:lnSpc>
            </a:pPr>
            <a:r>
              <a:rPr lang="fr-FR" spc="-50" baseline="30000" dirty="0">
                <a:solidFill>
                  <a:srgbClr val="3C5061"/>
                </a:solidFill>
                <a:latin typeface="Arial"/>
                <a:cs typeface="Arial"/>
              </a:rPr>
              <a:t>Improvisation</a:t>
            </a:r>
          </a:p>
          <a:p>
            <a:pPr algn="ctr">
              <a:lnSpc>
                <a:spcPct val="130000"/>
              </a:lnSpc>
            </a:pPr>
            <a:r>
              <a:rPr lang="fr-FR" spc="-50" baseline="30000" dirty="0">
                <a:solidFill>
                  <a:srgbClr val="3C5061"/>
                </a:solidFill>
                <a:latin typeface="Arial"/>
                <a:cs typeface="Arial"/>
              </a:rPr>
              <a:t>Commedia dell’ </a:t>
            </a:r>
            <a:r>
              <a:rPr lang="fr-FR" spc="-50" baseline="30000" dirty="0" err="1">
                <a:solidFill>
                  <a:srgbClr val="3C5061"/>
                </a:solidFill>
                <a:latin typeface="Arial"/>
                <a:cs typeface="Arial"/>
              </a:rPr>
              <a:t>arte</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Seul en scène</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pic>
        <p:nvPicPr>
          <p:cNvPr id="6" name="Imag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4310" y1="23333" x2="54310" y2="23333"/>
                        <a14:foregroundMark x1="36207" y1="25556" x2="36207" y2="25556"/>
                        <a14:foregroundMark x1="31034" y1="37778" x2="31034" y2="37778"/>
                      </a14:backgroundRemoval>
                    </a14:imgEffect>
                  </a14:imgLayer>
                </a14:imgProps>
              </a:ext>
            </a:extLst>
          </a:blip>
          <a:stretch>
            <a:fillRect/>
          </a:stretch>
        </p:blipFill>
        <p:spPr>
          <a:xfrm>
            <a:off x="747452" y="2686411"/>
            <a:ext cx="488714" cy="379175"/>
          </a:xfrm>
          <a:prstGeom prst="rect">
            <a:avLst/>
          </a:prstGeom>
        </p:spPr>
      </p:pic>
      <p:pic>
        <p:nvPicPr>
          <p:cNvPr id="7" name="Image 6"/>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2931" y1="57778" x2="62931" y2="57778"/>
                        <a14:foregroundMark x1="63793" y1="38889" x2="63793" y2="38889"/>
                        <a14:foregroundMark x1="75000" y1="27778" x2="75000" y2="27778"/>
                        <a14:foregroundMark x1="17241" y1="57778" x2="17241" y2="57778"/>
                        <a14:foregroundMark x1="81034" y1="22222" x2="81034" y2="22222"/>
                        <a14:foregroundMark x1="20690" y1="47778" x2="20690" y2="47778"/>
                      </a14:backgroundRemoval>
                    </a14:imgEffect>
                  </a14:imgLayer>
                </a14:imgProps>
              </a:ext>
              <a:ext uri="{28A0092B-C50C-407E-A947-70E740481C1C}">
                <a14:useLocalDpi xmlns:a14="http://schemas.microsoft.com/office/drawing/2010/main"/>
              </a:ext>
            </a:extLst>
          </a:blip>
          <a:stretch>
            <a:fillRect/>
          </a:stretch>
        </p:blipFill>
        <p:spPr>
          <a:xfrm>
            <a:off x="2160668" y="2686411"/>
            <a:ext cx="456620" cy="354274"/>
          </a:xfrm>
          <a:prstGeom prst="rect">
            <a:avLst/>
          </a:prstGeom>
        </p:spPr>
      </p:pic>
      <p:pic>
        <p:nvPicPr>
          <p:cNvPr id="8" name="Imag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816690" y="2696022"/>
            <a:ext cx="447883" cy="347495"/>
          </a:xfrm>
          <a:prstGeom prst="rect">
            <a:avLst/>
          </a:prstGeom>
        </p:spPr>
      </p:pic>
      <p:pic>
        <p:nvPicPr>
          <p:cNvPr id="9" name="Image 8"/>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28448" y1="65556" x2="28448" y2="65556"/>
                      </a14:backgroundRemoval>
                    </a14:imgEffect>
                  </a14:imgLayer>
                </a14:imgProps>
              </a:ext>
            </a:extLst>
          </a:blip>
          <a:stretch>
            <a:fillRect/>
          </a:stretch>
        </p:blipFill>
        <p:spPr>
          <a:xfrm>
            <a:off x="5485173" y="2698854"/>
            <a:ext cx="491463" cy="381308"/>
          </a:xfrm>
          <a:prstGeom prst="rect">
            <a:avLst/>
          </a:prstGeom>
        </p:spPr>
      </p:pic>
      <p:sp>
        <p:nvSpPr>
          <p:cNvPr id="10" name="Rectangle 9"/>
          <p:cNvSpPr/>
          <p:nvPr/>
        </p:nvSpPr>
        <p:spPr>
          <a:xfrm>
            <a:off x="6690437" y="3169825"/>
            <a:ext cx="2889902" cy="595035"/>
          </a:xfrm>
          <a:prstGeom prst="rect">
            <a:avLst/>
          </a:prstGeom>
        </p:spPr>
        <p:txBody>
          <a:bodyPr wrap="square">
            <a:spAutoFit/>
          </a:bodyPr>
          <a:lstStyle/>
          <a:p>
            <a:pPr>
              <a:lnSpc>
                <a:spcPct val="70000"/>
              </a:lnSpc>
            </a:pPr>
            <a:r>
              <a:rPr lang="fr-FR" sz="3400" b="1" spc="-50" baseline="30000" dirty="0">
                <a:solidFill>
                  <a:srgbClr val="CC0069"/>
                </a:solidFill>
                <a:latin typeface="Arial Black"/>
                <a:cs typeface="Arial Black"/>
              </a:rPr>
              <a:t>270</a:t>
            </a:r>
          </a:p>
          <a:p>
            <a:pPr>
              <a:lnSpc>
                <a:spcPct val="70000"/>
              </a:lnSpc>
            </a:pPr>
            <a:r>
              <a:rPr lang="fr-FR" sz="2400" spc="-50" baseline="30000" dirty="0">
                <a:solidFill>
                  <a:srgbClr val="3C5061"/>
                </a:solidFill>
                <a:latin typeface="Arial"/>
                <a:cs typeface="Arial"/>
              </a:rPr>
              <a:t>sections d’associations</a:t>
            </a:r>
            <a:endParaRPr lang="fr-FR" sz="2400" dirty="0">
              <a:solidFill>
                <a:srgbClr val="3C5061"/>
              </a:solidFill>
              <a:latin typeface="Arial"/>
              <a:cs typeface="Arial"/>
            </a:endParaRPr>
          </a:p>
        </p:txBody>
      </p:sp>
      <p:sp>
        <p:nvSpPr>
          <p:cNvPr id="11" name="Rectangle 10"/>
          <p:cNvSpPr/>
          <p:nvPr/>
        </p:nvSpPr>
        <p:spPr>
          <a:xfrm>
            <a:off x="6690437" y="3897893"/>
            <a:ext cx="1819100" cy="595035"/>
          </a:xfrm>
          <a:prstGeom prst="rect">
            <a:avLst/>
          </a:prstGeom>
        </p:spPr>
        <p:txBody>
          <a:bodyPr wrap="square">
            <a:spAutoFit/>
          </a:bodyPr>
          <a:lstStyle/>
          <a:p>
            <a:pPr>
              <a:lnSpc>
                <a:spcPct val="70000"/>
              </a:lnSpc>
            </a:pPr>
            <a:r>
              <a:rPr lang="fr-FR" sz="3400" b="1" spc="-50" baseline="30000" dirty="0">
                <a:solidFill>
                  <a:srgbClr val="CC0069"/>
                </a:solidFill>
                <a:latin typeface="Arial Black"/>
                <a:cs typeface="Arial Black"/>
              </a:rPr>
              <a:t>6%</a:t>
            </a:r>
          </a:p>
          <a:p>
            <a:pPr>
              <a:lnSpc>
                <a:spcPct val="70000"/>
              </a:lnSpc>
            </a:pPr>
            <a:r>
              <a:rPr lang="fr-FR" sz="2400" spc="-50" baseline="30000" dirty="0">
                <a:solidFill>
                  <a:srgbClr val="3C5061"/>
                </a:solidFill>
                <a:latin typeface="Arial"/>
                <a:cs typeface="Arial"/>
              </a:rPr>
              <a:t>des licenciés*</a:t>
            </a:r>
            <a:endParaRPr lang="fr-FR" sz="2400" dirty="0">
              <a:solidFill>
                <a:srgbClr val="3C5061"/>
              </a:solidFill>
              <a:latin typeface="Arial"/>
              <a:cs typeface="Arial"/>
            </a:endParaRPr>
          </a:p>
        </p:txBody>
      </p:sp>
    </p:spTree>
    <p:extLst>
      <p:ext uri="{BB962C8B-B14F-4D97-AF65-F5344CB8AC3E}">
        <p14:creationId xmlns:p14="http://schemas.microsoft.com/office/powerpoint/2010/main" val="1552643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1118254"/>
          </a:xfrm>
          <a:prstGeom prst="rect">
            <a:avLst/>
          </a:prstGeom>
        </p:spPr>
        <p:txBody>
          <a:bodyPr wrap="square">
            <a:spAutoFit/>
          </a:bodyPr>
          <a:lstStyle/>
          <a:p>
            <a:pPr algn="r"/>
            <a:r>
              <a:rPr lang="fr-FR" sz="2000" b="1" spc="-50" baseline="30000" dirty="0">
                <a:solidFill>
                  <a:schemeClr val="bg1"/>
                </a:solidFill>
                <a:latin typeface="Arial Black"/>
                <a:cs typeface="Arial Black"/>
              </a:rPr>
              <a:t>Les activités éducatives </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et d’animation encouragent </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le développement personnel,</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l’autonomie, l’initiative </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et la création de lien social</a:t>
            </a:r>
          </a:p>
        </p:txBody>
      </p:sp>
      <p:pic>
        <p:nvPicPr>
          <p:cNvPr id="3" name="Image 2"/>
          <p:cNvPicPr>
            <a:picLocks noChangeAspect="1"/>
          </p:cNvPicPr>
          <p:nvPr/>
        </p:nvPicPr>
        <p:blipFill>
          <a:blip r:embed="rId2"/>
          <a:stretch>
            <a:fillRect/>
          </a:stretch>
        </p:blipFill>
        <p:spPr>
          <a:xfrm>
            <a:off x="8194408" y="605566"/>
            <a:ext cx="473007" cy="473007"/>
          </a:xfrm>
          <a:prstGeom prst="rect">
            <a:avLst/>
          </a:prstGeom>
        </p:spPr>
      </p:pic>
      <p:sp>
        <p:nvSpPr>
          <p:cNvPr id="4" name="Rectangle 3"/>
          <p:cNvSpPr/>
          <p:nvPr/>
        </p:nvSpPr>
        <p:spPr>
          <a:xfrm>
            <a:off x="323735" y="3078337"/>
            <a:ext cx="1879441" cy="1366528"/>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ÉVEIL DE L’ENFANT</a:t>
            </a:r>
          </a:p>
          <a:p>
            <a:pPr algn="ctr">
              <a:lnSpc>
                <a:spcPct val="130000"/>
              </a:lnSpc>
            </a:pPr>
            <a:endParaRPr lang="fr-FR" sz="900" b="1" spc="-50" baseline="30000" dirty="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Premier pas vers l’éveil</a:t>
            </a:r>
          </a:p>
          <a:p>
            <a:pPr algn="ctr">
              <a:lnSpc>
                <a:spcPct val="130000"/>
              </a:lnSpc>
            </a:pPr>
            <a:r>
              <a:rPr lang="fr-FR" spc="-50" baseline="30000" dirty="0">
                <a:solidFill>
                  <a:srgbClr val="3C5061"/>
                </a:solidFill>
                <a:latin typeface="Arial"/>
                <a:cs typeface="Arial"/>
              </a:rPr>
              <a:t>Éveil à la multi-activités</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a:p>
            <a:pPr algn="ctr">
              <a:lnSpc>
                <a:spcPct val="130000"/>
              </a:lnSpc>
            </a:pPr>
            <a:endParaRPr lang="fr-FR" spc="-50" baseline="30000" dirty="0">
              <a:latin typeface="Arial"/>
              <a:cs typeface="Arial"/>
            </a:endParaRPr>
          </a:p>
        </p:txBody>
      </p:sp>
      <p:sp>
        <p:nvSpPr>
          <p:cNvPr id="5" name="Rectangle 4"/>
          <p:cNvSpPr/>
          <p:nvPr/>
        </p:nvSpPr>
        <p:spPr>
          <a:xfrm>
            <a:off x="2203176" y="3067241"/>
            <a:ext cx="2024075" cy="1698927"/>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ACTIVITÉS</a:t>
            </a:r>
          </a:p>
          <a:p>
            <a:pPr algn="ctr">
              <a:lnSpc>
                <a:spcPct val="110000"/>
              </a:lnSpc>
            </a:pPr>
            <a:r>
              <a:rPr lang="fr-FR" b="1" spc="-50" baseline="30000" dirty="0">
                <a:solidFill>
                  <a:srgbClr val="CC0069"/>
                </a:solidFill>
                <a:latin typeface="Arial Black"/>
                <a:cs typeface="Arial Black"/>
              </a:rPr>
              <a:t>SOCIO-CULTURELLES</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Belote</a:t>
            </a:r>
          </a:p>
          <a:p>
            <a:pPr algn="ctr">
              <a:lnSpc>
                <a:spcPct val="130000"/>
              </a:lnSpc>
            </a:pPr>
            <a:r>
              <a:rPr lang="fr-FR" spc="-50" baseline="30000" dirty="0">
                <a:solidFill>
                  <a:srgbClr val="3C5061"/>
                </a:solidFill>
                <a:latin typeface="Arial"/>
                <a:cs typeface="Arial"/>
              </a:rPr>
              <a:t>Échecs</a:t>
            </a:r>
          </a:p>
          <a:p>
            <a:pPr algn="ctr">
              <a:lnSpc>
                <a:spcPct val="130000"/>
              </a:lnSpc>
            </a:pPr>
            <a:r>
              <a:rPr lang="fr-FR" spc="-50" baseline="30000" dirty="0">
                <a:solidFill>
                  <a:srgbClr val="3C5061"/>
                </a:solidFill>
                <a:latin typeface="Arial"/>
                <a:cs typeface="Arial"/>
              </a:rPr>
              <a:t>Jeux de société</a:t>
            </a:r>
          </a:p>
          <a:p>
            <a:pPr algn="ctr">
              <a:lnSpc>
                <a:spcPct val="130000"/>
              </a:lnSpc>
            </a:pPr>
            <a:r>
              <a:rPr lang="fr-FR" spc="-50" baseline="30000" dirty="0">
                <a:solidFill>
                  <a:srgbClr val="3C5061"/>
                </a:solidFill>
                <a:latin typeface="Arial"/>
                <a:cs typeface="Arial"/>
              </a:rPr>
              <a:t>Périscolaire</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sp>
        <p:nvSpPr>
          <p:cNvPr id="6" name="Rectangle 5"/>
          <p:cNvSpPr/>
          <p:nvPr/>
        </p:nvSpPr>
        <p:spPr>
          <a:xfrm>
            <a:off x="4084609" y="3068132"/>
            <a:ext cx="2433701" cy="1698927"/>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VACANCES ET LOISIRS ÉDUCATIFS</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Animateur socio-culturel</a:t>
            </a:r>
          </a:p>
          <a:p>
            <a:pPr algn="ctr">
              <a:lnSpc>
                <a:spcPct val="130000"/>
              </a:lnSpc>
            </a:pPr>
            <a:r>
              <a:rPr lang="fr-FR" spc="-50" baseline="30000" dirty="0">
                <a:solidFill>
                  <a:srgbClr val="3C5061"/>
                </a:solidFill>
                <a:latin typeface="Arial"/>
                <a:cs typeface="Arial"/>
              </a:rPr>
              <a:t>Formateur BAFA-BAFD</a:t>
            </a:r>
          </a:p>
          <a:p>
            <a:pPr algn="ctr">
              <a:lnSpc>
                <a:spcPct val="130000"/>
              </a:lnSpc>
            </a:pPr>
            <a:r>
              <a:rPr lang="fr-FR" spc="-50" baseline="30000" dirty="0">
                <a:solidFill>
                  <a:srgbClr val="3C5061"/>
                </a:solidFill>
                <a:latin typeface="Arial"/>
                <a:cs typeface="Arial"/>
              </a:rPr>
              <a:t>Participant accueils de loisirs</a:t>
            </a:r>
          </a:p>
          <a:p>
            <a:pPr algn="ctr">
              <a:lnSpc>
                <a:spcPct val="130000"/>
              </a:lnSpc>
            </a:pPr>
            <a:r>
              <a:rPr lang="fr-FR" spc="-50" baseline="30000" dirty="0">
                <a:solidFill>
                  <a:srgbClr val="3C5061"/>
                </a:solidFill>
                <a:latin typeface="Arial"/>
                <a:cs typeface="Arial"/>
              </a:rPr>
              <a:t>Participant séjours de vacances</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sp>
        <p:nvSpPr>
          <p:cNvPr id="10" name="Rectangle 9"/>
          <p:cNvSpPr/>
          <p:nvPr/>
        </p:nvSpPr>
        <p:spPr>
          <a:xfrm>
            <a:off x="6690437" y="3169825"/>
            <a:ext cx="2889902" cy="595035"/>
          </a:xfrm>
          <a:prstGeom prst="rect">
            <a:avLst/>
          </a:prstGeom>
        </p:spPr>
        <p:txBody>
          <a:bodyPr wrap="square">
            <a:spAutoFit/>
          </a:bodyPr>
          <a:lstStyle/>
          <a:p>
            <a:pPr>
              <a:lnSpc>
                <a:spcPct val="70000"/>
              </a:lnSpc>
            </a:pPr>
            <a:r>
              <a:rPr lang="fr-FR" sz="3400" b="1" spc="-50" baseline="30000" dirty="0">
                <a:solidFill>
                  <a:srgbClr val="CC0069"/>
                </a:solidFill>
                <a:latin typeface="Arial Black"/>
                <a:cs typeface="Arial Black"/>
              </a:rPr>
              <a:t>413</a:t>
            </a:r>
          </a:p>
          <a:p>
            <a:pPr>
              <a:lnSpc>
                <a:spcPct val="70000"/>
              </a:lnSpc>
            </a:pPr>
            <a:r>
              <a:rPr lang="fr-FR" sz="2400" spc="-50" baseline="30000" dirty="0">
                <a:solidFill>
                  <a:srgbClr val="3C5061"/>
                </a:solidFill>
                <a:latin typeface="Arial"/>
                <a:cs typeface="Arial"/>
              </a:rPr>
              <a:t>sections d’associations</a:t>
            </a:r>
            <a:endParaRPr lang="fr-FR" sz="2400" dirty="0">
              <a:solidFill>
                <a:srgbClr val="3C5061"/>
              </a:solidFill>
              <a:latin typeface="Arial"/>
              <a:cs typeface="Arial"/>
            </a:endParaRPr>
          </a:p>
        </p:txBody>
      </p:sp>
      <p:sp>
        <p:nvSpPr>
          <p:cNvPr id="11" name="Rectangle 10"/>
          <p:cNvSpPr/>
          <p:nvPr/>
        </p:nvSpPr>
        <p:spPr>
          <a:xfrm>
            <a:off x="6690437" y="3897893"/>
            <a:ext cx="1819100" cy="595035"/>
          </a:xfrm>
          <a:prstGeom prst="rect">
            <a:avLst/>
          </a:prstGeom>
        </p:spPr>
        <p:txBody>
          <a:bodyPr wrap="square">
            <a:spAutoFit/>
          </a:bodyPr>
          <a:lstStyle/>
          <a:p>
            <a:pPr>
              <a:lnSpc>
                <a:spcPct val="70000"/>
              </a:lnSpc>
            </a:pPr>
            <a:r>
              <a:rPr lang="fr-FR" sz="3400" b="1" spc="-50" baseline="30000" dirty="0">
                <a:solidFill>
                  <a:srgbClr val="CC0069"/>
                </a:solidFill>
                <a:latin typeface="Arial Black"/>
                <a:cs typeface="Arial Black"/>
              </a:rPr>
              <a:t>9%</a:t>
            </a:r>
          </a:p>
          <a:p>
            <a:pPr>
              <a:lnSpc>
                <a:spcPct val="70000"/>
              </a:lnSpc>
            </a:pPr>
            <a:r>
              <a:rPr lang="fr-FR" sz="2400" spc="-50" baseline="30000" dirty="0">
                <a:solidFill>
                  <a:srgbClr val="3C5061"/>
                </a:solidFill>
                <a:latin typeface="Arial"/>
                <a:cs typeface="Arial"/>
              </a:rPr>
              <a:t>des licenciés*</a:t>
            </a:r>
            <a:endParaRPr lang="fr-FR" sz="2400" dirty="0">
              <a:solidFill>
                <a:srgbClr val="3C5061"/>
              </a:solidFill>
              <a:latin typeface="Arial"/>
              <a:cs typeface="Arial"/>
            </a:endParaRPr>
          </a:p>
        </p:txBody>
      </p:sp>
      <p:pic>
        <p:nvPicPr>
          <p:cNvPr id="12" name="Imag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463" y1="28049" x2="41463" y2="28049"/>
                        <a14:foregroundMark x1="79268" y1="62195" x2="79268" y2="62195"/>
                        <a14:foregroundMark x1="78049" y1="43902" x2="78049" y2="43902"/>
                      </a14:backgroundRemoval>
                    </a14:imgEffect>
                  </a14:imgLayer>
                </a14:imgProps>
              </a:ext>
            </a:extLst>
          </a:blip>
          <a:stretch>
            <a:fillRect/>
          </a:stretch>
        </p:blipFill>
        <p:spPr>
          <a:xfrm>
            <a:off x="1062964" y="2651897"/>
            <a:ext cx="378175" cy="378175"/>
          </a:xfrm>
          <a:prstGeom prst="rect">
            <a:avLst/>
          </a:prstGeom>
        </p:spPr>
      </p:pic>
      <p:pic>
        <p:nvPicPr>
          <p:cNvPr id="13" name="Imag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09619" y="2780659"/>
            <a:ext cx="346034" cy="180079"/>
          </a:xfrm>
          <a:prstGeom prst="rect">
            <a:avLst/>
          </a:prstGeom>
        </p:spPr>
      </p:pic>
      <p:pic>
        <p:nvPicPr>
          <p:cNvPr id="16" name="Image 15"/>
          <p:cNvPicPr>
            <a:picLocks noChangeAspect="1"/>
          </p:cNvPicPr>
          <p:nvPr/>
        </p:nvPicPr>
        <p:blipFill>
          <a:blip r:embed="rId6"/>
          <a:stretch>
            <a:fillRect/>
          </a:stretch>
        </p:blipFill>
        <p:spPr>
          <a:xfrm>
            <a:off x="5038689" y="2751891"/>
            <a:ext cx="278060" cy="262018"/>
          </a:xfrm>
          <a:prstGeom prst="rect">
            <a:avLst/>
          </a:prstGeom>
        </p:spPr>
      </p:pic>
    </p:spTree>
    <p:extLst>
      <p:ext uri="{BB962C8B-B14F-4D97-AF65-F5344CB8AC3E}">
        <p14:creationId xmlns:p14="http://schemas.microsoft.com/office/powerpoint/2010/main" val="2821678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6466" y="594658"/>
            <a:ext cx="3770451" cy="1200329"/>
          </a:xfrm>
          <a:prstGeom prst="rect">
            <a:avLst/>
          </a:prstGeom>
        </p:spPr>
        <p:txBody>
          <a:bodyPr wrap="square">
            <a:spAutoFit/>
          </a:bodyPr>
          <a:lstStyle/>
          <a:p>
            <a:r>
              <a:rPr lang="fr-FR" spc="-50" baseline="30000" dirty="0">
                <a:solidFill>
                  <a:srgbClr val="3C5061"/>
                </a:solidFill>
                <a:latin typeface="Arial"/>
                <a:cs typeface="Arial"/>
              </a:rPr>
              <a:t>Chaque année de nombreuses compétitions et rencontres nationales sont organisées.</a:t>
            </a:r>
          </a:p>
          <a:p>
            <a:endParaRPr lang="fr-FR" spc="-50" baseline="30000" dirty="0">
              <a:solidFill>
                <a:srgbClr val="3C5061"/>
              </a:solidFill>
              <a:latin typeface="Arial"/>
              <a:cs typeface="Arial"/>
            </a:endParaRPr>
          </a:p>
          <a:p>
            <a:r>
              <a:rPr lang="fr-FR" spc="-50" baseline="30000" dirty="0">
                <a:solidFill>
                  <a:srgbClr val="3C5061"/>
                </a:solidFill>
                <a:latin typeface="Arial"/>
                <a:cs typeface="Arial"/>
              </a:rPr>
              <a:t>Ouvertes à tous ou accessibles sur qualification, elles sont toutes placées sous le signe du partage, de la convivialité et de l’épanouissement de l’individu dans sa pratique.</a:t>
            </a:r>
          </a:p>
        </p:txBody>
      </p:sp>
      <p:sp>
        <p:nvSpPr>
          <p:cNvPr id="4" name="Rectangle 3"/>
          <p:cNvSpPr/>
          <p:nvPr/>
        </p:nvSpPr>
        <p:spPr>
          <a:xfrm>
            <a:off x="5026466" y="2068874"/>
            <a:ext cx="2933291" cy="256480"/>
          </a:xfrm>
          <a:prstGeom prst="rect">
            <a:avLst/>
          </a:prstGeom>
        </p:spPr>
        <p:txBody>
          <a:bodyPr wrap="square">
            <a:spAutoFit/>
          </a:bodyPr>
          <a:lstStyle/>
          <a:p>
            <a:r>
              <a:rPr lang="fr-FR" sz="1600" spc="-50" baseline="30000" dirty="0">
                <a:solidFill>
                  <a:srgbClr val="3C5061"/>
                </a:solidFill>
                <a:latin typeface="Arial Black"/>
                <a:cs typeface="Arial Black"/>
              </a:rPr>
              <a:t>Chaque année, c’est plus de :</a:t>
            </a:r>
          </a:p>
        </p:txBody>
      </p:sp>
      <p:sp>
        <p:nvSpPr>
          <p:cNvPr id="6" name="Rectangle 5"/>
          <p:cNvSpPr/>
          <p:nvPr/>
        </p:nvSpPr>
        <p:spPr>
          <a:xfrm>
            <a:off x="4199909" y="2590894"/>
            <a:ext cx="2889902" cy="353943"/>
          </a:xfrm>
          <a:prstGeom prst="rect">
            <a:avLst/>
          </a:prstGeom>
        </p:spPr>
        <p:txBody>
          <a:bodyPr wrap="square">
            <a:spAutoFit/>
          </a:bodyPr>
          <a:lstStyle/>
          <a:p>
            <a:pPr algn="r">
              <a:lnSpc>
                <a:spcPct val="70000"/>
              </a:lnSpc>
            </a:pPr>
            <a:r>
              <a:rPr lang="fr-FR" sz="3400" b="1" spc="-50" baseline="30000" dirty="0">
                <a:solidFill>
                  <a:srgbClr val="CC0069"/>
                </a:solidFill>
                <a:latin typeface="Arial Black"/>
                <a:cs typeface="Arial Black"/>
              </a:rPr>
              <a:t>3 200</a:t>
            </a:r>
          </a:p>
        </p:txBody>
      </p:sp>
      <p:sp>
        <p:nvSpPr>
          <p:cNvPr id="7" name="Rectangle 6"/>
          <p:cNvSpPr/>
          <p:nvPr/>
        </p:nvSpPr>
        <p:spPr>
          <a:xfrm>
            <a:off x="6992826" y="2506139"/>
            <a:ext cx="838691" cy="360099"/>
          </a:xfrm>
          <a:prstGeom prst="rect">
            <a:avLst/>
          </a:prstGeom>
        </p:spPr>
        <p:txBody>
          <a:bodyPr wrap="none">
            <a:spAutoFit/>
          </a:bodyPr>
          <a:lstStyle/>
          <a:p>
            <a:pPr>
              <a:lnSpc>
                <a:spcPct val="70000"/>
              </a:lnSpc>
            </a:pPr>
            <a:r>
              <a:rPr lang="fr-FR" spc="-50" baseline="30000" dirty="0">
                <a:solidFill>
                  <a:srgbClr val="3C5061"/>
                </a:solidFill>
                <a:latin typeface="Arial"/>
                <a:cs typeface="Arial"/>
              </a:rPr>
              <a:t>bénévoles</a:t>
            </a:r>
          </a:p>
          <a:p>
            <a:pPr>
              <a:lnSpc>
                <a:spcPct val="70000"/>
              </a:lnSpc>
            </a:pPr>
            <a:r>
              <a:rPr lang="fr-FR" spc="-50" baseline="30000" dirty="0">
                <a:solidFill>
                  <a:srgbClr val="3C5061"/>
                </a:solidFill>
                <a:latin typeface="Arial"/>
                <a:cs typeface="Arial"/>
              </a:rPr>
              <a:t>mobilisés</a:t>
            </a:r>
            <a:endParaRPr lang="fr-FR" dirty="0">
              <a:solidFill>
                <a:srgbClr val="3C5061"/>
              </a:solidFill>
              <a:latin typeface="Arial"/>
              <a:cs typeface="Arial"/>
            </a:endParaRPr>
          </a:p>
        </p:txBody>
      </p:sp>
      <p:sp>
        <p:nvSpPr>
          <p:cNvPr id="11" name="Rectangle 10"/>
          <p:cNvSpPr/>
          <p:nvPr/>
        </p:nvSpPr>
        <p:spPr>
          <a:xfrm>
            <a:off x="4199909" y="3029592"/>
            <a:ext cx="2889902" cy="353943"/>
          </a:xfrm>
          <a:prstGeom prst="rect">
            <a:avLst/>
          </a:prstGeom>
        </p:spPr>
        <p:txBody>
          <a:bodyPr wrap="square">
            <a:spAutoFit/>
          </a:bodyPr>
          <a:lstStyle/>
          <a:p>
            <a:pPr algn="r">
              <a:lnSpc>
                <a:spcPct val="70000"/>
              </a:lnSpc>
            </a:pPr>
            <a:r>
              <a:rPr lang="fr-FR" sz="3400" b="1" spc="-50" baseline="30000" dirty="0">
                <a:solidFill>
                  <a:srgbClr val="CC0069"/>
                </a:solidFill>
                <a:latin typeface="Arial Black"/>
                <a:cs typeface="Arial Black"/>
              </a:rPr>
              <a:t>36</a:t>
            </a:r>
          </a:p>
        </p:txBody>
      </p:sp>
      <p:sp>
        <p:nvSpPr>
          <p:cNvPr id="12" name="Rectangle 11"/>
          <p:cNvSpPr/>
          <p:nvPr/>
        </p:nvSpPr>
        <p:spPr>
          <a:xfrm>
            <a:off x="6992826" y="2944837"/>
            <a:ext cx="851515" cy="360099"/>
          </a:xfrm>
          <a:prstGeom prst="rect">
            <a:avLst/>
          </a:prstGeom>
        </p:spPr>
        <p:txBody>
          <a:bodyPr wrap="none">
            <a:spAutoFit/>
          </a:bodyPr>
          <a:lstStyle/>
          <a:p>
            <a:pPr>
              <a:lnSpc>
                <a:spcPct val="70000"/>
              </a:lnSpc>
            </a:pPr>
            <a:r>
              <a:rPr lang="fr-FR" spc="-50" baseline="30000" dirty="0">
                <a:solidFill>
                  <a:srgbClr val="3C5061"/>
                </a:solidFill>
                <a:latin typeface="Arial"/>
                <a:cs typeface="Arial"/>
              </a:rPr>
              <a:t>rencontres</a:t>
            </a:r>
            <a:br>
              <a:rPr lang="fr-FR" spc="-50" baseline="30000" dirty="0">
                <a:solidFill>
                  <a:srgbClr val="3C5061"/>
                </a:solidFill>
                <a:latin typeface="Arial"/>
                <a:cs typeface="Arial"/>
              </a:rPr>
            </a:br>
            <a:r>
              <a:rPr lang="fr-FR" spc="-50" baseline="30000" dirty="0">
                <a:solidFill>
                  <a:srgbClr val="3C5061"/>
                </a:solidFill>
                <a:latin typeface="Arial"/>
                <a:cs typeface="Arial"/>
              </a:rPr>
              <a:t>nationales</a:t>
            </a:r>
            <a:endParaRPr lang="fr-FR" dirty="0">
              <a:solidFill>
                <a:srgbClr val="3C5061"/>
              </a:solidFill>
              <a:latin typeface="Arial"/>
              <a:cs typeface="Arial"/>
            </a:endParaRPr>
          </a:p>
        </p:txBody>
      </p:sp>
      <p:sp>
        <p:nvSpPr>
          <p:cNvPr id="14" name="Rectangle 13"/>
          <p:cNvSpPr/>
          <p:nvPr/>
        </p:nvSpPr>
        <p:spPr>
          <a:xfrm>
            <a:off x="4199909" y="3451941"/>
            <a:ext cx="2889902" cy="353943"/>
          </a:xfrm>
          <a:prstGeom prst="rect">
            <a:avLst/>
          </a:prstGeom>
        </p:spPr>
        <p:txBody>
          <a:bodyPr wrap="square">
            <a:spAutoFit/>
          </a:bodyPr>
          <a:lstStyle/>
          <a:p>
            <a:pPr algn="r">
              <a:lnSpc>
                <a:spcPct val="70000"/>
              </a:lnSpc>
            </a:pPr>
            <a:r>
              <a:rPr lang="fr-FR" sz="3400" b="1" spc="-50" baseline="30000" dirty="0">
                <a:solidFill>
                  <a:srgbClr val="CC0069"/>
                </a:solidFill>
                <a:latin typeface="Arial Black"/>
                <a:cs typeface="Arial Black"/>
              </a:rPr>
              <a:t>15 700</a:t>
            </a:r>
          </a:p>
        </p:txBody>
      </p:sp>
      <p:sp>
        <p:nvSpPr>
          <p:cNvPr id="15" name="Rectangle 14"/>
          <p:cNvSpPr/>
          <p:nvPr/>
        </p:nvSpPr>
        <p:spPr>
          <a:xfrm>
            <a:off x="6992826" y="3436945"/>
            <a:ext cx="902811" cy="230832"/>
          </a:xfrm>
          <a:prstGeom prst="rect">
            <a:avLst/>
          </a:prstGeom>
        </p:spPr>
        <p:txBody>
          <a:bodyPr wrap="none">
            <a:spAutoFit/>
          </a:bodyPr>
          <a:lstStyle/>
          <a:p>
            <a:pPr>
              <a:lnSpc>
                <a:spcPct val="70000"/>
              </a:lnSpc>
            </a:pPr>
            <a:r>
              <a:rPr lang="fr-FR" spc="-50" baseline="30000" dirty="0">
                <a:solidFill>
                  <a:srgbClr val="3C5061"/>
                </a:solidFill>
                <a:latin typeface="Arial"/>
                <a:cs typeface="Arial"/>
              </a:rPr>
              <a:t>participants</a:t>
            </a:r>
            <a:endParaRPr lang="fr-FR" dirty="0">
              <a:solidFill>
                <a:srgbClr val="3C5061"/>
              </a:solidFill>
              <a:latin typeface="Arial"/>
              <a:cs typeface="Arial"/>
            </a:endParaRPr>
          </a:p>
        </p:txBody>
      </p:sp>
      <p:sp>
        <p:nvSpPr>
          <p:cNvPr id="16" name="Rectangle 15"/>
          <p:cNvSpPr/>
          <p:nvPr/>
        </p:nvSpPr>
        <p:spPr>
          <a:xfrm>
            <a:off x="4199909" y="3890639"/>
            <a:ext cx="2889902" cy="353943"/>
          </a:xfrm>
          <a:prstGeom prst="rect">
            <a:avLst/>
          </a:prstGeom>
        </p:spPr>
        <p:txBody>
          <a:bodyPr wrap="square">
            <a:spAutoFit/>
          </a:bodyPr>
          <a:lstStyle/>
          <a:p>
            <a:pPr algn="r">
              <a:lnSpc>
                <a:spcPct val="70000"/>
              </a:lnSpc>
            </a:pPr>
            <a:r>
              <a:rPr lang="fr-FR" sz="3400" b="1" spc="-50" baseline="30000" dirty="0">
                <a:solidFill>
                  <a:srgbClr val="CC0069"/>
                </a:solidFill>
                <a:latin typeface="Arial Black"/>
                <a:cs typeface="Arial Black"/>
              </a:rPr>
              <a:t>1 400</a:t>
            </a:r>
          </a:p>
        </p:txBody>
      </p:sp>
      <p:sp>
        <p:nvSpPr>
          <p:cNvPr id="17" name="Rectangle 16"/>
          <p:cNvSpPr/>
          <p:nvPr/>
        </p:nvSpPr>
        <p:spPr>
          <a:xfrm>
            <a:off x="6992826" y="3849993"/>
            <a:ext cx="1620957" cy="230832"/>
          </a:xfrm>
          <a:prstGeom prst="rect">
            <a:avLst/>
          </a:prstGeom>
        </p:spPr>
        <p:txBody>
          <a:bodyPr wrap="none">
            <a:spAutoFit/>
          </a:bodyPr>
          <a:lstStyle/>
          <a:p>
            <a:pPr>
              <a:lnSpc>
                <a:spcPct val="70000"/>
              </a:lnSpc>
            </a:pPr>
            <a:r>
              <a:rPr lang="fr-FR" spc="-50" baseline="30000" dirty="0">
                <a:solidFill>
                  <a:srgbClr val="3C5061"/>
                </a:solidFill>
                <a:latin typeface="Arial"/>
                <a:cs typeface="Arial"/>
              </a:rPr>
              <a:t>sections d’associations</a:t>
            </a:r>
            <a:endParaRPr lang="fr-FR" dirty="0">
              <a:solidFill>
                <a:srgbClr val="3C5061"/>
              </a:solidFill>
              <a:latin typeface="Arial"/>
              <a:cs typeface="Arial"/>
            </a:endParaRPr>
          </a:p>
        </p:txBody>
      </p:sp>
      <p:sp>
        <p:nvSpPr>
          <p:cNvPr id="18" name="Rectangle 17"/>
          <p:cNvSpPr/>
          <p:nvPr/>
        </p:nvSpPr>
        <p:spPr>
          <a:xfrm>
            <a:off x="4199909" y="4316788"/>
            <a:ext cx="2889902" cy="353943"/>
          </a:xfrm>
          <a:prstGeom prst="rect">
            <a:avLst/>
          </a:prstGeom>
        </p:spPr>
        <p:txBody>
          <a:bodyPr wrap="square">
            <a:spAutoFit/>
          </a:bodyPr>
          <a:lstStyle/>
          <a:p>
            <a:pPr algn="r">
              <a:lnSpc>
                <a:spcPct val="70000"/>
              </a:lnSpc>
            </a:pPr>
            <a:r>
              <a:rPr lang="fr-FR" sz="3400" b="1" spc="-50" baseline="30000" dirty="0">
                <a:solidFill>
                  <a:srgbClr val="CC0069"/>
                </a:solidFill>
                <a:latin typeface="Arial Black"/>
                <a:cs typeface="Arial Black"/>
              </a:rPr>
              <a:t>2 000</a:t>
            </a:r>
          </a:p>
        </p:txBody>
      </p:sp>
      <p:sp>
        <p:nvSpPr>
          <p:cNvPr id="19" name="Rectangle 18"/>
          <p:cNvSpPr/>
          <p:nvPr/>
        </p:nvSpPr>
        <p:spPr>
          <a:xfrm>
            <a:off x="6992826" y="4235690"/>
            <a:ext cx="877163" cy="360099"/>
          </a:xfrm>
          <a:prstGeom prst="rect">
            <a:avLst/>
          </a:prstGeom>
        </p:spPr>
        <p:txBody>
          <a:bodyPr wrap="none">
            <a:spAutoFit/>
          </a:bodyPr>
          <a:lstStyle/>
          <a:p>
            <a:pPr>
              <a:lnSpc>
                <a:spcPct val="70000"/>
              </a:lnSpc>
            </a:pPr>
            <a:r>
              <a:rPr lang="fr-FR" spc="-50" baseline="30000" dirty="0">
                <a:solidFill>
                  <a:srgbClr val="3C5061"/>
                </a:solidFill>
                <a:latin typeface="Arial"/>
                <a:cs typeface="Arial"/>
              </a:rPr>
              <a:t>juges</a:t>
            </a:r>
          </a:p>
          <a:p>
            <a:pPr>
              <a:lnSpc>
                <a:spcPct val="70000"/>
              </a:lnSpc>
            </a:pPr>
            <a:r>
              <a:rPr lang="fr-FR" spc="-50" baseline="30000" dirty="0">
                <a:solidFill>
                  <a:srgbClr val="3C5061"/>
                </a:solidFill>
                <a:latin typeface="Arial"/>
                <a:cs typeface="Arial"/>
              </a:rPr>
              <a:t>et arbitres*</a:t>
            </a:r>
            <a:endParaRPr lang="fr-FR" dirty="0">
              <a:solidFill>
                <a:srgbClr val="3C5061"/>
              </a:solidFill>
              <a:latin typeface="Arial"/>
              <a:cs typeface="Arial"/>
            </a:endParaRPr>
          </a:p>
        </p:txBody>
      </p:sp>
      <p:sp>
        <p:nvSpPr>
          <p:cNvPr id="21" name="Rectangle 20"/>
          <p:cNvSpPr/>
          <p:nvPr/>
        </p:nvSpPr>
        <p:spPr>
          <a:xfrm>
            <a:off x="1002942" y="4178782"/>
            <a:ext cx="2710999" cy="707886"/>
          </a:xfrm>
          <a:prstGeom prst="rect">
            <a:avLst/>
          </a:prstGeom>
        </p:spPr>
        <p:txBody>
          <a:bodyPr wrap="none">
            <a:spAutoFit/>
          </a:bodyPr>
          <a:lstStyle/>
          <a:p>
            <a:r>
              <a:rPr lang="fr-FR" sz="2000" b="1" spc="-50" baseline="30000" dirty="0">
                <a:solidFill>
                  <a:schemeClr val="bg1"/>
                </a:solidFill>
                <a:latin typeface="Arial Black"/>
                <a:cs typeface="Arial Black"/>
              </a:rPr>
              <a:t>Plus que des victoires,</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de véritables moments</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de partage et de convivialité</a:t>
            </a:r>
          </a:p>
        </p:txBody>
      </p:sp>
      <p:pic>
        <p:nvPicPr>
          <p:cNvPr id="22" name="Image 21"/>
          <p:cNvPicPr>
            <a:picLocks noChangeAspect="1"/>
          </p:cNvPicPr>
          <p:nvPr/>
        </p:nvPicPr>
        <p:blipFill>
          <a:blip r:embed="rId2"/>
          <a:stretch>
            <a:fillRect/>
          </a:stretch>
        </p:blipFill>
        <p:spPr>
          <a:xfrm>
            <a:off x="529935" y="4209907"/>
            <a:ext cx="473007" cy="473007"/>
          </a:xfrm>
          <a:prstGeom prst="rect">
            <a:avLst/>
          </a:prstGeom>
        </p:spPr>
      </p:pic>
    </p:spTree>
    <p:extLst>
      <p:ext uri="{BB962C8B-B14F-4D97-AF65-F5344CB8AC3E}">
        <p14:creationId xmlns:p14="http://schemas.microsoft.com/office/powerpoint/2010/main" val="3714191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150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4252" y="2841924"/>
            <a:ext cx="2562665" cy="1200329"/>
          </a:xfrm>
          <a:prstGeom prst="rect">
            <a:avLst/>
          </a:prstGeom>
        </p:spPr>
        <p:txBody>
          <a:bodyPr wrap="square">
            <a:spAutoFit/>
          </a:bodyPr>
          <a:lstStyle/>
          <a:p>
            <a:r>
              <a:rPr lang="fr-FR" spc="-50" baseline="30000" dirty="0">
                <a:solidFill>
                  <a:srgbClr val="3C5061"/>
                </a:solidFill>
                <a:latin typeface="Arial"/>
                <a:cs typeface="Arial"/>
              </a:rPr>
              <a:t>La fédération s’attache à former </a:t>
            </a:r>
            <a:br>
              <a:rPr lang="fr-FR" spc="-50" baseline="30000" dirty="0">
                <a:solidFill>
                  <a:srgbClr val="3C5061"/>
                </a:solidFill>
                <a:latin typeface="Arial"/>
                <a:cs typeface="Arial"/>
              </a:rPr>
            </a:br>
            <a:r>
              <a:rPr lang="fr-FR" spc="-50" baseline="30000" dirty="0">
                <a:solidFill>
                  <a:srgbClr val="3C5061"/>
                </a:solidFill>
                <a:latin typeface="Arial"/>
                <a:cs typeface="Arial"/>
              </a:rPr>
              <a:t>des bénévoles et des salariés à la fois éducateurs et pédagogues, désireux d’agir en faveur de l’épanouissement de chacun, de l’accueil de tous et du développement de la vie associative.</a:t>
            </a:r>
          </a:p>
        </p:txBody>
      </p:sp>
      <p:sp>
        <p:nvSpPr>
          <p:cNvPr id="3" name="Rectangle 2"/>
          <p:cNvSpPr/>
          <p:nvPr/>
        </p:nvSpPr>
        <p:spPr>
          <a:xfrm>
            <a:off x="6234252" y="1236483"/>
            <a:ext cx="2933291" cy="276999"/>
          </a:xfrm>
          <a:prstGeom prst="rect">
            <a:avLst/>
          </a:prstGeom>
        </p:spPr>
        <p:txBody>
          <a:bodyPr wrap="square">
            <a:spAutoFit/>
          </a:bodyPr>
          <a:lstStyle/>
          <a:p>
            <a:r>
              <a:rPr lang="fr-FR" b="1" spc="-50" baseline="30000" dirty="0">
                <a:solidFill>
                  <a:srgbClr val="CF1C20"/>
                </a:solidFill>
                <a:latin typeface="Arial"/>
                <a:cs typeface="Arial"/>
              </a:rPr>
              <a:t>Une offre de formation pour tous :</a:t>
            </a:r>
          </a:p>
        </p:txBody>
      </p:sp>
      <p:sp>
        <p:nvSpPr>
          <p:cNvPr id="6" name="Rectangle 5"/>
          <p:cNvSpPr/>
          <p:nvPr/>
        </p:nvSpPr>
        <p:spPr>
          <a:xfrm>
            <a:off x="6437544" y="1501260"/>
            <a:ext cx="1957487" cy="803297"/>
          </a:xfrm>
          <a:prstGeom prst="rect">
            <a:avLst/>
          </a:prstGeom>
        </p:spPr>
        <p:txBody>
          <a:bodyPr wrap="none">
            <a:spAutoFit/>
          </a:bodyPr>
          <a:lstStyle/>
          <a:p>
            <a:pPr>
              <a:lnSpc>
                <a:spcPct val="130000"/>
              </a:lnSpc>
            </a:pPr>
            <a:r>
              <a:rPr lang="fr-FR" spc="-50" baseline="30000" dirty="0">
                <a:solidFill>
                  <a:srgbClr val="3C5061"/>
                </a:solidFill>
                <a:latin typeface="Arial"/>
                <a:cs typeface="Arial"/>
              </a:rPr>
              <a:t>formations fédérales ;</a:t>
            </a:r>
          </a:p>
          <a:p>
            <a:pPr>
              <a:lnSpc>
                <a:spcPct val="130000"/>
              </a:lnSpc>
            </a:pPr>
            <a:r>
              <a:rPr lang="fr-FR" spc="-50" baseline="30000" dirty="0">
                <a:solidFill>
                  <a:srgbClr val="3C5061"/>
                </a:solidFill>
                <a:latin typeface="Arial"/>
                <a:cs typeface="Arial"/>
              </a:rPr>
              <a:t>formations professionnelles ;</a:t>
            </a:r>
          </a:p>
          <a:p>
            <a:pPr>
              <a:lnSpc>
                <a:spcPct val="130000"/>
              </a:lnSpc>
            </a:pPr>
            <a:r>
              <a:rPr lang="fr-FR" spc="-50" baseline="30000" dirty="0">
                <a:solidFill>
                  <a:srgbClr val="3C5061"/>
                </a:solidFill>
                <a:latin typeface="Arial"/>
                <a:cs typeface="Arial"/>
              </a:rPr>
              <a:t>formations BAFA/BAFD.</a:t>
            </a:r>
            <a:endParaRPr lang="fr-FR" dirty="0"/>
          </a:p>
        </p:txBody>
      </p:sp>
      <p:sp>
        <p:nvSpPr>
          <p:cNvPr id="9" name="Rectangle 8"/>
          <p:cNvSpPr/>
          <p:nvPr/>
        </p:nvSpPr>
        <p:spPr>
          <a:xfrm>
            <a:off x="1002942" y="4178782"/>
            <a:ext cx="2672526" cy="502702"/>
          </a:xfrm>
          <a:prstGeom prst="rect">
            <a:avLst/>
          </a:prstGeom>
        </p:spPr>
        <p:txBody>
          <a:bodyPr wrap="none">
            <a:spAutoFit/>
          </a:bodyPr>
          <a:lstStyle/>
          <a:p>
            <a:r>
              <a:rPr lang="fr-FR" sz="2000" b="1" spc="-50" baseline="30000" dirty="0">
                <a:solidFill>
                  <a:schemeClr val="bg1"/>
                </a:solidFill>
                <a:latin typeface="Arial Black"/>
                <a:cs typeface="Arial Black"/>
              </a:rPr>
              <a:t>Accompagner l’engagement</a:t>
            </a:r>
          </a:p>
          <a:p>
            <a:r>
              <a:rPr lang="fr-FR" sz="2000" b="1" spc="-50" baseline="30000" dirty="0">
                <a:solidFill>
                  <a:schemeClr val="bg1"/>
                </a:solidFill>
                <a:latin typeface="Arial Black"/>
                <a:cs typeface="Arial Black"/>
              </a:rPr>
              <a:t>associatif et professionnel</a:t>
            </a:r>
          </a:p>
        </p:txBody>
      </p:sp>
      <p:pic>
        <p:nvPicPr>
          <p:cNvPr id="10" name="Image 9"/>
          <p:cNvPicPr>
            <a:picLocks noChangeAspect="1"/>
          </p:cNvPicPr>
          <p:nvPr/>
        </p:nvPicPr>
        <p:blipFill>
          <a:blip r:embed="rId2"/>
          <a:stretch>
            <a:fillRect/>
          </a:stretch>
        </p:blipFill>
        <p:spPr>
          <a:xfrm>
            <a:off x="529935" y="4209907"/>
            <a:ext cx="473007" cy="473007"/>
          </a:xfrm>
          <a:prstGeom prst="rect">
            <a:avLst/>
          </a:prstGeom>
        </p:spPr>
      </p:pic>
      <p:pic>
        <p:nvPicPr>
          <p:cNvPr id="11" name="Image 10"/>
          <p:cNvPicPr>
            <a:picLocks noChangeAspect="1"/>
          </p:cNvPicPr>
          <p:nvPr/>
        </p:nvPicPr>
        <p:blipFill>
          <a:blip r:embed="rId3"/>
          <a:stretch>
            <a:fillRect/>
          </a:stretch>
        </p:blipFill>
        <p:spPr>
          <a:xfrm>
            <a:off x="529935" y="4209907"/>
            <a:ext cx="473007" cy="473007"/>
          </a:xfrm>
          <a:prstGeom prst="rect">
            <a:avLst/>
          </a:prstGeom>
        </p:spPr>
      </p:pic>
      <p:pic>
        <p:nvPicPr>
          <p:cNvPr id="12" name="Image 11"/>
          <p:cNvPicPr>
            <a:picLocks noChangeAspect="1"/>
          </p:cNvPicPr>
          <p:nvPr/>
        </p:nvPicPr>
        <p:blipFill>
          <a:blip r:embed="rId4"/>
          <a:stretch>
            <a:fillRect/>
          </a:stretch>
        </p:blipFill>
        <p:spPr>
          <a:xfrm>
            <a:off x="6298398" y="1533482"/>
            <a:ext cx="343664" cy="221343"/>
          </a:xfrm>
          <a:prstGeom prst="rect">
            <a:avLst/>
          </a:prstGeom>
        </p:spPr>
      </p:pic>
      <p:pic>
        <p:nvPicPr>
          <p:cNvPr id="13" name="Image 12"/>
          <p:cNvPicPr>
            <a:picLocks noChangeAspect="1"/>
          </p:cNvPicPr>
          <p:nvPr/>
        </p:nvPicPr>
        <p:blipFill>
          <a:blip r:embed="rId4"/>
          <a:stretch>
            <a:fillRect/>
          </a:stretch>
        </p:blipFill>
        <p:spPr>
          <a:xfrm>
            <a:off x="6298398" y="1755753"/>
            <a:ext cx="343664" cy="221343"/>
          </a:xfrm>
          <a:prstGeom prst="rect">
            <a:avLst/>
          </a:prstGeom>
        </p:spPr>
      </p:pic>
      <p:pic>
        <p:nvPicPr>
          <p:cNvPr id="14" name="Image 13"/>
          <p:cNvPicPr>
            <a:picLocks noChangeAspect="1"/>
          </p:cNvPicPr>
          <p:nvPr/>
        </p:nvPicPr>
        <p:blipFill>
          <a:blip r:embed="rId4"/>
          <a:stretch>
            <a:fillRect/>
          </a:stretch>
        </p:blipFill>
        <p:spPr>
          <a:xfrm>
            <a:off x="6298398" y="1987096"/>
            <a:ext cx="343664" cy="221343"/>
          </a:xfrm>
          <a:prstGeom prst="rect">
            <a:avLst/>
          </a:prstGeom>
        </p:spPr>
      </p:pic>
    </p:spTree>
    <p:extLst>
      <p:ext uri="{BB962C8B-B14F-4D97-AF65-F5344CB8AC3E}">
        <p14:creationId xmlns:p14="http://schemas.microsoft.com/office/powerpoint/2010/main" val="1237898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707886"/>
          </a:xfrm>
          <a:prstGeom prst="rect">
            <a:avLst/>
          </a:prstGeom>
        </p:spPr>
        <p:txBody>
          <a:bodyPr wrap="square">
            <a:spAutoFit/>
          </a:bodyPr>
          <a:lstStyle/>
          <a:p>
            <a:pPr algn="r"/>
            <a:r>
              <a:rPr lang="fr-FR" sz="2000" b="1" spc="-50" baseline="30000" dirty="0">
                <a:solidFill>
                  <a:schemeClr val="bg1"/>
                </a:solidFill>
                <a:latin typeface="Arial Black"/>
                <a:cs typeface="Arial Black"/>
              </a:rPr>
              <a:t>Répondre aux besoins</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d’encadrement de qualité</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des associations FSCF </a:t>
            </a: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94408" y="447177"/>
            <a:ext cx="457196" cy="457196"/>
          </a:xfrm>
          <a:prstGeom prst="rect">
            <a:avLst/>
          </a:prstGeom>
        </p:spPr>
      </p:pic>
      <p:sp>
        <p:nvSpPr>
          <p:cNvPr id="5" name="Rectangle 4"/>
          <p:cNvSpPr/>
          <p:nvPr/>
        </p:nvSpPr>
        <p:spPr>
          <a:xfrm>
            <a:off x="323735" y="2681066"/>
            <a:ext cx="1879441" cy="1384995"/>
          </a:xfrm>
          <a:prstGeom prst="rect">
            <a:avLst/>
          </a:prstGeom>
        </p:spPr>
        <p:txBody>
          <a:bodyPr wrap="square">
            <a:spAutoFit/>
          </a:bodyPr>
          <a:lstStyle/>
          <a:p>
            <a:pPr algn="ctr"/>
            <a:r>
              <a:rPr lang="fr-FR" spc="-50" baseline="30000" dirty="0">
                <a:solidFill>
                  <a:srgbClr val="3C5061"/>
                </a:solidFill>
                <a:latin typeface="Arial"/>
                <a:cs typeface="Arial"/>
              </a:rPr>
              <a:t>Des formations destinées aux dirigeants, formateurs et animateurs d’activités sportives, artistiques, culturelles </a:t>
            </a:r>
            <a:br>
              <a:rPr lang="fr-FR" spc="-50" baseline="30000" dirty="0">
                <a:solidFill>
                  <a:srgbClr val="3C5061"/>
                </a:solidFill>
                <a:latin typeface="Arial"/>
                <a:cs typeface="Arial"/>
              </a:rPr>
            </a:br>
            <a:r>
              <a:rPr lang="fr-FR" spc="-50" baseline="30000" dirty="0">
                <a:solidFill>
                  <a:srgbClr val="3C5061"/>
                </a:solidFill>
                <a:latin typeface="Arial"/>
                <a:cs typeface="Arial"/>
              </a:rPr>
              <a:t>et socio-éducatives.</a:t>
            </a:r>
          </a:p>
          <a:p>
            <a:pPr algn="ctr"/>
            <a:endParaRPr lang="fr-FR" spc="-50" baseline="30000" dirty="0">
              <a:latin typeface="Arial"/>
              <a:cs typeface="Arial"/>
            </a:endParaRPr>
          </a:p>
        </p:txBody>
      </p:sp>
      <p:sp>
        <p:nvSpPr>
          <p:cNvPr id="6" name="Rectangle 5"/>
          <p:cNvSpPr/>
          <p:nvPr/>
        </p:nvSpPr>
        <p:spPr>
          <a:xfrm>
            <a:off x="2190723" y="2606698"/>
            <a:ext cx="2771162" cy="2277546"/>
          </a:xfrm>
          <a:prstGeom prst="rect">
            <a:avLst/>
          </a:prstGeom>
        </p:spPr>
        <p:txBody>
          <a:bodyPr wrap="square">
            <a:spAutoFit/>
          </a:bodyPr>
          <a:lstStyle/>
          <a:p>
            <a:pPr algn="ctr"/>
            <a:r>
              <a:rPr lang="fr-FR" b="1" spc="-50" baseline="30000" dirty="0">
                <a:solidFill>
                  <a:srgbClr val="CF1C20"/>
                </a:solidFill>
                <a:latin typeface="Arial Black"/>
                <a:cs typeface="Arial Black"/>
              </a:rPr>
              <a:t>OBJECTIFS</a:t>
            </a:r>
          </a:p>
          <a:p>
            <a:pPr algn="ctr"/>
            <a:endParaRPr lang="fr-FR" sz="900" spc="-50" baseline="30000" dirty="0">
              <a:latin typeface="Arial"/>
              <a:cs typeface="Arial"/>
            </a:endParaRPr>
          </a:p>
          <a:p>
            <a:pPr algn="ctr"/>
            <a:r>
              <a:rPr lang="fr-FR" spc="-50" baseline="30000" dirty="0">
                <a:solidFill>
                  <a:srgbClr val="3C5061"/>
                </a:solidFill>
                <a:latin typeface="Arial"/>
                <a:cs typeface="Arial"/>
              </a:rPr>
              <a:t>Acquérir les principes essentiels </a:t>
            </a:r>
            <a:br>
              <a:rPr lang="fr-FR" spc="-50" baseline="30000" dirty="0">
                <a:solidFill>
                  <a:srgbClr val="3C5061"/>
                </a:solidFill>
                <a:latin typeface="Arial"/>
                <a:cs typeface="Arial"/>
              </a:rPr>
            </a:br>
            <a:r>
              <a:rPr lang="fr-FR" spc="-50" baseline="30000" dirty="0">
                <a:solidFill>
                  <a:srgbClr val="3C5061"/>
                </a:solidFill>
                <a:latin typeface="Arial"/>
                <a:cs typeface="Arial"/>
              </a:rPr>
              <a:t>de l’animation auprès de différents publics et selon l’activité ;</a:t>
            </a:r>
          </a:p>
          <a:p>
            <a:pPr algn="ctr"/>
            <a:endParaRPr lang="fr-FR" sz="800" spc="-50" baseline="30000" dirty="0">
              <a:solidFill>
                <a:srgbClr val="3C5061"/>
              </a:solidFill>
              <a:latin typeface="Arial"/>
              <a:cs typeface="Arial"/>
            </a:endParaRPr>
          </a:p>
          <a:p>
            <a:pPr algn="ctr"/>
            <a:r>
              <a:rPr lang="fr-FR" spc="-50" baseline="30000" dirty="0">
                <a:solidFill>
                  <a:srgbClr val="3C5061"/>
                </a:solidFill>
                <a:latin typeface="Arial"/>
                <a:cs typeface="Arial"/>
              </a:rPr>
              <a:t>développer des connaissances, outils </a:t>
            </a:r>
            <a:br>
              <a:rPr lang="fr-FR" spc="-50" baseline="30000" dirty="0">
                <a:solidFill>
                  <a:srgbClr val="3C5061"/>
                </a:solidFill>
                <a:latin typeface="Arial"/>
                <a:cs typeface="Arial"/>
              </a:rPr>
            </a:br>
            <a:r>
              <a:rPr lang="fr-FR" spc="-50" baseline="30000" dirty="0">
                <a:solidFill>
                  <a:srgbClr val="3C5061"/>
                </a:solidFill>
                <a:latin typeface="Arial"/>
                <a:cs typeface="Arial"/>
              </a:rPr>
              <a:t>et techniques pour animer une séance ;</a:t>
            </a:r>
          </a:p>
          <a:p>
            <a:pPr algn="ctr"/>
            <a:endParaRPr lang="fr-FR" sz="800" spc="-50" baseline="30000" dirty="0">
              <a:solidFill>
                <a:srgbClr val="3C5061"/>
              </a:solidFill>
              <a:latin typeface="Arial"/>
              <a:cs typeface="Arial"/>
            </a:endParaRPr>
          </a:p>
          <a:p>
            <a:pPr algn="ctr"/>
            <a:r>
              <a:rPr lang="fr-FR" spc="-50" baseline="30000" dirty="0">
                <a:solidFill>
                  <a:srgbClr val="3C5061"/>
                </a:solidFill>
                <a:latin typeface="Arial"/>
                <a:cs typeface="Arial"/>
              </a:rPr>
              <a:t>faire appel à des connaissances </a:t>
            </a:r>
            <a:br>
              <a:rPr lang="fr-FR" spc="-50" baseline="30000" dirty="0">
                <a:solidFill>
                  <a:srgbClr val="3C5061"/>
                </a:solidFill>
                <a:latin typeface="Arial"/>
                <a:cs typeface="Arial"/>
              </a:rPr>
            </a:br>
            <a:r>
              <a:rPr lang="fr-FR" spc="-50" baseline="30000" dirty="0">
                <a:solidFill>
                  <a:srgbClr val="3C5061"/>
                </a:solidFill>
                <a:latin typeface="Arial"/>
                <a:cs typeface="Arial"/>
              </a:rPr>
              <a:t>pour la découverte, l’initiation, voire </a:t>
            </a:r>
            <a:br>
              <a:rPr lang="fr-FR" spc="-50" baseline="30000" dirty="0">
                <a:solidFill>
                  <a:srgbClr val="3C5061"/>
                </a:solidFill>
                <a:latin typeface="Arial"/>
                <a:cs typeface="Arial"/>
              </a:rPr>
            </a:br>
            <a:r>
              <a:rPr lang="fr-FR" spc="-50" baseline="30000" dirty="0">
                <a:solidFill>
                  <a:srgbClr val="3C5061"/>
                </a:solidFill>
                <a:latin typeface="Arial"/>
                <a:cs typeface="Arial"/>
              </a:rPr>
              <a:t>le perfectionnement de l’activité ;</a:t>
            </a:r>
          </a:p>
          <a:p>
            <a:pPr algn="ctr"/>
            <a:endParaRPr lang="fr-FR" sz="800" spc="-50" baseline="30000" dirty="0">
              <a:solidFill>
                <a:srgbClr val="3C5061"/>
              </a:solidFill>
              <a:latin typeface="Arial"/>
              <a:cs typeface="Arial"/>
            </a:endParaRPr>
          </a:p>
          <a:p>
            <a:pPr algn="ctr"/>
            <a:r>
              <a:rPr lang="fr-FR" spc="-50" baseline="30000" dirty="0">
                <a:solidFill>
                  <a:srgbClr val="3C5061"/>
                </a:solidFill>
                <a:latin typeface="Arial"/>
                <a:cs typeface="Arial"/>
              </a:rPr>
              <a:t>conduire et développer une activité.</a:t>
            </a:r>
          </a:p>
        </p:txBody>
      </p:sp>
      <p:sp>
        <p:nvSpPr>
          <p:cNvPr id="8" name="Rectangle 7"/>
          <p:cNvSpPr/>
          <p:nvPr/>
        </p:nvSpPr>
        <p:spPr>
          <a:xfrm>
            <a:off x="7418848" y="2710657"/>
            <a:ext cx="2889902" cy="627864"/>
          </a:xfrm>
          <a:prstGeom prst="rect">
            <a:avLst/>
          </a:prstGeom>
        </p:spPr>
        <p:txBody>
          <a:bodyPr wrap="square">
            <a:spAutoFit/>
          </a:bodyPr>
          <a:lstStyle/>
          <a:p>
            <a:pPr>
              <a:lnSpc>
                <a:spcPct val="70000"/>
              </a:lnSpc>
            </a:pPr>
            <a:r>
              <a:rPr lang="fr-FR" sz="3400" b="1" spc="-50" baseline="30000" dirty="0">
                <a:solidFill>
                  <a:srgbClr val="CF1C20"/>
                </a:solidFill>
                <a:latin typeface="Arial Black"/>
                <a:cs typeface="Arial Black"/>
              </a:rPr>
              <a:t>57 </a:t>
            </a:r>
            <a:r>
              <a:rPr lang="fr-FR" sz="2400" spc="-50" baseline="30000" dirty="0">
                <a:solidFill>
                  <a:srgbClr val="3C5061"/>
                </a:solidFill>
                <a:latin typeface="Arial"/>
                <a:cs typeface="Arial"/>
              </a:rPr>
              <a:t>sessions</a:t>
            </a:r>
            <a:r>
              <a:rPr lang="fr-FR" sz="2400" spc="-50" dirty="0">
                <a:solidFill>
                  <a:srgbClr val="3C5061"/>
                </a:solidFill>
                <a:latin typeface="Arial"/>
                <a:cs typeface="Arial"/>
              </a:rPr>
              <a:t> </a:t>
            </a:r>
            <a:endParaRPr lang="fr-FR" sz="3400" b="1" spc="-50" baseline="30000" dirty="0">
              <a:solidFill>
                <a:srgbClr val="CF1C20"/>
              </a:solidFill>
              <a:latin typeface="Arial Black"/>
              <a:cs typeface="Arial Black"/>
            </a:endParaRPr>
          </a:p>
          <a:p>
            <a:pPr>
              <a:lnSpc>
                <a:spcPct val="70000"/>
              </a:lnSpc>
            </a:pPr>
            <a:r>
              <a:rPr lang="fr-FR" sz="2400" spc="-50" baseline="30000" dirty="0">
                <a:solidFill>
                  <a:srgbClr val="3C5061"/>
                </a:solidFill>
                <a:latin typeface="Arial"/>
                <a:cs typeface="Arial"/>
              </a:rPr>
              <a:t>de</a:t>
            </a:r>
            <a:r>
              <a:rPr lang="fr-FR" sz="2400" spc="-50" dirty="0">
                <a:solidFill>
                  <a:srgbClr val="3C5061"/>
                </a:solidFill>
                <a:latin typeface="Arial"/>
                <a:cs typeface="Arial"/>
              </a:rPr>
              <a:t> </a:t>
            </a:r>
            <a:r>
              <a:rPr lang="fr-FR" sz="2400" spc="-50" baseline="30000" dirty="0">
                <a:solidFill>
                  <a:srgbClr val="3C5061"/>
                </a:solidFill>
                <a:latin typeface="Arial"/>
                <a:cs typeface="Arial"/>
              </a:rPr>
              <a:t>formations</a:t>
            </a:r>
            <a:endParaRPr lang="fr-FR" sz="2400" dirty="0">
              <a:solidFill>
                <a:srgbClr val="3C5061"/>
              </a:solidFill>
              <a:latin typeface="Arial"/>
              <a:cs typeface="Arial"/>
            </a:endParaRPr>
          </a:p>
        </p:txBody>
      </p:sp>
      <p:sp>
        <p:nvSpPr>
          <p:cNvPr id="9" name="Rectangle 8"/>
          <p:cNvSpPr/>
          <p:nvPr/>
        </p:nvSpPr>
        <p:spPr>
          <a:xfrm>
            <a:off x="7418848" y="3431081"/>
            <a:ext cx="1819100" cy="595035"/>
          </a:xfrm>
          <a:prstGeom prst="rect">
            <a:avLst/>
          </a:prstGeom>
        </p:spPr>
        <p:txBody>
          <a:bodyPr wrap="square">
            <a:spAutoFit/>
          </a:bodyPr>
          <a:lstStyle/>
          <a:p>
            <a:pPr>
              <a:lnSpc>
                <a:spcPct val="70000"/>
              </a:lnSpc>
            </a:pPr>
            <a:r>
              <a:rPr lang="fr-FR" sz="3400" b="1" spc="-50" baseline="30000" dirty="0">
                <a:solidFill>
                  <a:srgbClr val="CF1C20"/>
                </a:solidFill>
                <a:latin typeface="Arial Black"/>
                <a:cs typeface="Arial Black"/>
              </a:rPr>
              <a:t>690</a:t>
            </a:r>
          </a:p>
          <a:p>
            <a:pPr>
              <a:lnSpc>
                <a:spcPct val="70000"/>
              </a:lnSpc>
            </a:pPr>
            <a:r>
              <a:rPr lang="fr-FR" sz="2400" spc="-50" baseline="30000" dirty="0">
                <a:solidFill>
                  <a:srgbClr val="3C5061"/>
                </a:solidFill>
                <a:latin typeface="Arial"/>
                <a:cs typeface="Arial"/>
              </a:rPr>
              <a:t>stagiaires*</a:t>
            </a:r>
            <a:endParaRPr lang="fr-FR" sz="2400" dirty="0">
              <a:solidFill>
                <a:srgbClr val="3C5061"/>
              </a:solidFill>
              <a:latin typeface="Arial"/>
              <a:cs typeface="Arial"/>
            </a:endParaRPr>
          </a:p>
        </p:txBody>
      </p:sp>
      <p:pic>
        <p:nvPicPr>
          <p:cNvPr id="10" name="Image 9"/>
          <p:cNvPicPr>
            <a:picLocks noChangeAspect="1"/>
          </p:cNvPicPr>
          <p:nvPr/>
        </p:nvPicPr>
        <p:blipFill>
          <a:blip r:embed="rId3"/>
          <a:stretch>
            <a:fillRect/>
          </a:stretch>
        </p:blipFill>
        <p:spPr>
          <a:xfrm>
            <a:off x="709729" y="2172386"/>
            <a:ext cx="1115935" cy="437264"/>
          </a:xfrm>
          <a:prstGeom prst="rect">
            <a:avLst/>
          </a:prstGeom>
        </p:spPr>
      </p:pic>
      <p:sp>
        <p:nvSpPr>
          <p:cNvPr id="11" name="Rectangle 10"/>
          <p:cNvSpPr/>
          <p:nvPr/>
        </p:nvSpPr>
        <p:spPr>
          <a:xfrm>
            <a:off x="4721417" y="2609650"/>
            <a:ext cx="2771162" cy="1800493"/>
          </a:xfrm>
          <a:prstGeom prst="rect">
            <a:avLst/>
          </a:prstGeom>
        </p:spPr>
        <p:txBody>
          <a:bodyPr wrap="square">
            <a:spAutoFit/>
          </a:bodyPr>
          <a:lstStyle/>
          <a:p>
            <a:pPr algn="ctr"/>
            <a:r>
              <a:rPr lang="fr-FR" b="1" spc="-50" baseline="30000" dirty="0">
                <a:solidFill>
                  <a:srgbClr val="CF1C20"/>
                </a:solidFill>
                <a:latin typeface="Arial Black"/>
                <a:cs typeface="Arial Black"/>
              </a:rPr>
              <a:t>TYPES DE FORMATIONS</a:t>
            </a:r>
          </a:p>
          <a:p>
            <a:pPr algn="ctr"/>
            <a:endParaRPr lang="fr-FR" sz="900" spc="-50" baseline="30000" dirty="0">
              <a:latin typeface="Arial"/>
              <a:cs typeface="Arial"/>
            </a:endParaRPr>
          </a:p>
          <a:p>
            <a:pPr algn="ctr">
              <a:lnSpc>
                <a:spcPct val="130000"/>
              </a:lnSpc>
            </a:pPr>
            <a:r>
              <a:rPr lang="fr-FR" spc="-50" baseline="30000" dirty="0">
                <a:solidFill>
                  <a:srgbClr val="3C5061"/>
                </a:solidFill>
                <a:latin typeface="Arial"/>
                <a:cs typeface="Arial"/>
              </a:rPr>
              <a:t>Brevet d’Animateur Fédéral</a:t>
            </a:r>
          </a:p>
          <a:p>
            <a:pPr algn="ctr">
              <a:lnSpc>
                <a:spcPct val="130000"/>
              </a:lnSpc>
            </a:pPr>
            <a:r>
              <a:rPr lang="fr-FR" spc="-50" baseline="30000" dirty="0">
                <a:solidFill>
                  <a:srgbClr val="3C5061"/>
                </a:solidFill>
                <a:latin typeface="Arial"/>
                <a:cs typeface="Arial"/>
              </a:rPr>
              <a:t>Brevet de Cadre Fédéral</a:t>
            </a:r>
          </a:p>
          <a:p>
            <a:pPr algn="ctr">
              <a:lnSpc>
                <a:spcPct val="130000"/>
              </a:lnSpc>
            </a:pPr>
            <a:r>
              <a:rPr lang="fr-FR" spc="-50" baseline="30000" dirty="0">
                <a:solidFill>
                  <a:srgbClr val="3C5061"/>
                </a:solidFill>
                <a:latin typeface="Arial"/>
                <a:cs typeface="Arial"/>
              </a:rPr>
              <a:t>Formation de formateur</a:t>
            </a:r>
          </a:p>
          <a:p>
            <a:pPr algn="ctr">
              <a:lnSpc>
                <a:spcPct val="130000"/>
              </a:lnSpc>
            </a:pPr>
            <a:r>
              <a:rPr lang="fr-FR" spc="-50" baseline="30000" dirty="0">
                <a:solidFill>
                  <a:srgbClr val="3C5061"/>
                </a:solidFill>
                <a:latin typeface="Arial"/>
                <a:cs typeface="Arial"/>
              </a:rPr>
              <a:t>Formation de dirigeant</a:t>
            </a:r>
          </a:p>
          <a:p>
            <a:pPr algn="ctr">
              <a:lnSpc>
                <a:spcPct val="130000"/>
              </a:lnSpc>
            </a:pPr>
            <a:r>
              <a:rPr lang="fr-FR" spc="-50" baseline="30000" dirty="0">
                <a:solidFill>
                  <a:srgbClr val="3C5061"/>
                </a:solidFill>
                <a:latin typeface="Arial"/>
                <a:cs typeface="Arial"/>
              </a:rPr>
              <a:t>Conduite de projet</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pic>
        <p:nvPicPr>
          <p:cNvPr id="12" name="Image 11"/>
          <p:cNvPicPr>
            <a:picLocks noChangeAspect="1"/>
          </p:cNvPicPr>
          <p:nvPr/>
        </p:nvPicPr>
        <p:blipFill>
          <a:blip r:embed="rId4"/>
          <a:stretch>
            <a:fillRect/>
          </a:stretch>
        </p:blipFill>
        <p:spPr>
          <a:xfrm>
            <a:off x="3496283" y="2184232"/>
            <a:ext cx="279054" cy="297973"/>
          </a:xfrm>
          <a:prstGeom prst="rect">
            <a:avLst/>
          </a:prstGeom>
        </p:spPr>
      </p:pic>
      <p:pic>
        <p:nvPicPr>
          <p:cNvPr id="13" name="Image 12"/>
          <p:cNvPicPr>
            <a:picLocks noChangeAspect="1"/>
          </p:cNvPicPr>
          <p:nvPr/>
        </p:nvPicPr>
        <p:blipFill>
          <a:blip r:embed="rId5"/>
          <a:stretch>
            <a:fillRect/>
          </a:stretch>
        </p:blipFill>
        <p:spPr>
          <a:xfrm>
            <a:off x="6004743" y="2241922"/>
            <a:ext cx="280048" cy="250789"/>
          </a:xfrm>
          <a:prstGeom prst="rect">
            <a:avLst/>
          </a:prstGeom>
        </p:spPr>
      </p:pic>
    </p:spTree>
    <p:extLst>
      <p:ext uri="{BB962C8B-B14F-4D97-AF65-F5344CB8AC3E}">
        <p14:creationId xmlns:p14="http://schemas.microsoft.com/office/powerpoint/2010/main" val="1189406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1533752"/>
            <a:ext cx="4486012" cy="892552"/>
          </a:xfrm>
          <a:prstGeom prst="rect">
            <a:avLst/>
          </a:prstGeom>
        </p:spPr>
        <p:txBody>
          <a:bodyPr wrap="square">
            <a:spAutoFit/>
          </a:bodyPr>
          <a:lstStyle/>
          <a:p>
            <a:pPr algn="r"/>
            <a:r>
              <a:rPr lang="fr-FR" sz="1300" b="1" spc="-50" dirty="0">
                <a:solidFill>
                  <a:srgbClr val="5D4693"/>
                </a:solidFill>
                <a:latin typeface="Arial Black"/>
                <a:cs typeface="Arial Black"/>
              </a:rPr>
              <a:t>Forma’, un institut pour développer </a:t>
            </a:r>
          </a:p>
          <a:p>
            <a:pPr algn="r"/>
            <a:r>
              <a:rPr lang="fr-FR" sz="1300" b="1" spc="-50" dirty="0">
                <a:solidFill>
                  <a:srgbClr val="5D4693"/>
                </a:solidFill>
                <a:latin typeface="Arial Black"/>
                <a:cs typeface="Arial Black"/>
              </a:rPr>
              <a:t>vos compétences et vous transmettre la passion d’un métier pour faire de vous </a:t>
            </a:r>
          </a:p>
          <a:p>
            <a:pPr algn="r"/>
            <a:r>
              <a:rPr lang="fr-FR" sz="1300" b="1" spc="-50" dirty="0">
                <a:solidFill>
                  <a:srgbClr val="5D4693"/>
                </a:solidFill>
                <a:latin typeface="Arial Black"/>
                <a:cs typeface="Arial Black"/>
              </a:rPr>
              <a:t>des professionnels de qualité</a:t>
            </a:r>
            <a:endParaRPr lang="fr-FR" sz="1300" b="1" spc="-50" baseline="30000" dirty="0">
              <a:solidFill>
                <a:srgbClr val="5D4693"/>
              </a:solidFill>
              <a:latin typeface="Arial Black"/>
              <a:cs typeface="Arial Black"/>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94408" y="1769064"/>
            <a:ext cx="457196" cy="457196"/>
          </a:xfrm>
          <a:prstGeom prst="rect">
            <a:avLst/>
          </a:prstGeom>
        </p:spPr>
      </p:pic>
      <p:sp>
        <p:nvSpPr>
          <p:cNvPr id="4" name="Rectangle 3"/>
          <p:cNvSpPr/>
          <p:nvPr/>
        </p:nvSpPr>
        <p:spPr>
          <a:xfrm>
            <a:off x="323734" y="3064351"/>
            <a:ext cx="2552540" cy="1384995"/>
          </a:xfrm>
          <a:prstGeom prst="rect">
            <a:avLst/>
          </a:prstGeom>
        </p:spPr>
        <p:txBody>
          <a:bodyPr wrap="square">
            <a:spAutoFit/>
          </a:bodyPr>
          <a:lstStyle/>
          <a:p>
            <a:r>
              <a:rPr lang="fr-FR" spc="-50" baseline="30000" dirty="0">
                <a:solidFill>
                  <a:srgbClr val="3C5061"/>
                </a:solidFill>
                <a:latin typeface="Arial"/>
                <a:cs typeface="Arial"/>
              </a:rPr>
              <a:t>Des formations professionnelles dans les domaines du sport, de la culture, de l’éducation et de l’animation permettant l’insertion et l’évolution professionnelle au titre d’une activité principale ou complémentaire.</a:t>
            </a:r>
          </a:p>
          <a:p>
            <a:endParaRPr lang="fr-FR" spc="-50" baseline="30000" dirty="0">
              <a:latin typeface="Arial"/>
              <a:cs typeface="Arial"/>
            </a:endParaRPr>
          </a:p>
        </p:txBody>
      </p:sp>
      <p:sp>
        <p:nvSpPr>
          <p:cNvPr id="5" name="Rectangle 4"/>
          <p:cNvSpPr/>
          <p:nvPr/>
        </p:nvSpPr>
        <p:spPr>
          <a:xfrm>
            <a:off x="2520495" y="2989983"/>
            <a:ext cx="2771162" cy="1292662"/>
          </a:xfrm>
          <a:prstGeom prst="rect">
            <a:avLst/>
          </a:prstGeom>
        </p:spPr>
        <p:txBody>
          <a:bodyPr wrap="square">
            <a:spAutoFit/>
          </a:bodyPr>
          <a:lstStyle/>
          <a:p>
            <a:pPr algn="ctr"/>
            <a:r>
              <a:rPr lang="fr-FR" b="1" spc="-50" baseline="30000" dirty="0">
                <a:solidFill>
                  <a:srgbClr val="CF1C20"/>
                </a:solidFill>
                <a:latin typeface="Arial Black"/>
                <a:cs typeface="Arial Black"/>
              </a:rPr>
              <a:t>OBJECTIFS</a:t>
            </a:r>
          </a:p>
          <a:p>
            <a:pPr algn="ctr"/>
            <a:endParaRPr lang="fr-FR" sz="900" spc="-50" baseline="30000" dirty="0">
              <a:latin typeface="Arial"/>
              <a:cs typeface="Arial"/>
            </a:endParaRPr>
          </a:p>
          <a:p>
            <a:pPr algn="ctr"/>
            <a:r>
              <a:rPr lang="fr-FR" spc="-50" baseline="30000" dirty="0">
                <a:solidFill>
                  <a:srgbClr val="3C5061"/>
                </a:solidFill>
                <a:latin typeface="Arial"/>
                <a:cs typeface="Arial"/>
              </a:rPr>
              <a:t>Acquérir des compétences </a:t>
            </a:r>
            <a:br>
              <a:rPr lang="fr-FR" spc="-50" baseline="30000" dirty="0">
                <a:solidFill>
                  <a:srgbClr val="3C5061"/>
                </a:solidFill>
                <a:latin typeface="Arial"/>
                <a:cs typeface="Arial"/>
              </a:rPr>
            </a:br>
            <a:r>
              <a:rPr lang="fr-FR" spc="-50" baseline="30000" dirty="0">
                <a:solidFill>
                  <a:srgbClr val="3C5061"/>
                </a:solidFill>
                <a:latin typeface="Arial"/>
                <a:cs typeface="Arial"/>
              </a:rPr>
              <a:t>nécessaires à l’encadrement </a:t>
            </a:r>
            <a:br>
              <a:rPr lang="fr-FR" spc="-50" baseline="30000" dirty="0">
                <a:solidFill>
                  <a:srgbClr val="3C5061"/>
                </a:solidFill>
                <a:latin typeface="Arial"/>
                <a:cs typeface="Arial"/>
              </a:rPr>
            </a:br>
            <a:r>
              <a:rPr lang="fr-FR" spc="-50" baseline="30000" dirty="0">
                <a:solidFill>
                  <a:srgbClr val="3C5061"/>
                </a:solidFill>
                <a:latin typeface="Arial"/>
                <a:cs typeface="Arial"/>
              </a:rPr>
              <a:t>de groupes et la conduite </a:t>
            </a:r>
            <a:br>
              <a:rPr lang="fr-FR" spc="-50" baseline="30000" dirty="0">
                <a:solidFill>
                  <a:srgbClr val="3C5061"/>
                </a:solidFill>
                <a:latin typeface="Arial"/>
                <a:cs typeface="Arial"/>
              </a:rPr>
            </a:br>
            <a:r>
              <a:rPr lang="fr-FR" spc="-50" baseline="30000" dirty="0">
                <a:solidFill>
                  <a:srgbClr val="3C5061"/>
                </a:solidFill>
                <a:latin typeface="Arial"/>
                <a:cs typeface="Arial"/>
              </a:rPr>
              <a:t>de séances dans</a:t>
            </a:r>
            <a:br>
              <a:rPr lang="fr-FR" spc="-50" baseline="30000" dirty="0">
                <a:solidFill>
                  <a:srgbClr val="3C5061"/>
                </a:solidFill>
                <a:latin typeface="Arial"/>
                <a:cs typeface="Arial"/>
              </a:rPr>
            </a:br>
            <a:r>
              <a:rPr lang="fr-FR" spc="-50" baseline="30000" dirty="0">
                <a:solidFill>
                  <a:srgbClr val="3C5061"/>
                </a:solidFill>
                <a:latin typeface="Arial"/>
                <a:cs typeface="Arial"/>
              </a:rPr>
              <a:t>des activités ciblées.</a:t>
            </a:r>
          </a:p>
        </p:txBody>
      </p:sp>
      <p:sp>
        <p:nvSpPr>
          <p:cNvPr id="6" name="Rectangle 5"/>
          <p:cNvSpPr/>
          <p:nvPr/>
        </p:nvSpPr>
        <p:spPr>
          <a:xfrm>
            <a:off x="7418848" y="3064351"/>
            <a:ext cx="2889902" cy="595035"/>
          </a:xfrm>
          <a:prstGeom prst="rect">
            <a:avLst/>
          </a:prstGeom>
        </p:spPr>
        <p:txBody>
          <a:bodyPr wrap="square">
            <a:spAutoFit/>
          </a:bodyPr>
          <a:lstStyle/>
          <a:p>
            <a:pPr>
              <a:lnSpc>
                <a:spcPct val="70000"/>
              </a:lnSpc>
            </a:pPr>
            <a:r>
              <a:rPr lang="fr-FR" sz="3400" b="1" spc="-50" baseline="30000" dirty="0">
                <a:solidFill>
                  <a:srgbClr val="CF1C20"/>
                </a:solidFill>
                <a:latin typeface="Arial Black"/>
                <a:cs typeface="Arial Black"/>
              </a:rPr>
              <a:t>32</a:t>
            </a:r>
          </a:p>
          <a:p>
            <a:pPr>
              <a:lnSpc>
                <a:spcPct val="70000"/>
              </a:lnSpc>
            </a:pPr>
            <a:r>
              <a:rPr lang="fr-FR" sz="2400" spc="-50" baseline="30000" dirty="0">
                <a:solidFill>
                  <a:srgbClr val="3C5061"/>
                </a:solidFill>
                <a:latin typeface="Arial"/>
                <a:cs typeface="Arial"/>
              </a:rPr>
              <a:t>formations</a:t>
            </a:r>
            <a:endParaRPr lang="fr-FR" sz="2400" dirty="0">
              <a:solidFill>
                <a:srgbClr val="3C5061"/>
              </a:solidFill>
              <a:latin typeface="Arial"/>
              <a:cs typeface="Arial"/>
            </a:endParaRPr>
          </a:p>
        </p:txBody>
      </p:sp>
      <p:sp>
        <p:nvSpPr>
          <p:cNvPr id="7" name="Rectangle 6"/>
          <p:cNvSpPr/>
          <p:nvPr/>
        </p:nvSpPr>
        <p:spPr>
          <a:xfrm>
            <a:off x="7418848" y="3792419"/>
            <a:ext cx="1819100" cy="595035"/>
          </a:xfrm>
          <a:prstGeom prst="rect">
            <a:avLst/>
          </a:prstGeom>
        </p:spPr>
        <p:txBody>
          <a:bodyPr wrap="square">
            <a:spAutoFit/>
          </a:bodyPr>
          <a:lstStyle/>
          <a:p>
            <a:pPr>
              <a:lnSpc>
                <a:spcPct val="70000"/>
              </a:lnSpc>
            </a:pPr>
            <a:r>
              <a:rPr lang="fr-FR" sz="3400" b="1" spc="-50" baseline="30000" dirty="0">
                <a:solidFill>
                  <a:srgbClr val="CF1C20"/>
                </a:solidFill>
                <a:latin typeface="Arial Black"/>
                <a:cs typeface="Arial Black"/>
              </a:rPr>
              <a:t>487</a:t>
            </a:r>
          </a:p>
          <a:p>
            <a:pPr>
              <a:lnSpc>
                <a:spcPct val="70000"/>
              </a:lnSpc>
            </a:pPr>
            <a:r>
              <a:rPr lang="fr-FR" sz="2400" spc="-50" baseline="30000" dirty="0">
                <a:solidFill>
                  <a:srgbClr val="3C5061"/>
                </a:solidFill>
                <a:latin typeface="Arial"/>
                <a:cs typeface="Arial"/>
              </a:rPr>
              <a:t>stagiaires*</a:t>
            </a:r>
            <a:endParaRPr lang="fr-FR" sz="2400" dirty="0">
              <a:solidFill>
                <a:srgbClr val="3C5061"/>
              </a:solidFill>
              <a:latin typeface="Arial"/>
              <a:cs typeface="Arial"/>
            </a:endParaRPr>
          </a:p>
        </p:txBody>
      </p:sp>
      <p:sp>
        <p:nvSpPr>
          <p:cNvPr id="9" name="Rectangle 8"/>
          <p:cNvSpPr/>
          <p:nvPr/>
        </p:nvSpPr>
        <p:spPr>
          <a:xfrm>
            <a:off x="4721417" y="2992935"/>
            <a:ext cx="2771162" cy="1666097"/>
          </a:xfrm>
          <a:prstGeom prst="rect">
            <a:avLst/>
          </a:prstGeom>
        </p:spPr>
        <p:txBody>
          <a:bodyPr wrap="square">
            <a:spAutoFit/>
          </a:bodyPr>
          <a:lstStyle/>
          <a:p>
            <a:pPr algn="ctr"/>
            <a:r>
              <a:rPr lang="fr-FR" b="1" spc="-50" baseline="30000" dirty="0">
                <a:solidFill>
                  <a:srgbClr val="CF1C20"/>
                </a:solidFill>
                <a:latin typeface="Arial Black"/>
                <a:cs typeface="Arial Black"/>
              </a:rPr>
              <a:t>TYPES DE FORMATIONS</a:t>
            </a:r>
          </a:p>
          <a:p>
            <a:pPr algn="ctr"/>
            <a:endParaRPr lang="fr-FR" sz="900" spc="-50" baseline="30000" dirty="0">
              <a:latin typeface="Arial"/>
              <a:cs typeface="Arial"/>
            </a:endParaRPr>
          </a:p>
          <a:p>
            <a:pPr algn="ctr"/>
            <a:r>
              <a:rPr lang="fr-FR" spc="-50" baseline="30000" dirty="0">
                <a:solidFill>
                  <a:srgbClr val="3C5061"/>
                </a:solidFill>
                <a:latin typeface="Arial"/>
                <a:cs typeface="Arial"/>
              </a:rPr>
              <a:t>CQP Animateur </a:t>
            </a:r>
            <a:br>
              <a:rPr lang="fr-FR" spc="-50" baseline="30000" dirty="0">
                <a:solidFill>
                  <a:srgbClr val="3C5061"/>
                </a:solidFill>
                <a:latin typeface="Arial"/>
                <a:cs typeface="Arial"/>
              </a:rPr>
            </a:br>
            <a:r>
              <a:rPr lang="fr-FR" spc="-50" baseline="30000" dirty="0">
                <a:solidFill>
                  <a:srgbClr val="3C5061"/>
                </a:solidFill>
                <a:latin typeface="Arial"/>
                <a:cs typeface="Arial"/>
              </a:rPr>
              <a:t>de Loisir Sportif</a:t>
            </a:r>
          </a:p>
          <a:p>
            <a:pPr algn="ctr"/>
            <a:endParaRPr lang="fr-FR" sz="800" spc="-50" baseline="30000" dirty="0">
              <a:solidFill>
                <a:srgbClr val="3C5061"/>
              </a:solidFill>
              <a:latin typeface="Arial"/>
              <a:cs typeface="Arial"/>
            </a:endParaRPr>
          </a:p>
          <a:p>
            <a:pPr algn="ctr"/>
            <a:r>
              <a:rPr lang="fr-FR" spc="-50" baseline="30000" dirty="0">
                <a:solidFill>
                  <a:srgbClr val="3C5061"/>
                </a:solidFill>
                <a:latin typeface="Arial"/>
                <a:cs typeface="Arial"/>
              </a:rPr>
              <a:t>Formations qualifiantes</a:t>
            </a:r>
          </a:p>
          <a:p>
            <a:pPr algn="ctr"/>
            <a:r>
              <a:rPr lang="fr-FR" spc="-50" baseline="30000" dirty="0">
                <a:solidFill>
                  <a:srgbClr val="3C5061"/>
                </a:solidFill>
                <a:latin typeface="Arial"/>
                <a:cs typeface="Arial"/>
              </a:rPr>
              <a:t>(santé, handicap)</a:t>
            </a:r>
          </a:p>
          <a:p>
            <a:pPr algn="ctr">
              <a:lnSpc>
                <a:spcPct val="130000"/>
              </a:lnSpc>
            </a:pPr>
            <a:endParaRPr lang="fr-FR" sz="800" spc="-50" baseline="30000" dirty="0">
              <a:solidFill>
                <a:srgbClr val="3C5061"/>
              </a:solidFill>
              <a:latin typeface="Arial"/>
              <a:cs typeface="Arial"/>
            </a:endParaRPr>
          </a:p>
          <a:p>
            <a:pPr algn="ctr"/>
            <a:r>
              <a:rPr lang="fr-FR" spc="-50" baseline="30000" dirty="0">
                <a:solidFill>
                  <a:srgbClr val="3C5061"/>
                </a:solidFill>
                <a:latin typeface="Arial"/>
                <a:cs typeface="Arial"/>
              </a:rPr>
              <a:t>BP de la Jeunesse, </a:t>
            </a:r>
            <a:br>
              <a:rPr lang="fr-FR" spc="-50" baseline="30000" dirty="0">
                <a:solidFill>
                  <a:srgbClr val="3C5061"/>
                </a:solidFill>
                <a:latin typeface="Arial"/>
                <a:cs typeface="Arial"/>
              </a:rPr>
            </a:br>
            <a:r>
              <a:rPr lang="fr-FR" spc="-50" baseline="30000" dirty="0">
                <a:solidFill>
                  <a:srgbClr val="3C5061"/>
                </a:solidFill>
                <a:latin typeface="Arial"/>
                <a:cs typeface="Arial"/>
              </a:rPr>
              <a:t>de l’Éducation Populaire et du Sport</a:t>
            </a:r>
          </a:p>
        </p:txBody>
      </p:sp>
      <p:pic>
        <p:nvPicPr>
          <p:cNvPr id="10" name="Image 9"/>
          <p:cNvPicPr>
            <a:picLocks noChangeAspect="1"/>
          </p:cNvPicPr>
          <p:nvPr/>
        </p:nvPicPr>
        <p:blipFill>
          <a:blip r:embed="rId3"/>
          <a:stretch>
            <a:fillRect/>
          </a:stretch>
        </p:blipFill>
        <p:spPr>
          <a:xfrm>
            <a:off x="3751346" y="2567517"/>
            <a:ext cx="279054" cy="297973"/>
          </a:xfrm>
          <a:prstGeom prst="rect">
            <a:avLst/>
          </a:prstGeom>
        </p:spPr>
      </p:pic>
      <p:pic>
        <p:nvPicPr>
          <p:cNvPr id="11" name="Image 10"/>
          <p:cNvPicPr>
            <a:picLocks noChangeAspect="1"/>
          </p:cNvPicPr>
          <p:nvPr/>
        </p:nvPicPr>
        <p:blipFill>
          <a:blip r:embed="rId4"/>
          <a:stretch>
            <a:fillRect/>
          </a:stretch>
        </p:blipFill>
        <p:spPr>
          <a:xfrm>
            <a:off x="6004743" y="2625207"/>
            <a:ext cx="280048" cy="250789"/>
          </a:xfrm>
          <a:prstGeom prst="rect">
            <a:avLst/>
          </a:prstGeom>
        </p:spPr>
      </p:pic>
      <p:pic>
        <p:nvPicPr>
          <p:cNvPr id="12" name="Image 11"/>
          <p:cNvPicPr>
            <a:picLocks noChangeAspect="1"/>
          </p:cNvPicPr>
          <p:nvPr/>
        </p:nvPicPr>
        <p:blipFill>
          <a:blip r:embed="rId5"/>
          <a:stretch>
            <a:fillRect/>
          </a:stretch>
        </p:blipFill>
        <p:spPr>
          <a:xfrm>
            <a:off x="747084" y="2617317"/>
            <a:ext cx="1425707" cy="326367"/>
          </a:xfrm>
          <a:prstGeom prst="rect">
            <a:avLst/>
          </a:prstGeom>
        </p:spPr>
      </p:pic>
    </p:spTree>
    <p:extLst>
      <p:ext uri="{BB962C8B-B14F-4D97-AF65-F5344CB8AC3E}">
        <p14:creationId xmlns:p14="http://schemas.microsoft.com/office/powerpoint/2010/main" val="4230266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707886"/>
          </a:xfrm>
          <a:prstGeom prst="rect">
            <a:avLst/>
          </a:prstGeom>
        </p:spPr>
        <p:txBody>
          <a:bodyPr wrap="square">
            <a:spAutoFit/>
          </a:bodyPr>
          <a:lstStyle/>
          <a:p>
            <a:pPr algn="r"/>
            <a:r>
              <a:rPr lang="fr-FR" sz="2000" b="1" spc="-50" baseline="30000" dirty="0">
                <a:solidFill>
                  <a:schemeClr val="bg1"/>
                </a:solidFill>
                <a:latin typeface="Arial Black"/>
                <a:cs typeface="Arial Black"/>
              </a:rPr>
              <a:t>Se former aux fonctions d’animateur </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et de directeur en Accueils </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Collectifs de Mineurs (ACM)</a:t>
            </a:r>
          </a:p>
        </p:txBody>
      </p:sp>
      <p:pic>
        <p:nvPicPr>
          <p:cNvPr id="3" name="Imag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94408" y="447177"/>
            <a:ext cx="457196" cy="457196"/>
          </a:xfrm>
          <a:prstGeom prst="rect">
            <a:avLst/>
          </a:prstGeom>
        </p:spPr>
      </p:pic>
      <p:sp>
        <p:nvSpPr>
          <p:cNvPr id="4" name="Rectangle 3"/>
          <p:cNvSpPr/>
          <p:nvPr/>
        </p:nvSpPr>
        <p:spPr>
          <a:xfrm>
            <a:off x="323734" y="3168834"/>
            <a:ext cx="2552540" cy="1384995"/>
          </a:xfrm>
          <a:prstGeom prst="rect">
            <a:avLst/>
          </a:prstGeom>
        </p:spPr>
        <p:txBody>
          <a:bodyPr wrap="square">
            <a:spAutoFit/>
          </a:bodyPr>
          <a:lstStyle/>
          <a:p>
            <a:r>
              <a:rPr lang="fr-FR" spc="-50" baseline="30000" dirty="0">
                <a:solidFill>
                  <a:srgbClr val="3C5061"/>
                </a:solidFill>
                <a:latin typeface="Arial"/>
                <a:cs typeface="Arial"/>
              </a:rPr>
              <a:t>La FSCF est habilitée par le Ministère de tutelle à dispenser des formations BAFA et BAFD.</a:t>
            </a:r>
          </a:p>
          <a:p>
            <a:r>
              <a:rPr lang="fr-FR" spc="-50" baseline="30000" dirty="0">
                <a:solidFill>
                  <a:srgbClr val="3C5061"/>
                </a:solidFill>
                <a:latin typeface="Arial"/>
                <a:cs typeface="Arial"/>
              </a:rPr>
              <a:t>De nombreuses sessions sont proposées et organisées partout </a:t>
            </a:r>
            <a:br>
              <a:rPr lang="fr-FR" spc="-50" baseline="30000" dirty="0">
                <a:solidFill>
                  <a:srgbClr val="3C5061"/>
                </a:solidFill>
                <a:latin typeface="Arial"/>
                <a:cs typeface="Arial"/>
              </a:rPr>
            </a:br>
            <a:r>
              <a:rPr lang="fr-FR" spc="-50" baseline="30000" dirty="0">
                <a:solidFill>
                  <a:srgbClr val="3C5061"/>
                </a:solidFill>
                <a:latin typeface="Arial"/>
                <a:cs typeface="Arial"/>
              </a:rPr>
              <a:t>en France.</a:t>
            </a:r>
          </a:p>
          <a:p>
            <a:endParaRPr lang="fr-FR" spc="-50" baseline="30000" dirty="0">
              <a:latin typeface="Arial"/>
              <a:cs typeface="Arial"/>
            </a:endParaRPr>
          </a:p>
        </p:txBody>
      </p:sp>
      <p:sp>
        <p:nvSpPr>
          <p:cNvPr id="5" name="Rectangle 4"/>
          <p:cNvSpPr/>
          <p:nvPr/>
        </p:nvSpPr>
        <p:spPr>
          <a:xfrm>
            <a:off x="2520495" y="3151836"/>
            <a:ext cx="2771162" cy="1661994"/>
          </a:xfrm>
          <a:prstGeom prst="rect">
            <a:avLst/>
          </a:prstGeom>
        </p:spPr>
        <p:txBody>
          <a:bodyPr wrap="square">
            <a:spAutoFit/>
          </a:bodyPr>
          <a:lstStyle/>
          <a:p>
            <a:pPr algn="ctr"/>
            <a:r>
              <a:rPr lang="fr-FR" b="1" spc="-50" baseline="30000" dirty="0">
                <a:solidFill>
                  <a:srgbClr val="CF1C20"/>
                </a:solidFill>
                <a:latin typeface="Arial Black"/>
                <a:cs typeface="Arial Black"/>
              </a:rPr>
              <a:t>OBJECTIFS BAFA</a:t>
            </a:r>
          </a:p>
          <a:p>
            <a:pPr algn="ctr"/>
            <a:endParaRPr lang="fr-FR" sz="900" spc="-50" baseline="30000" dirty="0">
              <a:latin typeface="Arial"/>
              <a:cs typeface="Arial"/>
            </a:endParaRPr>
          </a:p>
          <a:p>
            <a:pPr algn="ctr"/>
            <a:r>
              <a:rPr lang="fr-FR" spc="-50" baseline="30000" dirty="0">
                <a:solidFill>
                  <a:srgbClr val="3C5061"/>
                </a:solidFill>
                <a:latin typeface="Arial"/>
                <a:cs typeface="Arial"/>
              </a:rPr>
              <a:t>Encadrer à titre non </a:t>
            </a:r>
            <a:br>
              <a:rPr lang="fr-FR" spc="-50" baseline="30000" dirty="0">
                <a:solidFill>
                  <a:srgbClr val="3C5061"/>
                </a:solidFill>
                <a:latin typeface="Arial"/>
                <a:cs typeface="Arial"/>
              </a:rPr>
            </a:br>
            <a:r>
              <a:rPr lang="fr-FR" spc="-50" baseline="30000" dirty="0">
                <a:solidFill>
                  <a:srgbClr val="3C5061"/>
                </a:solidFill>
                <a:latin typeface="Arial"/>
                <a:cs typeface="Arial"/>
              </a:rPr>
              <a:t>professionnel et de façon </a:t>
            </a:r>
            <a:br>
              <a:rPr lang="fr-FR" spc="-50" baseline="30000" dirty="0">
                <a:solidFill>
                  <a:srgbClr val="3C5061"/>
                </a:solidFill>
                <a:latin typeface="Arial"/>
                <a:cs typeface="Arial"/>
              </a:rPr>
            </a:br>
            <a:r>
              <a:rPr lang="fr-FR" spc="-50" baseline="30000" dirty="0">
                <a:solidFill>
                  <a:srgbClr val="3C5061"/>
                </a:solidFill>
                <a:latin typeface="Arial"/>
                <a:cs typeface="Arial"/>
              </a:rPr>
              <a:t>occasionnelle des enfants </a:t>
            </a:r>
            <a:br>
              <a:rPr lang="fr-FR" spc="-50" baseline="30000" dirty="0">
                <a:solidFill>
                  <a:srgbClr val="3C5061"/>
                </a:solidFill>
                <a:latin typeface="Arial"/>
                <a:cs typeface="Arial"/>
              </a:rPr>
            </a:br>
            <a:r>
              <a:rPr lang="fr-FR" spc="-50" baseline="30000" dirty="0">
                <a:solidFill>
                  <a:srgbClr val="3C5061"/>
                </a:solidFill>
                <a:latin typeface="Arial"/>
                <a:cs typeface="Arial"/>
              </a:rPr>
              <a:t>et adolescents en ACM dans </a:t>
            </a:r>
            <a:br>
              <a:rPr lang="fr-FR" spc="-50" baseline="30000" dirty="0">
                <a:solidFill>
                  <a:srgbClr val="3C5061"/>
                </a:solidFill>
                <a:latin typeface="Arial"/>
                <a:cs typeface="Arial"/>
              </a:rPr>
            </a:br>
            <a:r>
              <a:rPr lang="fr-FR" spc="-50" baseline="30000" dirty="0">
                <a:solidFill>
                  <a:srgbClr val="3C5061"/>
                </a:solidFill>
                <a:latin typeface="Arial"/>
                <a:cs typeface="Arial"/>
              </a:rPr>
              <a:t>le cadre d’un engagement </a:t>
            </a:r>
            <a:br>
              <a:rPr lang="fr-FR" spc="-50" baseline="30000" dirty="0">
                <a:solidFill>
                  <a:srgbClr val="3C5061"/>
                </a:solidFill>
                <a:latin typeface="Arial"/>
                <a:cs typeface="Arial"/>
              </a:rPr>
            </a:br>
            <a:r>
              <a:rPr lang="fr-FR" spc="-50" baseline="30000" dirty="0">
                <a:solidFill>
                  <a:srgbClr val="3C5061"/>
                </a:solidFill>
                <a:latin typeface="Arial"/>
                <a:cs typeface="Arial"/>
              </a:rPr>
              <a:t>citoyen et d’une mission </a:t>
            </a:r>
            <a:br>
              <a:rPr lang="fr-FR" spc="-50" baseline="30000" dirty="0">
                <a:solidFill>
                  <a:srgbClr val="3C5061"/>
                </a:solidFill>
                <a:latin typeface="Arial"/>
                <a:cs typeface="Arial"/>
              </a:rPr>
            </a:br>
            <a:r>
              <a:rPr lang="fr-FR" spc="-50" baseline="30000" dirty="0">
                <a:solidFill>
                  <a:srgbClr val="3C5061"/>
                </a:solidFill>
                <a:latin typeface="Arial"/>
                <a:cs typeface="Arial"/>
              </a:rPr>
              <a:t>éducative.</a:t>
            </a:r>
          </a:p>
        </p:txBody>
      </p:sp>
      <p:sp>
        <p:nvSpPr>
          <p:cNvPr id="6" name="Rectangle 5"/>
          <p:cNvSpPr/>
          <p:nvPr/>
        </p:nvSpPr>
        <p:spPr>
          <a:xfrm>
            <a:off x="7418848" y="3226204"/>
            <a:ext cx="2889902" cy="595035"/>
          </a:xfrm>
          <a:prstGeom prst="rect">
            <a:avLst/>
          </a:prstGeom>
        </p:spPr>
        <p:txBody>
          <a:bodyPr wrap="square">
            <a:spAutoFit/>
          </a:bodyPr>
          <a:lstStyle/>
          <a:p>
            <a:pPr>
              <a:lnSpc>
                <a:spcPct val="70000"/>
              </a:lnSpc>
            </a:pPr>
            <a:r>
              <a:rPr lang="fr-FR" sz="3400" b="1" spc="-50" baseline="30000" dirty="0">
                <a:solidFill>
                  <a:srgbClr val="CF1C20"/>
                </a:solidFill>
                <a:latin typeface="Arial Black"/>
                <a:cs typeface="Arial Black"/>
              </a:rPr>
              <a:t>127</a:t>
            </a:r>
          </a:p>
          <a:p>
            <a:pPr>
              <a:lnSpc>
                <a:spcPct val="70000"/>
              </a:lnSpc>
            </a:pPr>
            <a:r>
              <a:rPr lang="fr-FR" sz="2400" spc="-50" baseline="30000" dirty="0">
                <a:solidFill>
                  <a:srgbClr val="3C5061"/>
                </a:solidFill>
                <a:latin typeface="Arial"/>
                <a:cs typeface="Arial"/>
              </a:rPr>
              <a:t>formations</a:t>
            </a:r>
            <a:endParaRPr lang="fr-FR" sz="2400" dirty="0">
              <a:solidFill>
                <a:srgbClr val="3C5061"/>
              </a:solidFill>
              <a:latin typeface="Arial"/>
              <a:cs typeface="Arial"/>
            </a:endParaRPr>
          </a:p>
        </p:txBody>
      </p:sp>
      <p:sp>
        <p:nvSpPr>
          <p:cNvPr id="7" name="Rectangle 6"/>
          <p:cNvSpPr/>
          <p:nvPr/>
        </p:nvSpPr>
        <p:spPr>
          <a:xfrm>
            <a:off x="7418848" y="3954272"/>
            <a:ext cx="1819100" cy="595035"/>
          </a:xfrm>
          <a:prstGeom prst="rect">
            <a:avLst/>
          </a:prstGeom>
        </p:spPr>
        <p:txBody>
          <a:bodyPr wrap="square">
            <a:spAutoFit/>
          </a:bodyPr>
          <a:lstStyle/>
          <a:p>
            <a:pPr>
              <a:lnSpc>
                <a:spcPct val="70000"/>
              </a:lnSpc>
            </a:pPr>
            <a:r>
              <a:rPr lang="fr-FR" sz="3400" b="1" spc="-50" baseline="30000" dirty="0">
                <a:solidFill>
                  <a:srgbClr val="CF1C20"/>
                </a:solidFill>
                <a:latin typeface="Arial Black"/>
                <a:cs typeface="Arial Black"/>
              </a:rPr>
              <a:t>1 942</a:t>
            </a:r>
          </a:p>
          <a:p>
            <a:pPr>
              <a:lnSpc>
                <a:spcPct val="70000"/>
              </a:lnSpc>
            </a:pPr>
            <a:r>
              <a:rPr lang="fr-FR" sz="2400" spc="-50" baseline="30000" dirty="0">
                <a:solidFill>
                  <a:srgbClr val="3C5061"/>
                </a:solidFill>
                <a:latin typeface="Arial"/>
                <a:cs typeface="Arial"/>
              </a:rPr>
              <a:t>stagiaires*</a:t>
            </a:r>
            <a:endParaRPr lang="fr-FR" sz="2400" dirty="0">
              <a:solidFill>
                <a:srgbClr val="3C5061"/>
              </a:solidFill>
              <a:latin typeface="Arial"/>
              <a:cs typeface="Arial"/>
            </a:endParaRPr>
          </a:p>
        </p:txBody>
      </p:sp>
      <p:sp>
        <p:nvSpPr>
          <p:cNvPr id="8" name="Rectangle 7"/>
          <p:cNvSpPr/>
          <p:nvPr/>
        </p:nvSpPr>
        <p:spPr>
          <a:xfrm>
            <a:off x="4721417" y="3154788"/>
            <a:ext cx="2771162" cy="1292662"/>
          </a:xfrm>
          <a:prstGeom prst="rect">
            <a:avLst/>
          </a:prstGeom>
        </p:spPr>
        <p:txBody>
          <a:bodyPr wrap="square">
            <a:spAutoFit/>
          </a:bodyPr>
          <a:lstStyle/>
          <a:p>
            <a:pPr algn="ctr"/>
            <a:r>
              <a:rPr lang="fr-FR" b="1" spc="-50" baseline="30000" dirty="0">
                <a:solidFill>
                  <a:srgbClr val="CF1C20"/>
                </a:solidFill>
                <a:latin typeface="Arial Black"/>
                <a:cs typeface="Arial Black"/>
              </a:rPr>
              <a:t>OBJECTIFS BAFD</a:t>
            </a:r>
          </a:p>
          <a:p>
            <a:pPr algn="ctr"/>
            <a:endParaRPr lang="fr-FR" sz="900" spc="-50" baseline="30000" dirty="0">
              <a:latin typeface="Arial"/>
              <a:cs typeface="Arial"/>
            </a:endParaRPr>
          </a:p>
          <a:p>
            <a:pPr algn="ctr"/>
            <a:r>
              <a:rPr lang="fr-FR" spc="-50" baseline="30000" dirty="0">
                <a:solidFill>
                  <a:srgbClr val="3C5061"/>
                </a:solidFill>
                <a:latin typeface="Arial"/>
                <a:cs typeface="Arial"/>
              </a:rPr>
              <a:t>Diriger à titre non professionnel </a:t>
            </a:r>
            <a:br>
              <a:rPr lang="fr-FR" spc="-50" baseline="30000" dirty="0">
                <a:solidFill>
                  <a:srgbClr val="3C5061"/>
                </a:solidFill>
                <a:latin typeface="Arial"/>
                <a:cs typeface="Arial"/>
              </a:rPr>
            </a:br>
            <a:r>
              <a:rPr lang="fr-FR" spc="-50" baseline="30000" dirty="0">
                <a:solidFill>
                  <a:srgbClr val="3C5061"/>
                </a:solidFill>
                <a:latin typeface="Arial"/>
                <a:cs typeface="Arial"/>
              </a:rPr>
              <a:t>et de façon occasionnelle des </a:t>
            </a:r>
            <a:br>
              <a:rPr lang="fr-FR" spc="-50" baseline="30000" dirty="0">
                <a:solidFill>
                  <a:srgbClr val="3C5061"/>
                </a:solidFill>
                <a:latin typeface="Arial"/>
                <a:cs typeface="Arial"/>
              </a:rPr>
            </a:br>
            <a:r>
              <a:rPr lang="fr-FR" spc="-50" baseline="30000" dirty="0">
                <a:solidFill>
                  <a:srgbClr val="3C5061"/>
                </a:solidFill>
                <a:latin typeface="Arial"/>
                <a:cs typeface="Arial"/>
              </a:rPr>
              <a:t>ACM grâce à l’acquisition d’outils </a:t>
            </a:r>
            <a:br>
              <a:rPr lang="fr-FR" spc="-50" baseline="30000" dirty="0">
                <a:solidFill>
                  <a:srgbClr val="3C5061"/>
                </a:solidFill>
                <a:latin typeface="Arial"/>
                <a:cs typeface="Arial"/>
              </a:rPr>
            </a:br>
            <a:r>
              <a:rPr lang="fr-FR" spc="-50" baseline="30000" dirty="0">
                <a:solidFill>
                  <a:srgbClr val="3C5061"/>
                </a:solidFill>
                <a:latin typeface="Arial"/>
                <a:cs typeface="Arial"/>
              </a:rPr>
              <a:t>de gestion administrative, logistique, financière, managériale, etc.</a:t>
            </a:r>
          </a:p>
        </p:txBody>
      </p:sp>
      <p:pic>
        <p:nvPicPr>
          <p:cNvPr id="9" name="Image 8"/>
          <p:cNvPicPr>
            <a:picLocks noChangeAspect="1"/>
          </p:cNvPicPr>
          <p:nvPr/>
        </p:nvPicPr>
        <p:blipFill>
          <a:blip r:embed="rId3"/>
          <a:stretch>
            <a:fillRect/>
          </a:stretch>
        </p:blipFill>
        <p:spPr>
          <a:xfrm>
            <a:off x="3751346" y="2729370"/>
            <a:ext cx="279054" cy="297973"/>
          </a:xfrm>
          <a:prstGeom prst="rect">
            <a:avLst/>
          </a:prstGeom>
        </p:spPr>
      </p:pic>
      <p:pic>
        <p:nvPicPr>
          <p:cNvPr id="12" name="Image 11"/>
          <p:cNvPicPr>
            <a:picLocks noChangeAspect="1"/>
          </p:cNvPicPr>
          <p:nvPr/>
        </p:nvPicPr>
        <p:blipFill>
          <a:blip r:embed="rId3"/>
          <a:stretch>
            <a:fillRect/>
          </a:stretch>
        </p:blipFill>
        <p:spPr>
          <a:xfrm>
            <a:off x="5986373" y="2729370"/>
            <a:ext cx="279054" cy="297973"/>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30936" y="2500690"/>
            <a:ext cx="599114" cy="606650"/>
          </a:xfrm>
          <a:prstGeom prst="rect">
            <a:avLst/>
          </a:prstGeom>
        </p:spPr>
      </p:pic>
    </p:spTree>
    <p:extLst>
      <p:ext uri="{BB962C8B-B14F-4D97-AF65-F5344CB8AC3E}">
        <p14:creationId xmlns:p14="http://schemas.microsoft.com/office/powerpoint/2010/main" val="1731829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712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800" y="1144439"/>
            <a:ext cx="2250440" cy="3016210"/>
          </a:xfrm>
          <a:prstGeom prst="rect">
            <a:avLst/>
          </a:prstGeom>
        </p:spPr>
        <p:txBody>
          <a:bodyPr wrap="square">
            <a:spAutoFit/>
          </a:bodyPr>
          <a:lstStyle/>
          <a:p>
            <a:pPr>
              <a:lnSpc>
                <a:spcPct val="130000"/>
              </a:lnSpc>
            </a:pPr>
            <a:r>
              <a:rPr lang="fr-FR" sz="2000" spc="-50" baseline="30000" dirty="0">
                <a:solidFill>
                  <a:srgbClr val="31353E"/>
                </a:solidFill>
                <a:latin typeface="Arial"/>
                <a:cs typeface="Arial"/>
              </a:rPr>
              <a:t>La Fédération Sportive et Culturelle de France (FSCF) rassemble depuis 1898 des associations partageant un projet éducatif commun basé sur des valeurs d’ouverture, de respect, d’autonomie, de solidarité et de responsabilité. Reconnue d’utilité publique, la FSCF privilégie une vie associative accessible à tous.</a:t>
            </a:r>
          </a:p>
        </p:txBody>
      </p:sp>
    </p:spTree>
    <p:extLst>
      <p:ext uri="{BB962C8B-B14F-4D97-AF65-F5344CB8AC3E}">
        <p14:creationId xmlns:p14="http://schemas.microsoft.com/office/powerpoint/2010/main" val="2332722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80943" y="1290730"/>
            <a:ext cx="2933291" cy="420628"/>
          </a:xfrm>
          <a:prstGeom prst="rect">
            <a:avLst/>
          </a:prstGeom>
        </p:spPr>
        <p:txBody>
          <a:bodyPr wrap="square">
            <a:spAutoFit/>
          </a:bodyPr>
          <a:lstStyle/>
          <a:p>
            <a:r>
              <a:rPr lang="fr-FR" sz="1600" spc="-50" baseline="30000" dirty="0">
                <a:solidFill>
                  <a:srgbClr val="EEA420"/>
                </a:solidFill>
                <a:latin typeface="Arial Black"/>
                <a:cs typeface="Arial Black"/>
              </a:rPr>
              <a:t>Des actions spécifiques </a:t>
            </a:r>
            <a:br>
              <a:rPr lang="fr-FR" sz="1600" spc="-50" baseline="30000" dirty="0">
                <a:solidFill>
                  <a:srgbClr val="EEA420"/>
                </a:solidFill>
                <a:latin typeface="Arial Black"/>
                <a:cs typeface="Arial Black"/>
              </a:rPr>
            </a:br>
            <a:r>
              <a:rPr lang="fr-FR" sz="1600" spc="-50" baseline="30000" dirty="0">
                <a:solidFill>
                  <a:srgbClr val="EEA420"/>
                </a:solidFill>
                <a:latin typeface="Arial Black"/>
                <a:cs typeface="Arial Black"/>
              </a:rPr>
              <a:t>en faveur :</a:t>
            </a:r>
          </a:p>
        </p:txBody>
      </p:sp>
      <p:sp>
        <p:nvSpPr>
          <p:cNvPr id="6" name="Rectangle 5"/>
          <p:cNvSpPr/>
          <p:nvPr/>
        </p:nvSpPr>
        <p:spPr>
          <a:xfrm>
            <a:off x="5662802" y="1740399"/>
            <a:ext cx="2933291" cy="1577866"/>
          </a:xfrm>
          <a:prstGeom prst="rect">
            <a:avLst/>
          </a:prstGeom>
        </p:spPr>
        <p:txBody>
          <a:bodyPr wrap="square">
            <a:spAutoFit/>
          </a:bodyPr>
          <a:lstStyle/>
          <a:p>
            <a:pPr>
              <a:lnSpc>
                <a:spcPct val="130000"/>
              </a:lnSpc>
            </a:pPr>
            <a:r>
              <a:rPr lang="fr-FR" sz="1600" spc="-50" baseline="30000" dirty="0">
                <a:solidFill>
                  <a:srgbClr val="3A4856"/>
                </a:solidFill>
                <a:latin typeface="Arial"/>
                <a:cs typeface="Arial"/>
              </a:rPr>
              <a:t>de la jeunesse et de l’éducation populaire ;</a:t>
            </a:r>
          </a:p>
          <a:p>
            <a:pPr>
              <a:lnSpc>
                <a:spcPct val="130000"/>
              </a:lnSpc>
            </a:pPr>
            <a:r>
              <a:rPr lang="fr-FR" sz="1600" spc="-50" baseline="30000" dirty="0">
                <a:solidFill>
                  <a:srgbClr val="3A4856"/>
                </a:solidFill>
                <a:latin typeface="Arial"/>
                <a:cs typeface="Arial"/>
              </a:rPr>
              <a:t>du handicap ;</a:t>
            </a:r>
          </a:p>
          <a:p>
            <a:pPr>
              <a:lnSpc>
                <a:spcPct val="130000"/>
              </a:lnSpc>
            </a:pPr>
            <a:r>
              <a:rPr lang="fr-FR" sz="1600" spc="-50" baseline="30000" dirty="0">
                <a:solidFill>
                  <a:srgbClr val="3A4856"/>
                </a:solidFill>
                <a:latin typeface="Arial"/>
                <a:cs typeface="Arial"/>
              </a:rPr>
              <a:t>de la santé ;</a:t>
            </a:r>
          </a:p>
          <a:p>
            <a:pPr>
              <a:lnSpc>
                <a:spcPct val="130000"/>
              </a:lnSpc>
            </a:pPr>
            <a:r>
              <a:rPr lang="fr-FR" sz="1600" spc="-50" baseline="30000" dirty="0">
                <a:solidFill>
                  <a:srgbClr val="3A4856"/>
                </a:solidFill>
                <a:latin typeface="Arial"/>
                <a:cs typeface="Arial"/>
              </a:rPr>
              <a:t>du développement durable ;</a:t>
            </a:r>
          </a:p>
          <a:p>
            <a:pPr>
              <a:lnSpc>
                <a:spcPct val="130000"/>
              </a:lnSpc>
            </a:pPr>
            <a:r>
              <a:rPr lang="fr-FR" sz="1600" spc="-50" baseline="30000" dirty="0">
                <a:solidFill>
                  <a:srgbClr val="3A4856"/>
                </a:solidFill>
                <a:latin typeface="Arial"/>
                <a:cs typeface="Arial"/>
              </a:rPr>
              <a:t>de l’histoire et du patrimoine.</a:t>
            </a:r>
          </a:p>
          <a:p>
            <a:pPr>
              <a:lnSpc>
                <a:spcPct val="130000"/>
              </a:lnSpc>
            </a:pPr>
            <a:endParaRPr lang="fr-FR" sz="1600" spc="-50" baseline="30000" dirty="0">
              <a:solidFill>
                <a:srgbClr val="3A4856"/>
              </a:solidFill>
              <a:latin typeface="Arial"/>
              <a:cs typeface="Arial"/>
            </a:endParaRPr>
          </a:p>
          <a:p>
            <a:pPr>
              <a:lnSpc>
                <a:spcPct val="130000"/>
              </a:lnSpc>
            </a:pPr>
            <a:endParaRPr lang="fr-FR" sz="1600" spc="-50" baseline="30000" dirty="0">
              <a:solidFill>
                <a:srgbClr val="3A4856"/>
              </a:solidFill>
              <a:latin typeface="Arial"/>
              <a:cs typeface="Arial"/>
            </a:endParaRPr>
          </a:p>
        </p:txBody>
      </p:sp>
      <p:sp>
        <p:nvSpPr>
          <p:cNvPr id="10" name="Rectangle 9"/>
          <p:cNvSpPr/>
          <p:nvPr/>
        </p:nvSpPr>
        <p:spPr>
          <a:xfrm>
            <a:off x="5480942" y="3103379"/>
            <a:ext cx="2998463" cy="1015663"/>
          </a:xfrm>
          <a:prstGeom prst="rect">
            <a:avLst/>
          </a:prstGeom>
        </p:spPr>
        <p:txBody>
          <a:bodyPr wrap="square">
            <a:spAutoFit/>
          </a:bodyPr>
          <a:lstStyle/>
          <a:p>
            <a:r>
              <a:rPr lang="fr-FR" spc="-50" baseline="30000" dirty="0">
                <a:solidFill>
                  <a:srgbClr val="3C5061"/>
                </a:solidFill>
                <a:latin typeface="Arial"/>
                <a:cs typeface="Arial"/>
              </a:rPr>
              <a:t>Fidèle à ses valeurs éducatives, sociales </a:t>
            </a:r>
            <a:br>
              <a:rPr lang="fr-FR" spc="-50" baseline="30000" dirty="0">
                <a:solidFill>
                  <a:srgbClr val="3C5061"/>
                </a:solidFill>
                <a:latin typeface="Arial"/>
                <a:cs typeface="Arial"/>
              </a:rPr>
            </a:br>
            <a:r>
              <a:rPr lang="fr-FR" spc="-50" baseline="30000" dirty="0">
                <a:solidFill>
                  <a:srgbClr val="3C5061"/>
                </a:solidFill>
                <a:latin typeface="Arial"/>
                <a:cs typeface="Arial"/>
              </a:rPr>
              <a:t>et solidaires, la fédération porte une attention particulière au développement d’actions spécifiques et à l’adaptation de son offre </a:t>
            </a:r>
            <a:br>
              <a:rPr lang="fr-FR" spc="-50" baseline="30000" dirty="0">
                <a:solidFill>
                  <a:srgbClr val="3C5061"/>
                </a:solidFill>
                <a:latin typeface="Arial"/>
                <a:cs typeface="Arial"/>
              </a:rPr>
            </a:br>
            <a:r>
              <a:rPr lang="fr-FR" spc="-50" baseline="30000" dirty="0">
                <a:solidFill>
                  <a:srgbClr val="3C5061"/>
                </a:solidFill>
                <a:latin typeface="Arial"/>
                <a:cs typeface="Arial"/>
              </a:rPr>
              <a:t>de pratique.</a:t>
            </a:r>
            <a:endParaRPr lang="fr-FR" spc="-50" baseline="30000" dirty="0">
              <a:solidFill>
                <a:srgbClr val="3C5061"/>
              </a:solidFill>
            </a:endParaRPr>
          </a:p>
        </p:txBody>
      </p:sp>
      <p:pic>
        <p:nvPicPr>
          <p:cNvPr id="12" name="Image 11"/>
          <p:cNvPicPr>
            <a:picLocks noChangeAspect="1"/>
          </p:cNvPicPr>
          <p:nvPr/>
        </p:nvPicPr>
        <p:blipFill>
          <a:blip r:embed="rId2"/>
          <a:stretch>
            <a:fillRect/>
          </a:stretch>
        </p:blipFill>
        <p:spPr>
          <a:xfrm>
            <a:off x="5593040" y="1812160"/>
            <a:ext cx="111037" cy="102154"/>
          </a:xfrm>
          <a:prstGeom prst="rect">
            <a:avLst/>
          </a:prstGeom>
        </p:spPr>
      </p:pic>
      <p:pic>
        <p:nvPicPr>
          <p:cNvPr id="13" name="Image 12"/>
          <p:cNvPicPr>
            <a:picLocks noChangeAspect="1"/>
          </p:cNvPicPr>
          <p:nvPr/>
        </p:nvPicPr>
        <p:blipFill>
          <a:blip r:embed="rId2"/>
          <a:stretch>
            <a:fillRect/>
          </a:stretch>
        </p:blipFill>
        <p:spPr>
          <a:xfrm>
            <a:off x="5593040" y="2012185"/>
            <a:ext cx="111037" cy="102154"/>
          </a:xfrm>
          <a:prstGeom prst="rect">
            <a:avLst/>
          </a:prstGeom>
        </p:spPr>
      </p:pic>
      <p:pic>
        <p:nvPicPr>
          <p:cNvPr id="14" name="Image 13"/>
          <p:cNvPicPr>
            <a:picLocks noChangeAspect="1"/>
          </p:cNvPicPr>
          <p:nvPr/>
        </p:nvPicPr>
        <p:blipFill>
          <a:blip r:embed="rId2"/>
          <a:stretch>
            <a:fillRect/>
          </a:stretch>
        </p:blipFill>
        <p:spPr>
          <a:xfrm>
            <a:off x="5593040" y="2215385"/>
            <a:ext cx="111037" cy="102154"/>
          </a:xfrm>
          <a:prstGeom prst="rect">
            <a:avLst/>
          </a:prstGeom>
        </p:spPr>
      </p:pic>
      <p:pic>
        <p:nvPicPr>
          <p:cNvPr id="15" name="Image 14"/>
          <p:cNvPicPr>
            <a:picLocks noChangeAspect="1"/>
          </p:cNvPicPr>
          <p:nvPr/>
        </p:nvPicPr>
        <p:blipFill>
          <a:blip r:embed="rId2"/>
          <a:stretch>
            <a:fillRect/>
          </a:stretch>
        </p:blipFill>
        <p:spPr>
          <a:xfrm>
            <a:off x="5593040" y="2424935"/>
            <a:ext cx="111037" cy="102154"/>
          </a:xfrm>
          <a:prstGeom prst="rect">
            <a:avLst/>
          </a:prstGeom>
        </p:spPr>
      </p:pic>
      <p:sp>
        <p:nvSpPr>
          <p:cNvPr id="16" name="Rectangle 15"/>
          <p:cNvSpPr/>
          <p:nvPr/>
        </p:nvSpPr>
        <p:spPr>
          <a:xfrm>
            <a:off x="1002942" y="4178782"/>
            <a:ext cx="2608406" cy="707886"/>
          </a:xfrm>
          <a:prstGeom prst="rect">
            <a:avLst/>
          </a:prstGeom>
        </p:spPr>
        <p:txBody>
          <a:bodyPr wrap="none">
            <a:spAutoFit/>
          </a:bodyPr>
          <a:lstStyle/>
          <a:p>
            <a:r>
              <a:rPr lang="fr-FR" sz="2000" b="1" spc="-50" baseline="30000" dirty="0">
                <a:solidFill>
                  <a:schemeClr val="bg1"/>
                </a:solidFill>
                <a:latin typeface="Arial Black"/>
                <a:cs typeface="Arial Black"/>
              </a:rPr>
              <a:t>S’engager dans des actions</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spécifiques qui émanent</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du projet éducatif</a:t>
            </a:r>
          </a:p>
        </p:txBody>
      </p:sp>
      <p:pic>
        <p:nvPicPr>
          <p:cNvPr id="18" name="Image 17"/>
          <p:cNvPicPr>
            <a:picLocks noChangeAspect="1"/>
          </p:cNvPicPr>
          <p:nvPr/>
        </p:nvPicPr>
        <p:blipFill>
          <a:blip r:embed="rId3"/>
          <a:stretch>
            <a:fillRect/>
          </a:stretch>
        </p:blipFill>
        <p:spPr>
          <a:xfrm>
            <a:off x="482907" y="4209907"/>
            <a:ext cx="508489" cy="508489"/>
          </a:xfrm>
          <a:prstGeom prst="rect">
            <a:avLst/>
          </a:prstGeom>
        </p:spPr>
      </p:pic>
      <p:pic>
        <p:nvPicPr>
          <p:cNvPr id="11" name="Image 10"/>
          <p:cNvPicPr>
            <a:picLocks noChangeAspect="1"/>
          </p:cNvPicPr>
          <p:nvPr/>
        </p:nvPicPr>
        <p:blipFill>
          <a:blip r:embed="rId2"/>
          <a:stretch>
            <a:fillRect/>
          </a:stretch>
        </p:blipFill>
        <p:spPr>
          <a:xfrm>
            <a:off x="5596030" y="2637099"/>
            <a:ext cx="111037" cy="102154"/>
          </a:xfrm>
          <a:prstGeom prst="rect">
            <a:avLst/>
          </a:prstGeom>
        </p:spPr>
      </p:pic>
    </p:spTree>
    <p:extLst>
      <p:ext uri="{BB962C8B-B14F-4D97-AF65-F5344CB8AC3E}">
        <p14:creationId xmlns:p14="http://schemas.microsoft.com/office/powerpoint/2010/main" val="2703356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3583" y="428771"/>
            <a:ext cx="3651422" cy="707886"/>
          </a:xfrm>
          <a:prstGeom prst="rect">
            <a:avLst/>
          </a:prstGeom>
        </p:spPr>
        <p:txBody>
          <a:bodyPr wrap="square">
            <a:spAutoFit/>
          </a:bodyPr>
          <a:lstStyle/>
          <a:p>
            <a:pPr algn="r"/>
            <a:r>
              <a:rPr lang="fr-FR" sz="2000" b="1" spc="-50" baseline="30000" dirty="0">
                <a:solidFill>
                  <a:schemeClr val="bg1"/>
                </a:solidFill>
                <a:latin typeface="Arial Black"/>
                <a:cs typeface="Arial Black"/>
              </a:rPr>
              <a:t>LA FSCF a reçu un agrément de l’État</a:t>
            </a:r>
          </a:p>
          <a:p>
            <a:pPr algn="r"/>
            <a:r>
              <a:rPr lang="fr-FR" sz="2000" b="1" spc="-50" baseline="30000" dirty="0">
                <a:solidFill>
                  <a:schemeClr val="bg1"/>
                </a:solidFill>
                <a:latin typeface="Arial Black"/>
                <a:cs typeface="Arial Black"/>
              </a:rPr>
              <a:t>pour ses actions de jeunesse</a:t>
            </a:r>
          </a:p>
          <a:p>
            <a:pPr algn="r"/>
            <a:r>
              <a:rPr lang="fr-FR" sz="2000" b="1" spc="-50" baseline="30000" dirty="0">
                <a:solidFill>
                  <a:schemeClr val="bg1"/>
                </a:solidFill>
                <a:latin typeface="Arial Black"/>
                <a:cs typeface="Arial Black"/>
              </a:rPr>
              <a:t>et d’éducation populaire</a:t>
            </a:r>
          </a:p>
        </p:txBody>
      </p:sp>
      <p:pic>
        <p:nvPicPr>
          <p:cNvPr id="4" name="Image 3"/>
          <p:cNvPicPr>
            <a:picLocks noChangeAspect="1"/>
          </p:cNvPicPr>
          <p:nvPr/>
        </p:nvPicPr>
        <p:blipFill>
          <a:blip r:embed="rId2"/>
          <a:stretch>
            <a:fillRect/>
          </a:stretch>
        </p:blipFill>
        <p:spPr>
          <a:xfrm>
            <a:off x="8195271" y="428771"/>
            <a:ext cx="508489" cy="508489"/>
          </a:xfrm>
          <a:prstGeom prst="rect">
            <a:avLst/>
          </a:prstGeom>
        </p:spPr>
      </p:pic>
      <p:sp>
        <p:nvSpPr>
          <p:cNvPr id="5" name="Rectangle 4"/>
          <p:cNvSpPr/>
          <p:nvPr/>
        </p:nvSpPr>
        <p:spPr>
          <a:xfrm>
            <a:off x="542196" y="2765363"/>
            <a:ext cx="2286392" cy="1689693"/>
          </a:xfrm>
          <a:prstGeom prst="rect">
            <a:avLst/>
          </a:prstGeom>
        </p:spPr>
        <p:txBody>
          <a:bodyPr wrap="square">
            <a:spAutoFit/>
          </a:bodyPr>
          <a:lstStyle/>
          <a:p>
            <a:pPr algn="ctr">
              <a:lnSpc>
                <a:spcPct val="110000"/>
              </a:lnSpc>
            </a:pPr>
            <a:r>
              <a:rPr lang="fr-FR" b="1" spc="-50" baseline="30000" dirty="0">
                <a:solidFill>
                  <a:srgbClr val="EEA420"/>
                </a:solidFill>
                <a:latin typeface="Arial Black"/>
                <a:cs typeface="Arial Black"/>
              </a:rPr>
              <a:t>OBJECTIFS</a:t>
            </a:r>
          </a:p>
          <a:p>
            <a:pPr algn="ctr">
              <a:lnSpc>
                <a:spcPct val="110000"/>
              </a:lnSpc>
            </a:pPr>
            <a:endParaRPr lang="fr-FR" sz="900" b="1" spc="-50" baseline="30000" dirty="0">
              <a:solidFill>
                <a:srgbClr val="3C5061"/>
              </a:solidFill>
              <a:latin typeface="Arial Black"/>
              <a:cs typeface="Arial Black"/>
            </a:endParaRPr>
          </a:p>
          <a:p>
            <a:pPr algn="ctr"/>
            <a:r>
              <a:rPr lang="fr-FR" spc="-50" baseline="30000" dirty="0">
                <a:solidFill>
                  <a:srgbClr val="3C5061"/>
                </a:solidFill>
                <a:latin typeface="Arial"/>
                <a:cs typeface="Arial"/>
              </a:rPr>
              <a:t>La FSCF entreprend</a:t>
            </a:r>
            <a:br>
              <a:rPr lang="fr-FR" spc="-50" baseline="30000" dirty="0">
                <a:solidFill>
                  <a:srgbClr val="3C5061"/>
                </a:solidFill>
                <a:latin typeface="Arial"/>
                <a:cs typeface="Arial"/>
              </a:rPr>
            </a:br>
            <a:r>
              <a:rPr lang="fr-FR" spc="-50" baseline="30000" dirty="0">
                <a:solidFill>
                  <a:srgbClr val="3C5061"/>
                </a:solidFill>
                <a:latin typeface="Arial"/>
                <a:cs typeface="Arial"/>
              </a:rPr>
              <a:t>des actions spécifiques en faveur de la jeunesse, afin de l’accompagner dans son engagement associatif et citoyen et ce dans une démarche d’éducation populaire.</a:t>
            </a:r>
          </a:p>
        </p:txBody>
      </p:sp>
      <p:sp>
        <p:nvSpPr>
          <p:cNvPr id="6" name="Rectangle 5"/>
          <p:cNvSpPr/>
          <p:nvPr/>
        </p:nvSpPr>
        <p:spPr>
          <a:xfrm>
            <a:off x="2941609" y="2771754"/>
            <a:ext cx="3119755" cy="2188291"/>
          </a:xfrm>
          <a:prstGeom prst="rect">
            <a:avLst/>
          </a:prstGeom>
        </p:spPr>
        <p:txBody>
          <a:bodyPr wrap="square">
            <a:spAutoFit/>
          </a:bodyPr>
          <a:lstStyle/>
          <a:p>
            <a:pPr algn="ctr">
              <a:lnSpc>
                <a:spcPct val="110000"/>
              </a:lnSpc>
            </a:pPr>
            <a:r>
              <a:rPr lang="fr-FR" b="1" spc="-50" baseline="30000" dirty="0">
                <a:solidFill>
                  <a:srgbClr val="EEA420"/>
                </a:solidFill>
                <a:latin typeface="Arial Black"/>
                <a:cs typeface="Arial Black"/>
              </a:rPr>
              <a:t>ACTIONS</a:t>
            </a:r>
          </a:p>
          <a:p>
            <a:pPr algn="ctr">
              <a:lnSpc>
                <a:spcPct val="110000"/>
              </a:lnSpc>
            </a:pPr>
            <a:endParaRPr lang="fr-FR" sz="900" b="1" spc="-50" baseline="30000" dirty="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Service civique</a:t>
            </a:r>
          </a:p>
          <a:p>
            <a:pPr algn="ctr">
              <a:lnSpc>
                <a:spcPct val="130000"/>
              </a:lnSpc>
            </a:pPr>
            <a:r>
              <a:rPr lang="fr-FR" spc="-50" baseline="30000" dirty="0">
                <a:solidFill>
                  <a:srgbClr val="3C5061"/>
                </a:solidFill>
                <a:latin typeface="Arial"/>
                <a:cs typeface="Arial"/>
              </a:rPr>
              <a:t>Séjours </a:t>
            </a:r>
            <a:r>
              <a:rPr lang="fr-FR" spc="-50" baseline="30000" dirty="0" err="1">
                <a:solidFill>
                  <a:srgbClr val="3C5061"/>
                </a:solidFill>
                <a:latin typeface="Arial"/>
                <a:cs typeface="Arial"/>
              </a:rPr>
              <a:t>SoLeader</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Trophées du jeune dirigeant/responsable</a:t>
            </a:r>
          </a:p>
          <a:p>
            <a:pPr algn="ctr">
              <a:lnSpc>
                <a:spcPct val="130000"/>
              </a:lnSpc>
            </a:pPr>
            <a:r>
              <a:rPr lang="fr-FR" spc="-50" baseline="30000" dirty="0">
                <a:solidFill>
                  <a:srgbClr val="3C5061"/>
                </a:solidFill>
                <a:latin typeface="Arial"/>
                <a:cs typeface="Arial"/>
              </a:rPr>
              <a:t>Accueils collectifs de mineurs : séjours</a:t>
            </a:r>
            <a:r>
              <a:rPr lang="fr-FR" spc="-50" dirty="0">
                <a:solidFill>
                  <a:srgbClr val="3C5061"/>
                </a:solidFill>
                <a:latin typeface="Arial"/>
                <a:cs typeface="Arial"/>
              </a:rPr>
              <a:t> </a:t>
            </a:r>
            <a:r>
              <a:rPr lang="fr-FR" spc="-50" baseline="30000" dirty="0">
                <a:solidFill>
                  <a:srgbClr val="3C5061"/>
                </a:solidFill>
                <a:latin typeface="Arial"/>
                <a:cs typeface="Arial"/>
              </a:rPr>
              <a:t>sportifs, espaces loisirs itinérants, etc. </a:t>
            </a:r>
          </a:p>
          <a:p>
            <a:pPr algn="ctr">
              <a:lnSpc>
                <a:spcPct val="130000"/>
              </a:lnSpc>
            </a:pPr>
            <a:r>
              <a:rPr lang="fr-FR" spc="-50" baseline="30000" dirty="0">
                <a:solidFill>
                  <a:srgbClr val="3C5061"/>
                </a:solidFill>
                <a:latin typeface="Arial"/>
                <a:cs typeface="Arial"/>
              </a:rPr>
              <a:t>Réseau « jeunes »</a:t>
            </a:r>
          </a:p>
          <a:p>
            <a:pPr algn="ctr">
              <a:lnSpc>
                <a:spcPct val="130000"/>
              </a:lnSpc>
            </a:pPr>
            <a:r>
              <a:rPr lang="fr-FR" spc="-50" baseline="30000" dirty="0">
                <a:solidFill>
                  <a:srgbClr val="3C5061"/>
                </a:solidFill>
                <a:latin typeface="Arial"/>
                <a:cs typeface="Arial"/>
              </a:rPr>
              <a:t>Camp FICEP</a:t>
            </a:r>
          </a:p>
        </p:txBody>
      </p:sp>
      <p:sp>
        <p:nvSpPr>
          <p:cNvPr id="10" name="Rectangle 9"/>
          <p:cNvSpPr/>
          <p:nvPr/>
        </p:nvSpPr>
        <p:spPr>
          <a:xfrm>
            <a:off x="4199909" y="2590894"/>
            <a:ext cx="2889902" cy="336502"/>
          </a:xfrm>
          <a:prstGeom prst="rect">
            <a:avLst/>
          </a:prstGeom>
        </p:spPr>
        <p:txBody>
          <a:bodyPr wrap="square">
            <a:spAutoFit/>
          </a:bodyPr>
          <a:lstStyle/>
          <a:p>
            <a:pPr algn="r">
              <a:lnSpc>
                <a:spcPct val="70000"/>
              </a:lnSpc>
            </a:pPr>
            <a:r>
              <a:rPr lang="fr-FR" sz="3400" b="1" spc="-50" baseline="30000" dirty="0">
                <a:solidFill>
                  <a:srgbClr val="EEA420"/>
                </a:solidFill>
                <a:latin typeface="Arial Black"/>
                <a:cs typeface="Arial Black"/>
              </a:rPr>
              <a:t>635</a:t>
            </a:r>
          </a:p>
        </p:txBody>
      </p:sp>
      <p:sp>
        <p:nvSpPr>
          <p:cNvPr id="11" name="Rectangle 10"/>
          <p:cNvSpPr/>
          <p:nvPr/>
        </p:nvSpPr>
        <p:spPr>
          <a:xfrm>
            <a:off x="6992826" y="2506139"/>
            <a:ext cx="710451" cy="360099"/>
          </a:xfrm>
          <a:prstGeom prst="rect">
            <a:avLst/>
          </a:prstGeom>
        </p:spPr>
        <p:txBody>
          <a:bodyPr wrap="none">
            <a:spAutoFit/>
          </a:bodyPr>
          <a:lstStyle/>
          <a:p>
            <a:pPr>
              <a:lnSpc>
                <a:spcPct val="70000"/>
              </a:lnSpc>
            </a:pPr>
            <a:r>
              <a:rPr lang="fr-FR" spc="-50" baseline="30000" dirty="0">
                <a:solidFill>
                  <a:srgbClr val="3C5061"/>
                </a:solidFill>
                <a:latin typeface="Arial"/>
                <a:cs typeface="Arial"/>
              </a:rPr>
              <a:t>services </a:t>
            </a:r>
          </a:p>
          <a:p>
            <a:pPr>
              <a:lnSpc>
                <a:spcPct val="70000"/>
              </a:lnSpc>
            </a:pPr>
            <a:r>
              <a:rPr lang="fr-FR" spc="-50" baseline="30000" dirty="0">
                <a:solidFill>
                  <a:srgbClr val="3C5061"/>
                </a:solidFill>
                <a:latin typeface="Arial"/>
                <a:cs typeface="Arial"/>
              </a:rPr>
              <a:t>civiques</a:t>
            </a:r>
            <a:endParaRPr lang="fr-FR" dirty="0">
              <a:solidFill>
                <a:srgbClr val="3C5061"/>
              </a:solidFill>
              <a:latin typeface="Arial"/>
              <a:cs typeface="Arial"/>
            </a:endParaRPr>
          </a:p>
        </p:txBody>
      </p:sp>
      <p:sp>
        <p:nvSpPr>
          <p:cNvPr id="12" name="Rectangle 11"/>
          <p:cNvSpPr/>
          <p:nvPr/>
        </p:nvSpPr>
        <p:spPr>
          <a:xfrm>
            <a:off x="4199909" y="3029592"/>
            <a:ext cx="2889902" cy="353943"/>
          </a:xfrm>
          <a:prstGeom prst="rect">
            <a:avLst/>
          </a:prstGeom>
        </p:spPr>
        <p:txBody>
          <a:bodyPr wrap="square">
            <a:spAutoFit/>
          </a:bodyPr>
          <a:lstStyle/>
          <a:p>
            <a:pPr algn="r">
              <a:lnSpc>
                <a:spcPct val="70000"/>
              </a:lnSpc>
            </a:pPr>
            <a:r>
              <a:rPr lang="fr-FR" sz="3400" b="1" spc="-50" baseline="30000" dirty="0">
                <a:solidFill>
                  <a:srgbClr val="EEA420"/>
                </a:solidFill>
                <a:latin typeface="Arial Black"/>
                <a:cs typeface="Arial Black"/>
              </a:rPr>
              <a:t>106</a:t>
            </a:r>
          </a:p>
        </p:txBody>
      </p:sp>
      <p:sp>
        <p:nvSpPr>
          <p:cNvPr id="13" name="Rectangle 12"/>
          <p:cNvSpPr/>
          <p:nvPr/>
        </p:nvSpPr>
        <p:spPr>
          <a:xfrm>
            <a:off x="6992826" y="2944837"/>
            <a:ext cx="1300356" cy="360099"/>
          </a:xfrm>
          <a:prstGeom prst="rect">
            <a:avLst/>
          </a:prstGeom>
        </p:spPr>
        <p:txBody>
          <a:bodyPr wrap="none">
            <a:spAutoFit/>
          </a:bodyPr>
          <a:lstStyle/>
          <a:p>
            <a:pPr>
              <a:lnSpc>
                <a:spcPct val="70000"/>
              </a:lnSpc>
            </a:pPr>
            <a:r>
              <a:rPr lang="fr-FR" spc="-50" baseline="30000" dirty="0">
                <a:solidFill>
                  <a:srgbClr val="3C5061"/>
                </a:solidFill>
                <a:latin typeface="Arial"/>
                <a:cs typeface="Arial"/>
              </a:rPr>
              <a:t>participants aux</a:t>
            </a:r>
          </a:p>
          <a:p>
            <a:pPr>
              <a:lnSpc>
                <a:spcPct val="70000"/>
              </a:lnSpc>
            </a:pPr>
            <a:r>
              <a:rPr lang="fr-FR" spc="-50" baseline="30000" dirty="0">
                <a:solidFill>
                  <a:srgbClr val="3C5061"/>
                </a:solidFill>
                <a:latin typeface="Arial"/>
                <a:cs typeface="Arial"/>
              </a:rPr>
              <a:t>séjours </a:t>
            </a:r>
            <a:r>
              <a:rPr lang="fr-FR" spc="-50" baseline="30000" dirty="0" err="1">
                <a:solidFill>
                  <a:srgbClr val="3C5061"/>
                </a:solidFill>
                <a:latin typeface="Arial"/>
                <a:cs typeface="Arial"/>
              </a:rPr>
              <a:t>SoLeader</a:t>
            </a:r>
            <a:endParaRPr lang="fr-FR" dirty="0">
              <a:solidFill>
                <a:srgbClr val="3C5061"/>
              </a:solidFill>
              <a:latin typeface="Arial"/>
              <a:cs typeface="Arial"/>
            </a:endParaRPr>
          </a:p>
        </p:txBody>
      </p:sp>
      <p:sp>
        <p:nvSpPr>
          <p:cNvPr id="14" name="Rectangle 13"/>
          <p:cNvSpPr/>
          <p:nvPr/>
        </p:nvSpPr>
        <p:spPr>
          <a:xfrm>
            <a:off x="4199909" y="3451941"/>
            <a:ext cx="2889902" cy="353943"/>
          </a:xfrm>
          <a:prstGeom prst="rect">
            <a:avLst/>
          </a:prstGeom>
        </p:spPr>
        <p:txBody>
          <a:bodyPr wrap="square">
            <a:spAutoFit/>
          </a:bodyPr>
          <a:lstStyle/>
          <a:p>
            <a:pPr algn="r">
              <a:lnSpc>
                <a:spcPct val="70000"/>
              </a:lnSpc>
            </a:pPr>
            <a:r>
              <a:rPr lang="fr-FR" sz="3400" b="1" spc="-50" baseline="30000" dirty="0">
                <a:solidFill>
                  <a:srgbClr val="EEA420"/>
                </a:solidFill>
                <a:latin typeface="Arial Black"/>
                <a:cs typeface="Arial Black"/>
              </a:rPr>
              <a:t>700</a:t>
            </a:r>
          </a:p>
        </p:txBody>
      </p:sp>
      <p:sp>
        <p:nvSpPr>
          <p:cNvPr id="15" name="Rectangle 14"/>
          <p:cNvSpPr/>
          <p:nvPr/>
        </p:nvSpPr>
        <p:spPr>
          <a:xfrm>
            <a:off x="6992826" y="3364577"/>
            <a:ext cx="1493793" cy="360099"/>
          </a:xfrm>
          <a:prstGeom prst="rect">
            <a:avLst/>
          </a:prstGeom>
        </p:spPr>
        <p:txBody>
          <a:bodyPr wrap="none">
            <a:spAutoFit/>
          </a:bodyPr>
          <a:lstStyle/>
          <a:p>
            <a:pPr>
              <a:lnSpc>
                <a:spcPct val="70000"/>
              </a:lnSpc>
            </a:pPr>
            <a:r>
              <a:rPr lang="fr-FR" spc="-50" baseline="30000" dirty="0">
                <a:solidFill>
                  <a:srgbClr val="3C5061"/>
                </a:solidFill>
                <a:latin typeface="Arial"/>
                <a:cs typeface="Arial"/>
              </a:rPr>
              <a:t>membres au sein </a:t>
            </a:r>
          </a:p>
          <a:p>
            <a:pPr>
              <a:lnSpc>
                <a:spcPct val="70000"/>
              </a:lnSpc>
            </a:pPr>
            <a:r>
              <a:rPr lang="fr-FR" spc="-50" baseline="30000" dirty="0">
                <a:solidFill>
                  <a:srgbClr val="3C5061"/>
                </a:solidFill>
                <a:latin typeface="Arial"/>
                <a:cs typeface="Arial"/>
              </a:rPr>
              <a:t>du réseau « jeunes »</a:t>
            </a:r>
            <a:endParaRPr lang="fr-FR" baseline="30000" dirty="0">
              <a:solidFill>
                <a:srgbClr val="3C5061"/>
              </a:solidFill>
              <a:latin typeface="Arial"/>
              <a:cs typeface="Arial"/>
            </a:endParaRPr>
          </a:p>
        </p:txBody>
      </p:sp>
      <p:sp>
        <p:nvSpPr>
          <p:cNvPr id="16" name="Rectangle 15"/>
          <p:cNvSpPr/>
          <p:nvPr/>
        </p:nvSpPr>
        <p:spPr>
          <a:xfrm>
            <a:off x="4199909" y="3890639"/>
            <a:ext cx="2889902" cy="353943"/>
          </a:xfrm>
          <a:prstGeom prst="rect">
            <a:avLst/>
          </a:prstGeom>
        </p:spPr>
        <p:txBody>
          <a:bodyPr wrap="square">
            <a:spAutoFit/>
          </a:bodyPr>
          <a:lstStyle/>
          <a:p>
            <a:pPr algn="r">
              <a:lnSpc>
                <a:spcPct val="70000"/>
              </a:lnSpc>
            </a:pPr>
            <a:r>
              <a:rPr lang="fr-FR" sz="3400" b="1" spc="-50" baseline="30000" dirty="0">
                <a:solidFill>
                  <a:srgbClr val="EEA420"/>
                </a:solidFill>
                <a:latin typeface="Arial Black"/>
                <a:cs typeface="Arial Black"/>
              </a:rPr>
              <a:t>703</a:t>
            </a:r>
          </a:p>
        </p:txBody>
      </p:sp>
      <p:sp>
        <p:nvSpPr>
          <p:cNvPr id="17" name="Rectangle 16"/>
          <p:cNvSpPr/>
          <p:nvPr/>
        </p:nvSpPr>
        <p:spPr>
          <a:xfrm>
            <a:off x="6992826" y="3809952"/>
            <a:ext cx="1202423" cy="360099"/>
          </a:xfrm>
          <a:prstGeom prst="rect">
            <a:avLst/>
          </a:prstGeom>
        </p:spPr>
        <p:txBody>
          <a:bodyPr wrap="none">
            <a:spAutoFit/>
          </a:bodyPr>
          <a:lstStyle/>
          <a:p>
            <a:pPr>
              <a:lnSpc>
                <a:spcPct val="70000"/>
              </a:lnSpc>
            </a:pPr>
            <a:r>
              <a:rPr lang="fr-FR" spc="-50" baseline="30000" dirty="0">
                <a:solidFill>
                  <a:srgbClr val="3C5061"/>
                </a:solidFill>
                <a:latin typeface="Arial"/>
                <a:cs typeface="Arial"/>
              </a:rPr>
              <a:t>inscrits au camp </a:t>
            </a:r>
          </a:p>
          <a:p>
            <a:pPr>
              <a:lnSpc>
                <a:spcPct val="70000"/>
              </a:lnSpc>
            </a:pPr>
            <a:r>
              <a:rPr lang="fr-FR" spc="-50" baseline="30000" dirty="0">
                <a:solidFill>
                  <a:srgbClr val="3C5061"/>
                </a:solidFill>
                <a:latin typeface="Arial"/>
                <a:cs typeface="Arial"/>
              </a:rPr>
              <a:t>FICEP*</a:t>
            </a:r>
            <a:endParaRPr lang="fr-FR" dirty="0">
              <a:solidFill>
                <a:srgbClr val="3C5061"/>
              </a:solidFill>
              <a:latin typeface="Arial"/>
              <a:cs typeface="Arial"/>
            </a:endParaRPr>
          </a:p>
        </p:txBody>
      </p:sp>
      <p:pic>
        <p:nvPicPr>
          <p:cNvPr id="20" name="Image 19"/>
          <p:cNvPicPr>
            <a:picLocks noChangeAspect="1"/>
          </p:cNvPicPr>
          <p:nvPr/>
        </p:nvPicPr>
        <p:blipFill>
          <a:blip r:embed="rId3"/>
          <a:stretch>
            <a:fillRect/>
          </a:stretch>
        </p:blipFill>
        <p:spPr>
          <a:xfrm>
            <a:off x="4403583" y="2358357"/>
            <a:ext cx="184727" cy="295563"/>
          </a:xfrm>
          <a:prstGeom prst="rect">
            <a:avLst/>
          </a:prstGeom>
        </p:spPr>
      </p:pic>
      <p:pic>
        <p:nvPicPr>
          <p:cNvPr id="22" name="Image 21"/>
          <p:cNvPicPr>
            <a:picLocks noChangeAspect="1"/>
          </p:cNvPicPr>
          <p:nvPr/>
        </p:nvPicPr>
        <p:blipFill>
          <a:blip r:embed="rId4"/>
          <a:stretch>
            <a:fillRect/>
          </a:stretch>
        </p:blipFill>
        <p:spPr>
          <a:xfrm>
            <a:off x="1554852" y="2355947"/>
            <a:ext cx="315218" cy="297973"/>
          </a:xfrm>
          <a:prstGeom prst="rect">
            <a:avLst/>
          </a:prstGeom>
        </p:spPr>
      </p:pic>
    </p:spTree>
    <p:extLst>
      <p:ext uri="{BB962C8B-B14F-4D97-AF65-F5344CB8AC3E}">
        <p14:creationId xmlns:p14="http://schemas.microsoft.com/office/powerpoint/2010/main" val="220828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502702"/>
          </a:xfrm>
          <a:prstGeom prst="rect">
            <a:avLst/>
          </a:prstGeom>
        </p:spPr>
        <p:txBody>
          <a:bodyPr wrap="square">
            <a:spAutoFit/>
          </a:bodyPr>
          <a:lstStyle/>
          <a:p>
            <a:pPr algn="r"/>
            <a:r>
              <a:rPr lang="fr-FR" sz="2000" b="1" spc="-50" baseline="30000" dirty="0">
                <a:solidFill>
                  <a:schemeClr val="bg1"/>
                </a:solidFill>
                <a:latin typeface="Arial Black"/>
                <a:cs typeface="Arial Black"/>
              </a:rPr>
              <a:t>Une meilleure prise en compte</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des personnes en situation de handicap</a:t>
            </a:r>
          </a:p>
        </p:txBody>
      </p:sp>
      <p:pic>
        <p:nvPicPr>
          <p:cNvPr id="3" name="Image 2"/>
          <p:cNvPicPr>
            <a:picLocks noChangeAspect="1"/>
          </p:cNvPicPr>
          <p:nvPr/>
        </p:nvPicPr>
        <p:blipFill>
          <a:blip r:embed="rId2"/>
          <a:stretch>
            <a:fillRect/>
          </a:stretch>
        </p:blipFill>
        <p:spPr>
          <a:xfrm>
            <a:off x="8195271" y="330635"/>
            <a:ext cx="508489" cy="508489"/>
          </a:xfrm>
          <a:prstGeom prst="rect">
            <a:avLst/>
          </a:prstGeom>
        </p:spPr>
      </p:pic>
      <p:sp>
        <p:nvSpPr>
          <p:cNvPr id="4" name="Rectangle 3"/>
          <p:cNvSpPr/>
          <p:nvPr/>
        </p:nvSpPr>
        <p:spPr>
          <a:xfrm>
            <a:off x="542196" y="3187169"/>
            <a:ext cx="2286392" cy="1320361"/>
          </a:xfrm>
          <a:prstGeom prst="rect">
            <a:avLst/>
          </a:prstGeom>
        </p:spPr>
        <p:txBody>
          <a:bodyPr wrap="square">
            <a:spAutoFit/>
          </a:bodyPr>
          <a:lstStyle/>
          <a:p>
            <a:pPr algn="ctr">
              <a:lnSpc>
                <a:spcPct val="110000"/>
              </a:lnSpc>
            </a:pPr>
            <a:r>
              <a:rPr lang="fr-FR" b="1" spc="-50" baseline="30000" dirty="0">
                <a:solidFill>
                  <a:srgbClr val="EEA420"/>
                </a:solidFill>
                <a:latin typeface="Arial Black"/>
                <a:cs typeface="Arial Black"/>
              </a:rPr>
              <a:t>OBJECTIFS</a:t>
            </a:r>
          </a:p>
          <a:p>
            <a:pPr algn="ctr">
              <a:lnSpc>
                <a:spcPct val="110000"/>
              </a:lnSpc>
            </a:pPr>
            <a:endParaRPr lang="fr-FR" sz="900" b="1" spc="-50" baseline="30000" dirty="0">
              <a:solidFill>
                <a:srgbClr val="3C5061"/>
              </a:solidFill>
              <a:latin typeface="Arial Black"/>
              <a:cs typeface="Arial Black"/>
            </a:endParaRPr>
          </a:p>
          <a:p>
            <a:pPr algn="ctr"/>
            <a:r>
              <a:rPr lang="fr-FR" spc="-50" baseline="30000" dirty="0">
                <a:solidFill>
                  <a:srgbClr val="3C5061"/>
                </a:solidFill>
                <a:latin typeface="Arial"/>
                <a:cs typeface="Arial"/>
              </a:rPr>
              <a:t>La FSCF porte une attention particulière à l’accueil et l’intégration de personnes en situation de handicap au sein </a:t>
            </a:r>
            <a:br>
              <a:rPr lang="fr-FR" spc="-50" baseline="30000" dirty="0">
                <a:solidFill>
                  <a:srgbClr val="3C5061"/>
                </a:solidFill>
                <a:latin typeface="Arial"/>
                <a:cs typeface="Arial"/>
              </a:rPr>
            </a:br>
            <a:r>
              <a:rPr lang="fr-FR" spc="-50" baseline="30000" dirty="0">
                <a:solidFill>
                  <a:srgbClr val="3C5061"/>
                </a:solidFill>
                <a:latin typeface="Arial"/>
                <a:cs typeface="Arial"/>
              </a:rPr>
              <a:t>de ses structures.</a:t>
            </a:r>
          </a:p>
        </p:txBody>
      </p:sp>
      <p:sp>
        <p:nvSpPr>
          <p:cNvPr id="5" name="Rectangle 4"/>
          <p:cNvSpPr/>
          <p:nvPr/>
        </p:nvSpPr>
        <p:spPr>
          <a:xfrm>
            <a:off x="2885098" y="3168495"/>
            <a:ext cx="3312489" cy="1754326"/>
          </a:xfrm>
          <a:prstGeom prst="rect">
            <a:avLst/>
          </a:prstGeom>
        </p:spPr>
        <p:txBody>
          <a:bodyPr wrap="square">
            <a:spAutoFit/>
          </a:bodyPr>
          <a:lstStyle/>
          <a:p>
            <a:pPr algn="ctr"/>
            <a:r>
              <a:rPr lang="fr-FR" b="1" spc="-50" baseline="30000" dirty="0">
                <a:solidFill>
                  <a:srgbClr val="EEA420"/>
                </a:solidFill>
                <a:latin typeface="Arial Black"/>
                <a:cs typeface="Arial Black"/>
              </a:rPr>
              <a:t>ACTIONS</a:t>
            </a:r>
          </a:p>
          <a:p>
            <a:pPr algn="ctr"/>
            <a:r>
              <a:rPr lang="fr-FR" spc="-50" baseline="30000" dirty="0">
                <a:solidFill>
                  <a:srgbClr val="3C5061"/>
                </a:solidFill>
                <a:latin typeface="Arial"/>
                <a:cs typeface="Arial"/>
              </a:rPr>
              <a:t>- Organisation de journées d’information, </a:t>
            </a:r>
            <a:br>
              <a:rPr lang="fr-FR" spc="-50" baseline="30000" dirty="0">
                <a:solidFill>
                  <a:srgbClr val="3C5061"/>
                </a:solidFill>
                <a:latin typeface="Arial"/>
                <a:cs typeface="Arial"/>
              </a:rPr>
            </a:br>
            <a:r>
              <a:rPr lang="fr-FR" spc="-50" baseline="30000" dirty="0">
                <a:solidFill>
                  <a:srgbClr val="3C5061"/>
                </a:solidFill>
                <a:latin typeface="Arial"/>
                <a:cs typeface="Arial"/>
              </a:rPr>
              <a:t>de sensibilisation et de retour d’expériences </a:t>
            </a:r>
            <a:br>
              <a:rPr lang="fr-FR" spc="-50" baseline="30000" dirty="0">
                <a:solidFill>
                  <a:srgbClr val="3C5061"/>
                </a:solidFill>
                <a:latin typeface="Arial"/>
                <a:cs typeface="Arial"/>
              </a:rPr>
            </a:br>
            <a:r>
              <a:rPr lang="fr-FR" spc="-50" baseline="30000" dirty="0">
                <a:solidFill>
                  <a:srgbClr val="3C5061"/>
                </a:solidFill>
                <a:latin typeface="Arial"/>
                <a:cs typeface="Arial"/>
              </a:rPr>
              <a:t>pour échanger sur les bonnes pratiques ;</a:t>
            </a:r>
          </a:p>
          <a:p>
            <a:pPr algn="ctr"/>
            <a:r>
              <a:rPr lang="fr-FR" spc="-50" baseline="30000" dirty="0">
                <a:solidFill>
                  <a:srgbClr val="3C5061"/>
                </a:solidFill>
                <a:latin typeface="Arial"/>
                <a:cs typeface="Arial"/>
              </a:rPr>
              <a:t>- Participation aux rencontres et championnats de personnes en situation de handicap ;</a:t>
            </a:r>
          </a:p>
          <a:p>
            <a:pPr algn="ctr"/>
            <a:r>
              <a:rPr lang="fr-FR" spc="-50" baseline="30000" dirty="0">
                <a:solidFill>
                  <a:srgbClr val="3C5061"/>
                </a:solidFill>
                <a:latin typeface="Arial"/>
                <a:cs typeface="Arial"/>
              </a:rPr>
              <a:t>- Soutien de la fédération grâce au guide d’accueil des personnes en situation de handicap.</a:t>
            </a:r>
          </a:p>
        </p:txBody>
      </p:sp>
      <p:pic>
        <p:nvPicPr>
          <p:cNvPr id="14" name="Image 13"/>
          <p:cNvPicPr>
            <a:picLocks noChangeAspect="1"/>
          </p:cNvPicPr>
          <p:nvPr/>
        </p:nvPicPr>
        <p:blipFill>
          <a:blip r:embed="rId3"/>
          <a:stretch>
            <a:fillRect/>
          </a:stretch>
        </p:blipFill>
        <p:spPr>
          <a:xfrm>
            <a:off x="4403583" y="2780163"/>
            <a:ext cx="184727" cy="295563"/>
          </a:xfrm>
          <a:prstGeom prst="rect">
            <a:avLst/>
          </a:prstGeom>
        </p:spPr>
      </p:pic>
      <p:pic>
        <p:nvPicPr>
          <p:cNvPr id="15" name="Image 14"/>
          <p:cNvPicPr>
            <a:picLocks noChangeAspect="1"/>
          </p:cNvPicPr>
          <p:nvPr/>
        </p:nvPicPr>
        <p:blipFill>
          <a:blip r:embed="rId4"/>
          <a:stretch>
            <a:fillRect/>
          </a:stretch>
        </p:blipFill>
        <p:spPr>
          <a:xfrm>
            <a:off x="1554852" y="2777753"/>
            <a:ext cx="315218" cy="297973"/>
          </a:xfrm>
          <a:prstGeom prst="rect">
            <a:avLst/>
          </a:prstGeom>
        </p:spPr>
      </p:pic>
      <p:sp>
        <p:nvSpPr>
          <p:cNvPr id="18" name="Rectangle 17"/>
          <p:cNvSpPr/>
          <p:nvPr/>
        </p:nvSpPr>
        <p:spPr>
          <a:xfrm>
            <a:off x="6254098" y="3198460"/>
            <a:ext cx="2889902" cy="867417"/>
          </a:xfrm>
          <a:prstGeom prst="rect">
            <a:avLst/>
          </a:prstGeom>
        </p:spPr>
        <p:txBody>
          <a:bodyPr wrap="square">
            <a:spAutoFit/>
          </a:bodyPr>
          <a:lstStyle/>
          <a:p>
            <a:pPr>
              <a:lnSpc>
                <a:spcPct val="70000"/>
              </a:lnSpc>
            </a:pPr>
            <a:r>
              <a:rPr lang="fr-FR" sz="3400" b="1" spc="-50" baseline="30000" dirty="0">
                <a:solidFill>
                  <a:srgbClr val="EEA420"/>
                </a:solidFill>
                <a:latin typeface="Arial Black"/>
                <a:cs typeface="Arial Black"/>
              </a:rPr>
              <a:t>438</a:t>
            </a:r>
          </a:p>
          <a:p>
            <a:pPr>
              <a:lnSpc>
                <a:spcPct val="70000"/>
              </a:lnSpc>
            </a:pPr>
            <a:r>
              <a:rPr lang="fr-FR" spc="-50" baseline="30000" dirty="0">
                <a:solidFill>
                  <a:srgbClr val="3C5061"/>
                </a:solidFill>
                <a:latin typeface="Arial"/>
                <a:cs typeface="Arial"/>
              </a:rPr>
              <a:t>associations FSCF déclarent accueillir ou </a:t>
            </a:r>
            <a:br>
              <a:rPr lang="fr-FR" spc="-50" baseline="30000" dirty="0">
                <a:solidFill>
                  <a:srgbClr val="3C5061"/>
                </a:solidFill>
                <a:latin typeface="Arial"/>
                <a:cs typeface="Arial"/>
              </a:rPr>
            </a:br>
            <a:r>
              <a:rPr lang="fr-FR" spc="-50" baseline="30000" dirty="0">
                <a:solidFill>
                  <a:srgbClr val="3C5061"/>
                </a:solidFill>
                <a:latin typeface="Arial"/>
                <a:cs typeface="Arial"/>
              </a:rPr>
              <a:t>pouvoir</a:t>
            </a:r>
            <a:r>
              <a:rPr lang="fr-FR" spc="-50" dirty="0">
                <a:solidFill>
                  <a:srgbClr val="3C5061"/>
                </a:solidFill>
                <a:latin typeface="Arial"/>
                <a:cs typeface="Arial"/>
              </a:rPr>
              <a:t> </a:t>
            </a:r>
            <a:r>
              <a:rPr lang="fr-FR" spc="-50" baseline="30000" dirty="0">
                <a:solidFill>
                  <a:srgbClr val="3C5061"/>
                </a:solidFill>
                <a:latin typeface="Arial"/>
                <a:cs typeface="Arial"/>
              </a:rPr>
              <a:t>accueillir des personnes en situation</a:t>
            </a:r>
            <a:r>
              <a:rPr lang="fr-FR" spc="-50" dirty="0">
                <a:solidFill>
                  <a:srgbClr val="3C5061"/>
                </a:solidFill>
                <a:latin typeface="Arial"/>
                <a:cs typeface="Arial"/>
              </a:rPr>
              <a:t> </a:t>
            </a:r>
            <a:r>
              <a:rPr lang="fr-FR" spc="-50" baseline="30000" dirty="0">
                <a:solidFill>
                  <a:srgbClr val="3C5061"/>
                </a:solidFill>
                <a:latin typeface="Arial"/>
                <a:cs typeface="Arial"/>
              </a:rPr>
              <a:t>de handicap</a:t>
            </a:r>
            <a:r>
              <a:rPr lang="fr-FR" sz="2400" baseline="30000" dirty="0">
                <a:solidFill>
                  <a:srgbClr val="3C5061"/>
                </a:solidFill>
                <a:latin typeface="Arial"/>
                <a:cs typeface="Arial"/>
              </a:rPr>
              <a:t>*</a:t>
            </a:r>
            <a:endParaRPr lang="fr-FR" sz="2400" spc="-50" baseline="30000" dirty="0">
              <a:solidFill>
                <a:srgbClr val="3C5061"/>
              </a:solidFill>
              <a:latin typeface="Arial"/>
              <a:cs typeface="Arial"/>
            </a:endParaRPr>
          </a:p>
        </p:txBody>
      </p:sp>
    </p:spTree>
    <p:extLst>
      <p:ext uri="{BB962C8B-B14F-4D97-AF65-F5344CB8AC3E}">
        <p14:creationId xmlns:p14="http://schemas.microsoft.com/office/powerpoint/2010/main" val="1113908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1015662"/>
          </a:xfrm>
          <a:prstGeom prst="rect">
            <a:avLst/>
          </a:prstGeom>
        </p:spPr>
        <p:txBody>
          <a:bodyPr wrap="square">
            <a:spAutoFit/>
          </a:bodyPr>
          <a:lstStyle/>
          <a:p>
            <a:pPr algn="r"/>
            <a:r>
              <a:rPr lang="fr-FR" sz="2000" b="1" spc="-50" baseline="30000" dirty="0" err="1">
                <a:solidFill>
                  <a:schemeClr val="bg1"/>
                </a:solidFill>
                <a:latin typeface="Arial Black"/>
                <a:cs typeface="Arial Black"/>
              </a:rPr>
              <a:t>Atoutform</a:t>
            </a:r>
            <a:r>
              <a:rPr lang="fr-FR" sz="2000" b="1" spc="-50" baseline="30000" dirty="0">
                <a:solidFill>
                  <a:schemeClr val="bg1"/>
                </a:solidFill>
                <a:latin typeface="Arial Black"/>
                <a:cs typeface="Arial Black"/>
              </a:rPr>
              <a:t>’, le programme santé</a:t>
            </a:r>
            <a:r>
              <a:rPr lang="fr-FR" sz="2000" b="1" spc="-50" dirty="0">
                <a:solidFill>
                  <a:schemeClr val="bg1"/>
                </a:solidFill>
                <a:latin typeface="Arial Black"/>
                <a:cs typeface="Arial Black"/>
              </a:rPr>
              <a:t> </a:t>
            </a:r>
            <a:r>
              <a:rPr lang="fr-FR" sz="2000" b="1" spc="-50" baseline="30000" dirty="0">
                <a:solidFill>
                  <a:schemeClr val="bg1"/>
                </a:solidFill>
                <a:latin typeface="Arial Black"/>
                <a:cs typeface="Arial Black"/>
              </a:rPr>
              <a:t>pour découvrir </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une pratique adaptée quels que soient</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son âge, son état de santé </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et ses capacités physiques</a:t>
            </a:r>
          </a:p>
        </p:txBody>
      </p:sp>
      <p:pic>
        <p:nvPicPr>
          <p:cNvPr id="3" name="Image 2"/>
          <p:cNvPicPr>
            <a:picLocks noChangeAspect="1"/>
          </p:cNvPicPr>
          <p:nvPr/>
        </p:nvPicPr>
        <p:blipFill>
          <a:blip r:embed="rId2"/>
          <a:stretch>
            <a:fillRect/>
          </a:stretch>
        </p:blipFill>
        <p:spPr>
          <a:xfrm>
            <a:off x="8195271" y="486499"/>
            <a:ext cx="508489" cy="508489"/>
          </a:xfrm>
          <a:prstGeom prst="rect">
            <a:avLst/>
          </a:prstGeom>
        </p:spPr>
      </p:pic>
      <p:sp>
        <p:nvSpPr>
          <p:cNvPr id="4" name="Rectangle 3"/>
          <p:cNvSpPr/>
          <p:nvPr/>
        </p:nvSpPr>
        <p:spPr>
          <a:xfrm>
            <a:off x="600364" y="3499746"/>
            <a:ext cx="2472208" cy="1292662"/>
          </a:xfrm>
          <a:prstGeom prst="rect">
            <a:avLst/>
          </a:prstGeom>
        </p:spPr>
        <p:txBody>
          <a:bodyPr wrap="square">
            <a:spAutoFit/>
          </a:bodyPr>
          <a:lstStyle/>
          <a:p>
            <a:pPr algn="ctr"/>
            <a:r>
              <a:rPr lang="fr-FR" b="1" spc="-50" baseline="30000" dirty="0">
                <a:solidFill>
                  <a:srgbClr val="EEA420"/>
                </a:solidFill>
                <a:latin typeface="Arial Black"/>
                <a:cs typeface="Arial Black"/>
              </a:rPr>
              <a:t>PRÉSERVER SA SANTÉ</a:t>
            </a:r>
          </a:p>
          <a:p>
            <a:pPr algn="ctr"/>
            <a:endParaRPr lang="fr-FR" sz="900" b="1" spc="-50" baseline="30000" dirty="0">
              <a:solidFill>
                <a:srgbClr val="0092D2"/>
              </a:solidFill>
              <a:latin typeface="Arial Black"/>
              <a:cs typeface="Arial Black"/>
            </a:endParaRPr>
          </a:p>
          <a:p>
            <a:pPr algn="ctr"/>
            <a:r>
              <a:rPr lang="fr-FR" spc="-50" baseline="30000" dirty="0">
                <a:solidFill>
                  <a:srgbClr val="3C5061"/>
                </a:solidFill>
                <a:latin typeface="Arial"/>
                <a:cs typeface="Arial"/>
              </a:rPr>
              <a:t>Une thématique pour lutter contre </a:t>
            </a:r>
            <a:br>
              <a:rPr lang="fr-FR" spc="-50" baseline="30000" dirty="0">
                <a:solidFill>
                  <a:srgbClr val="3C5061"/>
                </a:solidFill>
                <a:latin typeface="Arial"/>
                <a:cs typeface="Arial"/>
              </a:rPr>
            </a:br>
            <a:r>
              <a:rPr lang="fr-FR" spc="-50" baseline="30000" dirty="0">
                <a:solidFill>
                  <a:srgbClr val="3C5061"/>
                </a:solidFill>
                <a:latin typeface="Arial"/>
                <a:cs typeface="Arial"/>
              </a:rPr>
              <a:t>la sédentarité et ambitionner</a:t>
            </a:r>
            <a:br>
              <a:rPr lang="fr-FR" spc="-50" baseline="30000" dirty="0">
                <a:solidFill>
                  <a:srgbClr val="3C5061"/>
                </a:solidFill>
                <a:latin typeface="Arial"/>
                <a:cs typeface="Arial"/>
              </a:rPr>
            </a:br>
            <a:r>
              <a:rPr lang="fr-FR" spc="-50" baseline="30000" dirty="0">
                <a:solidFill>
                  <a:srgbClr val="3C5061"/>
                </a:solidFill>
                <a:latin typeface="Arial"/>
                <a:cs typeface="Arial"/>
              </a:rPr>
              <a:t> une meilleure forme générale </a:t>
            </a:r>
            <a:br>
              <a:rPr lang="fr-FR" spc="-50" baseline="30000" dirty="0">
                <a:solidFill>
                  <a:srgbClr val="3C5061"/>
                </a:solidFill>
                <a:latin typeface="Arial"/>
                <a:cs typeface="Arial"/>
              </a:rPr>
            </a:br>
            <a:r>
              <a:rPr lang="fr-FR" spc="-50" baseline="30000" dirty="0">
                <a:solidFill>
                  <a:srgbClr val="3C5061"/>
                </a:solidFill>
                <a:latin typeface="Arial"/>
                <a:cs typeface="Arial"/>
              </a:rPr>
              <a:t>à tout âge.</a:t>
            </a:r>
          </a:p>
          <a:p>
            <a:pPr algn="ctr"/>
            <a:endParaRPr lang="fr-FR" spc="-50" baseline="30000" dirty="0">
              <a:latin typeface="Arial"/>
              <a:cs typeface="Arial"/>
            </a:endParaRPr>
          </a:p>
        </p:txBody>
      </p:sp>
      <p:sp>
        <p:nvSpPr>
          <p:cNvPr id="5" name="Rectangle 4"/>
          <p:cNvSpPr/>
          <p:nvPr/>
        </p:nvSpPr>
        <p:spPr>
          <a:xfrm>
            <a:off x="3245753" y="3488650"/>
            <a:ext cx="2509656" cy="1477328"/>
          </a:xfrm>
          <a:prstGeom prst="rect">
            <a:avLst/>
          </a:prstGeom>
        </p:spPr>
        <p:txBody>
          <a:bodyPr wrap="square">
            <a:spAutoFit/>
          </a:bodyPr>
          <a:lstStyle/>
          <a:p>
            <a:pPr algn="ctr"/>
            <a:r>
              <a:rPr lang="fr-FR" b="1" spc="-50" baseline="30000" dirty="0">
                <a:solidFill>
                  <a:srgbClr val="EEA420"/>
                </a:solidFill>
                <a:latin typeface="Arial Black"/>
                <a:cs typeface="Arial Black"/>
              </a:rPr>
              <a:t>ADAPTER SA PRATIQUE</a:t>
            </a:r>
          </a:p>
          <a:p>
            <a:pPr algn="ctr"/>
            <a:endParaRPr lang="fr-FR" sz="900" b="1" spc="-50" baseline="30000" dirty="0">
              <a:solidFill>
                <a:srgbClr val="0092D2"/>
              </a:solidFill>
              <a:latin typeface="Arial Black"/>
              <a:cs typeface="Arial Black"/>
            </a:endParaRPr>
          </a:p>
          <a:p>
            <a:pPr algn="ctr"/>
            <a:r>
              <a:rPr lang="fr-FR" spc="-50" baseline="30000" dirty="0">
                <a:solidFill>
                  <a:srgbClr val="3C5061"/>
                </a:solidFill>
                <a:latin typeface="Arial"/>
                <a:cs typeface="Arial"/>
              </a:rPr>
              <a:t>Une thématique s’adressant </a:t>
            </a:r>
            <a:br>
              <a:rPr lang="fr-FR" spc="-50" baseline="30000" dirty="0">
                <a:solidFill>
                  <a:srgbClr val="3C5061"/>
                </a:solidFill>
                <a:latin typeface="Arial"/>
                <a:cs typeface="Arial"/>
              </a:rPr>
            </a:br>
            <a:r>
              <a:rPr lang="fr-FR" spc="-50" baseline="30000" dirty="0">
                <a:solidFill>
                  <a:srgbClr val="3C5061"/>
                </a:solidFill>
                <a:latin typeface="Arial"/>
                <a:cs typeface="Arial"/>
              </a:rPr>
              <a:t>à un public spécifique et fragilisé (sénior, en situation de handicap, atteint de maladie chronique, etc.)</a:t>
            </a:r>
          </a:p>
          <a:p>
            <a:pPr algn="ctr"/>
            <a:r>
              <a:rPr lang="fr-FR" spc="-50" baseline="30000" dirty="0">
                <a:solidFill>
                  <a:srgbClr val="3C5061"/>
                </a:solidFill>
                <a:latin typeface="Arial"/>
                <a:cs typeface="Arial"/>
              </a:rPr>
              <a:t>et intégrant la pratique </a:t>
            </a:r>
            <a:br>
              <a:rPr lang="fr-FR" spc="-50" baseline="30000" dirty="0">
                <a:solidFill>
                  <a:srgbClr val="3C5061"/>
                </a:solidFill>
                <a:latin typeface="Arial"/>
                <a:cs typeface="Arial"/>
              </a:rPr>
            </a:br>
            <a:r>
              <a:rPr lang="fr-FR" spc="-50" baseline="30000" dirty="0">
                <a:solidFill>
                  <a:srgbClr val="3C5061"/>
                </a:solidFill>
                <a:latin typeface="Arial"/>
                <a:cs typeface="Arial"/>
              </a:rPr>
              <a:t>d’une activité adaptée.</a:t>
            </a:r>
          </a:p>
        </p:txBody>
      </p:sp>
      <p:sp>
        <p:nvSpPr>
          <p:cNvPr id="6" name="Rectangle 5"/>
          <p:cNvSpPr/>
          <p:nvPr/>
        </p:nvSpPr>
        <p:spPr>
          <a:xfrm>
            <a:off x="5854549" y="3489541"/>
            <a:ext cx="2433701" cy="1126462"/>
          </a:xfrm>
          <a:prstGeom prst="rect">
            <a:avLst/>
          </a:prstGeom>
        </p:spPr>
        <p:txBody>
          <a:bodyPr wrap="square">
            <a:spAutoFit/>
          </a:bodyPr>
          <a:lstStyle/>
          <a:p>
            <a:pPr algn="ctr"/>
            <a:r>
              <a:rPr lang="fr-FR" b="1" spc="-50" baseline="30000" dirty="0">
                <a:solidFill>
                  <a:srgbClr val="EEA420"/>
                </a:solidFill>
                <a:latin typeface="Arial Black"/>
                <a:cs typeface="Arial Black"/>
              </a:rPr>
              <a:t>BOUGER AU QUOTIDIEN</a:t>
            </a:r>
          </a:p>
          <a:p>
            <a:pPr algn="ctr"/>
            <a:endParaRPr lang="fr-FR" sz="900" b="1" spc="-50" baseline="30000" dirty="0">
              <a:solidFill>
                <a:srgbClr val="0092D2"/>
              </a:solidFill>
              <a:latin typeface="Arial Black"/>
              <a:cs typeface="Arial Black"/>
            </a:endParaRPr>
          </a:p>
          <a:p>
            <a:pPr algn="ctr"/>
            <a:r>
              <a:rPr lang="fr-FR" spc="-50" baseline="30000" dirty="0">
                <a:solidFill>
                  <a:srgbClr val="3C5061"/>
                </a:solidFill>
                <a:latin typeface="Arial"/>
                <a:cs typeface="Arial"/>
              </a:rPr>
              <a:t>Une thématique pour apprendre </a:t>
            </a:r>
            <a:br>
              <a:rPr lang="fr-FR" spc="-50" baseline="30000" dirty="0">
                <a:solidFill>
                  <a:srgbClr val="3C5061"/>
                </a:solidFill>
                <a:latin typeface="Arial"/>
                <a:cs typeface="Arial"/>
              </a:rPr>
            </a:br>
            <a:r>
              <a:rPr lang="fr-FR" spc="-50" baseline="30000" dirty="0">
                <a:solidFill>
                  <a:srgbClr val="3C5061"/>
                </a:solidFill>
                <a:latin typeface="Arial"/>
                <a:cs typeface="Arial"/>
              </a:rPr>
              <a:t>à devenir autonome et à se responsabiliser en devenant acteur de sa santé grâce à la marche.</a:t>
            </a:r>
          </a:p>
        </p:txBody>
      </p:sp>
    </p:spTree>
    <p:extLst>
      <p:ext uri="{BB962C8B-B14F-4D97-AF65-F5344CB8AC3E}">
        <p14:creationId xmlns:p14="http://schemas.microsoft.com/office/powerpoint/2010/main" val="2164342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Arbre rayons soleil - copie.png"/>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40583" r="4403" b="10973"/>
          <a:stretch/>
        </p:blipFill>
        <p:spPr>
          <a:xfrm flipH="1">
            <a:off x="193040" y="196850"/>
            <a:ext cx="8760091" cy="2491273"/>
          </a:xfrm>
          <a:prstGeom prst="rect">
            <a:avLst/>
          </a:prstGeom>
        </p:spPr>
      </p:pic>
      <p:pic>
        <p:nvPicPr>
          <p:cNvPr id="6" name="Image 5"/>
          <p:cNvPicPr>
            <a:picLocks noChangeAspect="1"/>
          </p:cNvPicPr>
          <p:nvPr/>
        </p:nvPicPr>
        <p:blipFill>
          <a:blip r:embed="rId4"/>
          <a:stretch>
            <a:fillRect/>
          </a:stretch>
        </p:blipFill>
        <p:spPr>
          <a:xfrm>
            <a:off x="8284917" y="486499"/>
            <a:ext cx="508489" cy="508489"/>
          </a:xfrm>
          <a:prstGeom prst="rect">
            <a:avLst/>
          </a:prstGeom>
        </p:spPr>
      </p:pic>
      <p:sp>
        <p:nvSpPr>
          <p:cNvPr id="7" name="Rectangle 6"/>
          <p:cNvSpPr/>
          <p:nvPr/>
        </p:nvSpPr>
        <p:spPr>
          <a:xfrm>
            <a:off x="3675529" y="371061"/>
            <a:ext cx="4543132" cy="913070"/>
          </a:xfrm>
          <a:prstGeom prst="rect">
            <a:avLst/>
          </a:prstGeom>
        </p:spPr>
        <p:txBody>
          <a:bodyPr wrap="square">
            <a:spAutoFit/>
          </a:bodyPr>
          <a:lstStyle/>
          <a:p>
            <a:pPr algn="r"/>
            <a:r>
              <a:rPr lang="fr-FR" sz="2000" b="1" spc="-50" baseline="30000" dirty="0">
                <a:solidFill>
                  <a:schemeClr val="bg1"/>
                </a:solidFill>
                <a:latin typeface="Arial Black"/>
                <a:cs typeface="Arial Black"/>
              </a:rPr>
              <a:t>La FSCF incite ses </a:t>
            </a:r>
            <a:r>
              <a:rPr lang="fr-FR" sz="2000" b="1" spc="-50" baseline="30000">
                <a:solidFill>
                  <a:schemeClr val="bg1"/>
                </a:solidFill>
                <a:latin typeface="Arial Black"/>
                <a:cs typeface="Arial Black"/>
              </a:rPr>
              <a:t>associations à </a:t>
            </a:r>
            <a:r>
              <a:rPr lang="fr-FR" sz="2000" b="1" spc="-50" baseline="30000" dirty="0">
                <a:solidFill>
                  <a:schemeClr val="bg1"/>
                </a:solidFill>
                <a:latin typeface="Arial Black"/>
                <a:cs typeface="Arial Black"/>
              </a:rPr>
              <a:t>s’engager dans une démarche responsable tant dans la gestion de la vie quotidienne que dans l’organisation d’événements ou de rencontres </a:t>
            </a:r>
          </a:p>
        </p:txBody>
      </p:sp>
      <p:pic>
        <p:nvPicPr>
          <p:cNvPr id="9" name="Image 8"/>
          <p:cNvPicPr>
            <a:picLocks noChangeAspect="1"/>
          </p:cNvPicPr>
          <p:nvPr/>
        </p:nvPicPr>
        <p:blipFill>
          <a:blip r:embed="rId5"/>
          <a:stretch>
            <a:fillRect/>
          </a:stretch>
        </p:blipFill>
        <p:spPr>
          <a:xfrm>
            <a:off x="743179" y="1279096"/>
            <a:ext cx="937444" cy="1201634"/>
          </a:xfrm>
          <a:prstGeom prst="rect">
            <a:avLst/>
          </a:prstGeom>
        </p:spPr>
      </p:pic>
      <p:sp>
        <p:nvSpPr>
          <p:cNvPr id="11" name="ZoneTexte 10"/>
          <p:cNvSpPr txBox="1"/>
          <p:nvPr/>
        </p:nvSpPr>
        <p:spPr>
          <a:xfrm>
            <a:off x="1663852" y="1895972"/>
            <a:ext cx="5652547" cy="707886"/>
          </a:xfrm>
          <a:prstGeom prst="rect">
            <a:avLst/>
          </a:prstGeom>
          <a:noFill/>
        </p:spPr>
        <p:txBody>
          <a:bodyPr wrap="square" rtlCol="0">
            <a:spAutoFit/>
          </a:bodyPr>
          <a:lstStyle/>
          <a:p>
            <a:r>
              <a:rPr lang="fr-FR" sz="4000" b="1" dirty="0">
                <a:solidFill>
                  <a:schemeClr val="bg1"/>
                </a:solidFill>
                <a:latin typeface="Helvetica Neue Bold Condensed"/>
                <a:cs typeface="Helvetica Neue Bold Condensed"/>
              </a:rPr>
              <a:t>éveloppement durable</a:t>
            </a:r>
          </a:p>
        </p:txBody>
      </p:sp>
      <p:sp>
        <p:nvSpPr>
          <p:cNvPr id="15" name="Rectangle 14"/>
          <p:cNvSpPr/>
          <p:nvPr/>
        </p:nvSpPr>
        <p:spPr>
          <a:xfrm>
            <a:off x="1424039" y="2726604"/>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307782" y="3248492"/>
            <a:ext cx="1774929" cy="1585049"/>
          </a:xfrm>
          <a:prstGeom prst="rect">
            <a:avLst/>
          </a:prstGeom>
        </p:spPr>
        <p:txBody>
          <a:bodyPr wrap="square">
            <a:spAutoFit/>
          </a:bodyPr>
          <a:lstStyle/>
          <a:p>
            <a:pPr algn="ctr"/>
            <a:r>
              <a:rPr lang="fr-FR" b="1" spc="-50" baseline="30000" dirty="0">
                <a:solidFill>
                  <a:srgbClr val="EEA420"/>
                </a:solidFill>
                <a:latin typeface="Arial Black"/>
                <a:cs typeface="Arial Black"/>
              </a:rPr>
              <a:t>1 CHARTE – 1 CLUB </a:t>
            </a:r>
          </a:p>
          <a:p>
            <a:pPr algn="ctr"/>
            <a:endParaRPr lang="fr-FR" sz="900" b="1" spc="-50" baseline="30000" dirty="0">
              <a:solidFill>
                <a:srgbClr val="0092D2"/>
              </a:solidFill>
              <a:latin typeface="Arial Black"/>
              <a:cs typeface="Arial Black"/>
            </a:endParaRPr>
          </a:p>
          <a:p>
            <a:pPr algn="ctr">
              <a:lnSpc>
                <a:spcPct val="110000"/>
              </a:lnSpc>
            </a:pPr>
            <a:r>
              <a:rPr lang="fr-FR" spc="-50" baseline="30000" dirty="0">
                <a:solidFill>
                  <a:srgbClr val="3C5061"/>
                </a:solidFill>
                <a:latin typeface="Arial"/>
                <a:cs typeface="Arial"/>
              </a:rPr>
              <a:t>Permet à chaque structure de rédiger sa propre charte développement durable avec des actions adaptées. </a:t>
            </a:r>
          </a:p>
        </p:txBody>
      </p:sp>
      <p:sp>
        <p:nvSpPr>
          <p:cNvPr id="16" name="Rectangle 15"/>
          <p:cNvSpPr/>
          <p:nvPr/>
        </p:nvSpPr>
        <p:spPr>
          <a:xfrm>
            <a:off x="6374553" y="2781305"/>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743020" y="2788725"/>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3896548" y="3247266"/>
            <a:ext cx="2235802" cy="1769715"/>
          </a:xfrm>
          <a:prstGeom prst="rect">
            <a:avLst/>
          </a:prstGeom>
        </p:spPr>
        <p:txBody>
          <a:bodyPr wrap="square">
            <a:spAutoFit/>
          </a:bodyPr>
          <a:lstStyle/>
          <a:p>
            <a:pPr algn="ctr"/>
            <a:r>
              <a:rPr lang="fr-FR" b="1" spc="-50" baseline="30000" dirty="0">
                <a:solidFill>
                  <a:srgbClr val="EEA420"/>
                </a:solidFill>
                <a:latin typeface="Arial Black"/>
                <a:cs typeface="Arial Black"/>
              </a:rPr>
              <a:t>ACCOMPAGNEMENT DE LA FÉDÉRATION</a:t>
            </a:r>
          </a:p>
          <a:p>
            <a:pPr algn="ctr"/>
            <a:endParaRPr lang="fr-FR" sz="900" b="1" spc="-50" baseline="30000" dirty="0">
              <a:solidFill>
                <a:srgbClr val="0092D2"/>
              </a:solidFill>
              <a:latin typeface="Arial Black"/>
              <a:cs typeface="Arial Black"/>
            </a:endParaRPr>
          </a:p>
          <a:p>
            <a:pPr algn="ctr">
              <a:lnSpc>
                <a:spcPct val="110000"/>
              </a:lnSpc>
            </a:pPr>
            <a:r>
              <a:rPr lang="fr-FR" spc="-50" baseline="30000" dirty="0">
                <a:solidFill>
                  <a:srgbClr val="3C5061"/>
                </a:solidFill>
                <a:latin typeface="Arial"/>
                <a:cs typeface="Arial"/>
              </a:rPr>
              <a:t>La FSCF accompagne ses structures dans la mise en place de projets responsables permettant de fédérer les membres autour d’un projet durable. </a:t>
            </a:r>
            <a:endParaRPr lang="fr-FR" spc="-50" baseline="30000" dirty="0">
              <a:latin typeface="Arial"/>
              <a:cs typeface="Arial"/>
            </a:endParaRPr>
          </a:p>
        </p:txBody>
      </p:sp>
      <p:sp>
        <p:nvSpPr>
          <p:cNvPr id="13" name="Rectangle 12"/>
          <p:cNvSpPr/>
          <p:nvPr/>
        </p:nvSpPr>
        <p:spPr>
          <a:xfrm>
            <a:off x="2002117" y="3252408"/>
            <a:ext cx="1994095" cy="1612749"/>
          </a:xfrm>
          <a:prstGeom prst="rect">
            <a:avLst/>
          </a:prstGeom>
        </p:spPr>
        <p:txBody>
          <a:bodyPr wrap="square">
            <a:spAutoFit/>
          </a:bodyPr>
          <a:lstStyle/>
          <a:p>
            <a:pPr algn="ctr"/>
            <a:r>
              <a:rPr lang="fr-FR" b="1" spc="-50" baseline="30000" dirty="0">
                <a:solidFill>
                  <a:srgbClr val="EEA420"/>
                </a:solidFill>
                <a:latin typeface="Arial Black"/>
                <a:cs typeface="Arial Black"/>
              </a:rPr>
              <a:t>LABEL CNOSF</a:t>
            </a:r>
          </a:p>
          <a:p>
            <a:pPr algn="ctr">
              <a:lnSpc>
                <a:spcPct val="130000"/>
              </a:lnSpc>
            </a:pPr>
            <a:endParaRPr lang="fr-FR" sz="900" b="1" spc="-50" baseline="30000" dirty="0">
              <a:solidFill>
                <a:srgbClr val="0092D2"/>
              </a:solidFill>
              <a:latin typeface="Arial Black"/>
              <a:cs typeface="Arial Black"/>
            </a:endParaRPr>
          </a:p>
          <a:p>
            <a:pPr algn="ctr">
              <a:lnSpc>
                <a:spcPct val="110000"/>
              </a:lnSpc>
            </a:pPr>
            <a:r>
              <a:rPr lang="fr-FR" spc="-50" baseline="30000" dirty="0">
                <a:solidFill>
                  <a:srgbClr val="3C5061"/>
                </a:solidFill>
                <a:latin typeface="Arial"/>
                <a:cs typeface="Arial"/>
              </a:rPr>
              <a:t>Offre une reconnaissance aux manifestations engagées dans une démarche responsable et un gain de notoriété auprès des décideurs publics et privés.</a:t>
            </a:r>
          </a:p>
        </p:txBody>
      </p:sp>
      <p:pic>
        <p:nvPicPr>
          <p:cNvPr id="18" name="Image 17" descr="LOGO Démarche Responsable FSCF-quadri.ep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54756" y="3197751"/>
            <a:ext cx="2564465" cy="1125285"/>
          </a:xfrm>
          <a:prstGeom prst="rect">
            <a:avLst/>
          </a:prstGeom>
        </p:spPr>
      </p:pic>
      <p:pic>
        <p:nvPicPr>
          <p:cNvPr id="19" name="Image 18"/>
          <p:cNvPicPr>
            <a:picLocks noChangeAspect="1"/>
          </p:cNvPicPr>
          <p:nvPr/>
        </p:nvPicPr>
        <p:blipFill>
          <a:blip r:embed="rId7"/>
          <a:stretch>
            <a:fillRect/>
          </a:stretch>
        </p:blipFill>
        <p:spPr>
          <a:xfrm>
            <a:off x="1102485" y="2764777"/>
            <a:ext cx="315218" cy="297973"/>
          </a:xfrm>
          <a:prstGeom prst="rect">
            <a:avLst/>
          </a:prstGeom>
        </p:spPr>
      </p:pic>
      <p:pic>
        <p:nvPicPr>
          <p:cNvPr id="20" name="Image 19"/>
          <p:cNvPicPr>
            <a:picLocks noChangeAspect="1"/>
          </p:cNvPicPr>
          <p:nvPr/>
        </p:nvPicPr>
        <p:blipFill>
          <a:blip r:embed="rId8"/>
          <a:stretch>
            <a:fillRect/>
          </a:stretch>
        </p:blipFill>
        <p:spPr>
          <a:xfrm>
            <a:off x="4844196" y="2842612"/>
            <a:ext cx="278060" cy="262018"/>
          </a:xfrm>
          <a:prstGeom prst="rect">
            <a:avLst/>
          </a:prstGeom>
        </p:spPr>
      </p:pic>
      <p:pic>
        <p:nvPicPr>
          <p:cNvPr id="21" name="Image 20"/>
          <p:cNvPicPr>
            <a:picLocks noChangeAspect="1"/>
          </p:cNvPicPr>
          <p:nvPr/>
        </p:nvPicPr>
        <p:blipFill>
          <a:blip r:embed="rId9"/>
          <a:stretch>
            <a:fillRect/>
          </a:stretch>
        </p:blipFill>
        <p:spPr>
          <a:xfrm>
            <a:off x="2872686" y="2788725"/>
            <a:ext cx="184727" cy="295563"/>
          </a:xfrm>
          <a:prstGeom prst="rect">
            <a:avLst/>
          </a:prstGeom>
        </p:spPr>
      </p:pic>
    </p:spTree>
    <p:extLst>
      <p:ext uri="{BB962C8B-B14F-4D97-AF65-F5344CB8AC3E}">
        <p14:creationId xmlns:p14="http://schemas.microsoft.com/office/powerpoint/2010/main" val="1776758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Arbre rayons soleil - copie.png"/>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4399" t="41714" b="9842"/>
          <a:stretch/>
        </p:blipFill>
        <p:spPr>
          <a:xfrm>
            <a:off x="197274" y="196850"/>
            <a:ext cx="8741745" cy="2491273"/>
          </a:xfrm>
          <a:prstGeom prst="rect">
            <a:avLst/>
          </a:prstGeom>
        </p:spPr>
      </p:pic>
      <p:pic>
        <p:nvPicPr>
          <p:cNvPr id="6" name="Image 5"/>
          <p:cNvPicPr>
            <a:picLocks noChangeAspect="1"/>
          </p:cNvPicPr>
          <p:nvPr/>
        </p:nvPicPr>
        <p:blipFill>
          <a:blip r:embed="rId4"/>
          <a:stretch>
            <a:fillRect/>
          </a:stretch>
        </p:blipFill>
        <p:spPr>
          <a:xfrm>
            <a:off x="8195271" y="486499"/>
            <a:ext cx="508489" cy="508489"/>
          </a:xfrm>
          <a:prstGeom prst="rect">
            <a:avLst/>
          </a:prstGeom>
        </p:spPr>
      </p:pic>
      <p:sp>
        <p:nvSpPr>
          <p:cNvPr id="7" name="Rectangle 6"/>
          <p:cNvSpPr/>
          <p:nvPr/>
        </p:nvSpPr>
        <p:spPr>
          <a:xfrm>
            <a:off x="4242934" y="371061"/>
            <a:ext cx="3901021" cy="913070"/>
          </a:xfrm>
          <a:prstGeom prst="rect">
            <a:avLst/>
          </a:prstGeom>
        </p:spPr>
        <p:txBody>
          <a:bodyPr wrap="square">
            <a:spAutoFit/>
          </a:bodyPr>
          <a:lstStyle/>
          <a:p>
            <a:pPr algn="r"/>
            <a:r>
              <a:rPr lang="fr-FR" sz="2000" b="1" spc="-50" baseline="30000" dirty="0">
                <a:solidFill>
                  <a:schemeClr val="bg1"/>
                </a:solidFill>
                <a:latin typeface="Arial Black"/>
                <a:cs typeface="Arial Black"/>
              </a:rPr>
              <a:t>La FSCF est engagée dans une démarche responsable tant dans la gestion de la vie quotidienne que dans l’organisation et la mise en place d’événements </a:t>
            </a:r>
          </a:p>
        </p:txBody>
      </p:sp>
      <p:pic>
        <p:nvPicPr>
          <p:cNvPr id="9" name="Image 8"/>
          <p:cNvPicPr>
            <a:picLocks noChangeAspect="1"/>
          </p:cNvPicPr>
          <p:nvPr/>
        </p:nvPicPr>
        <p:blipFill>
          <a:blip r:embed="rId5"/>
          <a:stretch>
            <a:fillRect/>
          </a:stretch>
        </p:blipFill>
        <p:spPr>
          <a:xfrm>
            <a:off x="743179" y="1264985"/>
            <a:ext cx="937444" cy="1201634"/>
          </a:xfrm>
          <a:prstGeom prst="rect">
            <a:avLst/>
          </a:prstGeom>
        </p:spPr>
      </p:pic>
      <p:sp>
        <p:nvSpPr>
          <p:cNvPr id="11" name="ZoneTexte 10"/>
          <p:cNvSpPr txBox="1"/>
          <p:nvPr/>
        </p:nvSpPr>
        <p:spPr>
          <a:xfrm>
            <a:off x="1685748" y="1881861"/>
            <a:ext cx="5652547" cy="707886"/>
          </a:xfrm>
          <a:prstGeom prst="rect">
            <a:avLst/>
          </a:prstGeom>
          <a:noFill/>
        </p:spPr>
        <p:txBody>
          <a:bodyPr wrap="square" rtlCol="0">
            <a:spAutoFit/>
          </a:bodyPr>
          <a:lstStyle/>
          <a:p>
            <a:r>
              <a:rPr lang="fr-FR" sz="4000" b="1" dirty="0">
                <a:solidFill>
                  <a:schemeClr val="bg1"/>
                </a:solidFill>
                <a:latin typeface="Helvetica Neue Bold Condensed"/>
                <a:cs typeface="Helvetica Neue Bold Condensed"/>
              </a:rPr>
              <a:t>éveloppement durable</a:t>
            </a:r>
          </a:p>
        </p:txBody>
      </p:sp>
      <p:sp>
        <p:nvSpPr>
          <p:cNvPr id="15" name="Rectangle 14"/>
          <p:cNvSpPr/>
          <p:nvPr/>
        </p:nvSpPr>
        <p:spPr>
          <a:xfrm>
            <a:off x="1424039" y="2726604"/>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586506" y="3280512"/>
            <a:ext cx="2818212" cy="1585049"/>
          </a:xfrm>
          <a:prstGeom prst="rect">
            <a:avLst/>
          </a:prstGeom>
        </p:spPr>
        <p:txBody>
          <a:bodyPr wrap="square">
            <a:spAutoFit/>
          </a:bodyPr>
          <a:lstStyle/>
          <a:p>
            <a:pPr algn="ctr"/>
            <a:r>
              <a:rPr lang="fr-FR" b="1" spc="-50" baseline="30000" dirty="0">
                <a:solidFill>
                  <a:srgbClr val="EEA420"/>
                </a:solidFill>
                <a:latin typeface="Arial Black"/>
                <a:cs typeface="Arial Black"/>
              </a:rPr>
              <a:t>ARCHIVAGE</a:t>
            </a:r>
          </a:p>
          <a:p>
            <a:pPr algn="ctr"/>
            <a:endParaRPr lang="fr-FR" sz="900" b="1" spc="-50" baseline="30000" dirty="0">
              <a:solidFill>
                <a:srgbClr val="0092D2"/>
              </a:solidFill>
              <a:latin typeface="Arial Black"/>
              <a:cs typeface="Arial Black"/>
            </a:endParaRPr>
          </a:p>
          <a:p>
            <a:pPr algn="ctr">
              <a:lnSpc>
                <a:spcPct val="110000"/>
              </a:lnSpc>
            </a:pPr>
            <a:r>
              <a:rPr lang="fr-FR" spc="-50" baseline="30000" dirty="0">
                <a:solidFill>
                  <a:srgbClr val="3C5061"/>
                </a:solidFill>
                <a:latin typeface="Arial"/>
                <a:cs typeface="Arial"/>
              </a:rPr>
              <a:t>38 000 pages de l’histoire fédérale consultables sur le site de la Bibliothèque nationale de France (</a:t>
            </a:r>
            <a:r>
              <a:rPr lang="fr-FR" spc="-50" baseline="30000" dirty="0" err="1">
                <a:solidFill>
                  <a:srgbClr val="3C5061"/>
                </a:solidFill>
                <a:latin typeface="Arial"/>
                <a:cs typeface="Arial"/>
              </a:rPr>
              <a:t>BnF</a:t>
            </a:r>
            <a:r>
              <a:rPr lang="fr-FR" spc="-50" baseline="30000" dirty="0">
                <a:solidFill>
                  <a:srgbClr val="3C5061"/>
                </a:solidFill>
                <a:latin typeface="Arial"/>
                <a:cs typeface="Arial"/>
              </a:rPr>
              <a:t>) et des films de l’entre-deux guerres sur le site de l’Institut national du sport et de l’éducation physique (INSEP).</a:t>
            </a:r>
          </a:p>
        </p:txBody>
      </p:sp>
      <p:sp>
        <p:nvSpPr>
          <p:cNvPr id="16" name="Rectangle 15"/>
          <p:cNvSpPr/>
          <p:nvPr/>
        </p:nvSpPr>
        <p:spPr>
          <a:xfrm>
            <a:off x="6374553" y="2781305"/>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743020" y="2788725"/>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5764597" y="3273733"/>
            <a:ext cx="2796697" cy="975652"/>
          </a:xfrm>
          <a:prstGeom prst="rect">
            <a:avLst/>
          </a:prstGeom>
        </p:spPr>
        <p:txBody>
          <a:bodyPr wrap="square">
            <a:spAutoFit/>
          </a:bodyPr>
          <a:lstStyle/>
          <a:p>
            <a:pPr algn="ctr"/>
            <a:r>
              <a:rPr lang="fr-FR" b="1" spc="-50" baseline="30000" dirty="0">
                <a:solidFill>
                  <a:srgbClr val="EEA420"/>
                </a:solidFill>
                <a:latin typeface="Arial Black"/>
                <a:cs typeface="Arial Black"/>
              </a:rPr>
              <a:t>EXPOSITION PERMANENTE</a:t>
            </a:r>
          </a:p>
          <a:p>
            <a:pPr algn="ctr"/>
            <a:endParaRPr lang="fr-FR" sz="900" b="1" spc="-50" baseline="30000" dirty="0">
              <a:solidFill>
                <a:srgbClr val="0092D2"/>
              </a:solidFill>
              <a:latin typeface="Arial Black"/>
              <a:cs typeface="Arial Black"/>
            </a:endParaRPr>
          </a:p>
          <a:p>
            <a:pPr algn="ctr">
              <a:lnSpc>
                <a:spcPct val="110000"/>
              </a:lnSpc>
            </a:pPr>
            <a:r>
              <a:rPr lang="fr-FR" spc="-50" baseline="30000" dirty="0">
                <a:solidFill>
                  <a:srgbClr val="3C5061"/>
                </a:solidFill>
                <a:latin typeface="Arial"/>
                <a:cs typeface="Arial"/>
              </a:rPr>
              <a:t>Une rétrospective de l’histoire fédérale racontée via des images d’archives des activités sportives, culturelles et de loisirs. </a:t>
            </a:r>
          </a:p>
        </p:txBody>
      </p:sp>
      <p:sp>
        <p:nvSpPr>
          <p:cNvPr id="13" name="Rectangle 12"/>
          <p:cNvSpPr/>
          <p:nvPr/>
        </p:nvSpPr>
        <p:spPr>
          <a:xfrm>
            <a:off x="3667543" y="3271561"/>
            <a:ext cx="1808914" cy="1612749"/>
          </a:xfrm>
          <a:prstGeom prst="rect">
            <a:avLst/>
          </a:prstGeom>
        </p:spPr>
        <p:txBody>
          <a:bodyPr wrap="square">
            <a:spAutoFit/>
          </a:bodyPr>
          <a:lstStyle/>
          <a:p>
            <a:pPr algn="ctr"/>
            <a:r>
              <a:rPr lang="fr-FR" b="1" spc="-50" baseline="30000" dirty="0">
                <a:solidFill>
                  <a:srgbClr val="EEA420"/>
                </a:solidFill>
                <a:latin typeface="Arial Black"/>
                <a:cs typeface="Arial Black"/>
              </a:rPr>
              <a:t>MUSÉE VIRTUEL</a:t>
            </a:r>
          </a:p>
          <a:p>
            <a:pPr algn="ctr">
              <a:lnSpc>
                <a:spcPct val="130000"/>
              </a:lnSpc>
            </a:pPr>
            <a:endParaRPr lang="fr-FR" sz="900" b="1" spc="-50" baseline="30000" dirty="0">
              <a:solidFill>
                <a:srgbClr val="0092D2"/>
              </a:solidFill>
              <a:latin typeface="Arial Black"/>
              <a:cs typeface="Arial Black"/>
            </a:endParaRPr>
          </a:p>
          <a:p>
            <a:pPr algn="ctr">
              <a:lnSpc>
                <a:spcPct val="110000"/>
              </a:lnSpc>
            </a:pPr>
            <a:r>
              <a:rPr lang="fr-FR" spc="-50" baseline="30000" dirty="0">
                <a:solidFill>
                  <a:srgbClr val="3C5061"/>
                </a:solidFill>
                <a:latin typeface="Arial"/>
                <a:cs typeface="Arial"/>
              </a:rPr>
              <a:t>Galerie de portraits</a:t>
            </a:r>
          </a:p>
          <a:p>
            <a:pPr algn="ctr">
              <a:lnSpc>
                <a:spcPct val="110000"/>
              </a:lnSpc>
            </a:pPr>
            <a:r>
              <a:rPr lang="fr-FR" spc="-50" baseline="30000" dirty="0">
                <a:solidFill>
                  <a:srgbClr val="3C5061"/>
                </a:solidFill>
                <a:latin typeface="Arial"/>
                <a:cs typeface="Arial"/>
              </a:rPr>
              <a:t>Histoire écrite</a:t>
            </a:r>
          </a:p>
          <a:p>
            <a:pPr algn="ctr">
              <a:lnSpc>
                <a:spcPct val="110000"/>
              </a:lnSpc>
            </a:pPr>
            <a:r>
              <a:rPr lang="fr-FR" spc="-50" baseline="30000" dirty="0">
                <a:solidFill>
                  <a:srgbClr val="3C5061"/>
                </a:solidFill>
                <a:latin typeface="Arial"/>
                <a:cs typeface="Arial"/>
              </a:rPr>
              <a:t>Expositions virtuelles</a:t>
            </a:r>
          </a:p>
          <a:p>
            <a:pPr algn="ctr">
              <a:lnSpc>
                <a:spcPct val="110000"/>
              </a:lnSpc>
            </a:pPr>
            <a:endParaRPr lang="fr-FR" spc="-50" baseline="30000" dirty="0">
              <a:solidFill>
                <a:srgbClr val="3C5061"/>
              </a:solidFill>
              <a:latin typeface="Arial"/>
              <a:cs typeface="Arial"/>
            </a:endParaRPr>
          </a:p>
          <a:p>
            <a:pPr algn="ctr">
              <a:lnSpc>
                <a:spcPct val="110000"/>
              </a:lnSpc>
            </a:pPr>
            <a:endParaRPr lang="fr-FR" spc="-50" baseline="30000" dirty="0">
              <a:solidFill>
                <a:srgbClr val="3C5061"/>
              </a:solidFill>
              <a:latin typeface="Arial"/>
              <a:cs typeface="Arial"/>
            </a:endParaRPr>
          </a:p>
          <a:p>
            <a:pPr algn="ctr">
              <a:lnSpc>
                <a:spcPct val="110000"/>
              </a:lnSpc>
            </a:pPr>
            <a:endParaRPr lang="fr-FR" spc="-50" baseline="30000" dirty="0">
              <a:solidFill>
                <a:srgbClr val="3C5061"/>
              </a:solidFill>
              <a:latin typeface="Arial"/>
              <a:cs typeface="Arial"/>
            </a:endParaRPr>
          </a:p>
        </p:txBody>
      </p:sp>
      <p:pic>
        <p:nvPicPr>
          <p:cNvPr id="19" name="Image 18"/>
          <p:cNvPicPr>
            <a:picLocks noChangeAspect="1"/>
          </p:cNvPicPr>
          <p:nvPr/>
        </p:nvPicPr>
        <p:blipFill>
          <a:blip r:embed="rId6"/>
          <a:stretch>
            <a:fillRect/>
          </a:stretch>
        </p:blipFill>
        <p:spPr>
          <a:xfrm>
            <a:off x="1893472" y="2831663"/>
            <a:ext cx="315218" cy="297973"/>
          </a:xfrm>
          <a:prstGeom prst="rect">
            <a:avLst/>
          </a:prstGeom>
        </p:spPr>
      </p:pic>
      <p:pic>
        <p:nvPicPr>
          <p:cNvPr id="20" name="Image 19"/>
          <p:cNvPicPr>
            <a:picLocks noChangeAspect="1"/>
          </p:cNvPicPr>
          <p:nvPr/>
        </p:nvPicPr>
        <p:blipFill>
          <a:blip r:embed="rId7"/>
          <a:stretch>
            <a:fillRect/>
          </a:stretch>
        </p:blipFill>
        <p:spPr>
          <a:xfrm>
            <a:off x="7060235" y="2889516"/>
            <a:ext cx="278060" cy="262018"/>
          </a:xfrm>
          <a:prstGeom prst="rect">
            <a:avLst/>
          </a:prstGeom>
        </p:spPr>
      </p:pic>
      <p:pic>
        <p:nvPicPr>
          <p:cNvPr id="21" name="Image 20"/>
          <p:cNvPicPr>
            <a:picLocks noChangeAspect="1"/>
          </p:cNvPicPr>
          <p:nvPr/>
        </p:nvPicPr>
        <p:blipFill>
          <a:blip r:embed="rId8"/>
          <a:stretch>
            <a:fillRect/>
          </a:stretch>
        </p:blipFill>
        <p:spPr>
          <a:xfrm>
            <a:off x="4479637" y="2831663"/>
            <a:ext cx="184727" cy="295563"/>
          </a:xfrm>
          <a:prstGeom prst="rect">
            <a:avLst/>
          </a:prstGeom>
        </p:spPr>
      </p:pic>
      <p:pic>
        <p:nvPicPr>
          <p:cNvPr id="2" name="Image 1" descr="IMG_5562.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97274" y="145516"/>
            <a:ext cx="8752693" cy="2542607"/>
          </a:xfrm>
          <a:prstGeom prst="rect">
            <a:avLst/>
          </a:prstGeom>
        </p:spPr>
      </p:pic>
      <p:pic>
        <p:nvPicPr>
          <p:cNvPr id="26" name="Image 25"/>
          <p:cNvPicPr>
            <a:picLocks noChangeAspect="1"/>
          </p:cNvPicPr>
          <p:nvPr/>
        </p:nvPicPr>
        <p:blipFill>
          <a:blip r:embed="rId4"/>
          <a:stretch>
            <a:fillRect/>
          </a:stretch>
        </p:blipFill>
        <p:spPr>
          <a:xfrm>
            <a:off x="8205347" y="337668"/>
            <a:ext cx="508489" cy="508489"/>
          </a:xfrm>
          <a:prstGeom prst="rect">
            <a:avLst/>
          </a:prstGeom>
        </p:spPr>
      </p:pic>
      <p:sp>
        <p:nvSpPr>
          <p:cNvPr id="29" name="ZoneTexte 28"/>
          <p:cNvSpPr txBox="1"/>
          <p:nvPr/>
        </p:nvSpPr>
        <p:spPr>
          <a:xfrm>
            <a:off x="1684876" y="1903759"/>
            <a:ext cx="5652547" cy="707886"/>
          </a:xfrm>
          <a:prstGeom prst="rect">
            <a:avLst/>
          </a:prstGeom>
          <a:noFill/>
        </p:spPr>
        <p:txBody>
          <a:bodyPr wrap="square" rtlCol="0">
            <a:spAutoFit/>
          </a:bodyPr>
          <a:lstStyle/>
          <a:p>
            <a:r>
              <a:rPr lang="fr-FR" sz="4000" b="1" dirty="0">
                <a:solidFill>
                  <a:schemeClr val="bg1"/>
                </a:solidFill>
                <a:latin typeface="Helvetica Neue Bold Condensed"/>
                <a:cs typeface="Helvetica Neue Bold Condensed"/>
              </a:rPr>
              <a:t>istoire et patrimoine</a:t>
            </a:r>
          </a:p>
        </p:txBody>
      </p:sp>
      <p:pic>
        <p:nvPicPr>
          <p:cNvPr id="4" name="Image 3"/>
          <p:cNvPicPr>
            <a:picLocks noChangeAspect="1"/>
          </p:cNvPicPr>
          <p:nvPr/>
        </p:nvPicPr>
        <p:blipFill>
          <a:blip r:embed="rId10"/>
          <a:stretch>
            <a:fillRect/>
          </a:stretch>
        </p:blipFill>
        <p:spPr>
          <a:xfrm>
            <a:off x="764026" y="1284131"/>
            <a:ext cx="921722" cy="1181480"/>
          </a:xfrm>
          <a:prstGeom prst="rect">
            <a:avLst/>
          </a:prstGeom>
        </p:spPr>
      </p:pic>
      <p:sp>
        <p:nvSpPr>
          <p:cNvPr id="30" name="Rectangle 29"/>
          <p:cNvSpPr/>
          <p:nvPr/>
        </p:nvSpPr>
        <p:spPr>
          <a:xfrm>
            <a:off x="3526118" y="403362"/>
            <a:ext cx="4595704" cy="707886"/>
          </a:xfrm>
          <a:prstGeom prst="rect">
            <a:avLst/>
          </a:prstGeom>
        </p:spPr>
        <p:txBody>
          <a:bodyPr wrap="square">
            <a:spAutoFit/>
          </a:bodyPr>
          <a:lstStyle/>
          <a:p>
            <a:pPr algn="r"/>
            <a:r>
              <a:rPr lang="fr-FR" sz="2000" b="1" spc="-50" baseline="30000" dirty="0">
                <a:solidFill>
                  <a:schemeClr val="bg1"/>
                </a:solidFill>
                <a:latin typeface="Arial Black"/>
                <a:cs typeface="Arial Black"/>
              </a:rPr>
              <a:t>Forte de ses 120 ans, la FSCF contribue à faire voir et valoir son histoire et à assurer sa notoriété</a:t>
            </a:r>
          </a:p>
          <a:p>
            <a:pPr algn="r"/>
            <a:r>
              <a:rPr lang="fr-FR" sz="2000" b="1" spc="-50" baseline="30000" dirty="0">
                <a:solidFill>
                  <a:schemeClr val="bg1"/>
                </a:solidFill>
                <a:latin typeface="Arial Black"/>
                <a:cs typeface="Arial Black"/>
              </a:rPr>
              <a:t> </a:t>
            </a:r>
          </a:p>
        </p:txBody>
      </p:sp>
    </p:spTree>
    <p:extLst>
      <p:ext uri="{BB962C8B-B14F-4D97-AF65-F5344CB8AC3E}">
        <p14:creationId xmlns:p14="http://schemas.microsoft.com/office/powerpoint/2010/main" val="231785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046319" y="4264620"/>
            <a:ext cx="1819100" cy="521168"/>
          </a:xfrm>
          <a:prstGeom prst="rect">
            <a:avLst/>
          </a:prstGeom>
        </p:spPr>
        <p:txBody>
          <a:bodyPr wrap="square">
            <a:spAutoFit/>
          </a:bodyPr>
          <a:lstStyle/>
          <a:p>
            <a:pPr>
              <a:lnSpc>
                <a:spcPct val="70000"/>
              </a:lnSpc>
            </a:pPr>
            <a:r>
              <a:rPr lang="fr-FR" sz="3400" b="1" spc="-50" baseline="30000" dirty="0">
                <a:solidFill>
                  <a:srgbClr val="0092D2"/>
                </a:solidFill>
                <a:latin typeface="Arial Black"/>
                <a:cs typeface="Arial Black"/>
              </a:rPr>
              <a:t>40 000</a:t>
            </a:r>
          </a:p>
          <a:p>
            <a:pPr>
              <a:lnSpc>
                <a:spcPct val="70000"/>
              </a:lnSpc>
            </a:pPr>
            <a:r>
              <a:rPr lang="fr-FR" sz="2400" spc="-50" baseline="30000" dirty="0">
                <a:solidFill>
                  <a:srgbClr val="0092D2"/>
                </a:solidFill>
                <a:latin typeface="Arial"/>
                <a:cs typeface="Arial"/>
              </a:rPr>
              <a:t>bénévoles*</a:t>
            </a:r>
            <a:endParaRPr lang="fr-FR" sz="2400" dirty="0">
              <a:latin typeface="Arial"/>
              <a:cs typeface="Arial"/>
            </a:endParaRPr>
          </a:p>
        </p:txBody>
      </p:sp>
      <p:pic>
        <p:nvPicPr>
          <p:cNvPr id="3" name="Image 2"/>
          <p:cNvPicPr>
            <a:picLocks noChangeAspect="1"/>
          </p:cNvPicPr>
          <p:nvPr/>
        </p:nvPicPr>
        <p:blipFill>
          <a:blip r:embed="rId3"/>
          <a:stretch>
            <a:fillRect/>
          </a:stretch>
        </p:blipFill>
        <p:spPr>
          <a:xfrm flipH="1">
            <a:off x="3042112" y="2503906"/>
            <a:ext cx="908566" cy="302856"/>
          </a:xfrm>
          <a:prstGeom prst="rect">
            <a:avLst/>
          </a:prstGeom>
        </p:spPr>
      </p:pic>
      <p:pic>
        <p:nvPicPr>
          <p:cNvPr id="4" name="Image 3"/>
          <p:cNvPicPr>
            <a:picLocks noChangeAspect="1"/>
          </p:cNvPicPr>
          <p:nvPr/>
        </p:nvPicPr>
        <p:blipFill>
          <a:blip r:embed="rId4"/>
          <a:stretch>
            <a:fillRect/>
          </a:stretch>
        </p:blipFill>
        <p:spPr>
          <a:xfrm flipH="1">
            <a:off x="5646536" y="2561593"/>
            <a:ext cx="269205" cy="245169"/>
          </a:xfrm>
          <a:prstGeom prst="rect">
            <a:avLst/>
          </a:prstGeom>
        </p:spPr>
      </p:pic>
      <p:sp>
        <p:nvSpPr>
          <p:cNvPr id="5" name="Rectangle 4"/>
          <p:cNvSpPr/>
          <p:nvPr/>
        </p:nvSpPr>
        <p:spPr>
          <a:xfrm>
            <a:off x="-60353" y="3001741"/>
            <a:ext cx="2513263" cy="1511183"/>
          </a:xfrm>
          <a:prstGeom prst="rect">
            <a:avLst/>
          </a:prstGeom>
        </p:spPr>
        <p:txBody>
          <a:bodyPr wrap="square">
            <a:spAutoFit/>
          </a:bodyPr>
          <a:lstStyle/>
          <a:p>
            <a:pPr algn="ctr">
              <a:lnSpc>
                <a:spcPct val="110000"/>
              </a:lnSpc>
            </a:pPr>
            <a:r>
              <a:rPr lang="fr-FR" b="1" spc="-50" baseline="30000" dirty="0">
                <a:solidFill>
                  <a:srgbClr val="0092D2"/>
                </a:solidFill>
                <a:latin typeface="Arial Black"/>
                <a:cs typeface="Arial Black"/>
              </a:rPr>
              <a:t>Mission de la FSCF</a:t>
            </a:r>
          </a:p>
          <a:p>
            <a:pPr algn="ctr">
              <a:lnSpc>
                <a:spcPct val="110000"/>
              </a:lnSpc>
            </a:pPr>
            <a:endParaRPr lang="fr-FR" sz="1400" b="1" spc="-50" baseline="30000" dirty="0">
              <a:solidFill>
                <a:srgbClr val="0092D2"/>
              </a:solidFill>
              <a:latin typeface="Arial Black"/>
              <a:cs typeface="Arial Black"/>
            </a:endParaRPr>
          </a:p>
          <a:p>
            <a:pPr algn="ctr">
              <a:lnSpc>
                <a:spcPct val="110000"/>
              </a:lnSpc>
            </a:pPr>
            <a:r>
              <a:rPr lang="fr-FR" spc="-50" baseline="30000" dirty="0">
                <a:latin typeface="Arial"/>
                <a:cs typeface="Arial"/>
              </a:rPr>
              <a:t>Contribuer à la réalisation </a:t>
            </a:r>
            <a:br>
              <a:rPr lang="fr-FR" spc="-50" baseline="30000" dirty="0">
                <a:latin typeface="Arial"/>
                <a:cs typeface="Arial"/>
              </a:rPr>
            </a:br>
            <a:r>
              <a:rPr lang="fr-FR" spc="-50" baseline="30000" dirty="0">
                <a:latin typeface="Arial"/>
                <a:cs typeface="Arial"/>
              </a:rPr>
              <a:t>de l’individu sous toutes </a:t>
            </a:r>
            <a:br>
              <a:rPr lang="fr-FR" spc="-50" baseline="30000" dirty="0">
                <a:latin typeface="Arial"/>
                <a:cs typeface="Arial"/>
              </a:rPr>
            </a:br>
            <a:r>
              <a:rPr lang="fr-FR" spc="-50" baseline="30000" dirty="0">
                <a:latin typeface="Arial"/>
                <a:cs typeface="Arial"/>
              </a:rPr>
              <a:t>ses formes par la pratique </a:t>
            </a:r>
            <a:br>
              <a:rPr lang="fr-FR" spc="-50" baseline="30000" dirty="0">
                <a:latin typeface="Arial"/>
                <a:cs typeface="Arial"/>
              </a:rPr>
            </a:br>
            <a:r>
              <a:rPr lang="fr-FR" spc="-50" baseline="30000" dirty="0">
                <a:latin typeface="Arial"/>
                <a:cs typeface="Arial"/>
              </a:rPr>
              <a:t>d’une activité sportive, </a:t>
            </a:r>
            <a:br>
              <a:rPr lang="fr-FR" spc="-50" baseline="30000" dirty="0">
                <a:latin typeface="Arial"/>
                <a:cs typeface="Arial"/>
              </a:rPr>
            </a:br>
            <a:r>
              <a:rPr lang="fr-FR" spc="-50" baseline="30000" dirty="0">
                <a:latin typeface="Arial"/>
                <a:cs typeface="Arial"/>
              </a:rPr>
              <a:t>culturelle ou de loisir.</a:t>
            </a:r>
          </a:p>
        </p:txBody>
      </p:sp>
      <p:sp>
        <p:nvSpPr>
          <p:cNvPr id="6" name="Rectangle 5"/>
          <p:cNvSpPr/>
          <p:nvPr/>
        </p:nvSpPr>
        <p:spPr>
          <a:xfrm>
            <a:off x="2236600" y="2990645"/>
            <a:ext cx="2513263" cy="1561453"/>
          </a:xfrm>
          <a:prstGeom prst="rect">
            <a:avLst/>
          </a:prstGeom>
        </p:spPr>
        <p:txBody>
          <a:bodyPr wrap="square">
            <a:spAutoFit/>
          </a:bodyPr>
          <a:lstStyle/>
          <a:p>
            <a:pPr algn="ctr">
              <a:lnSpc>
                <a:spcPct val="110000"/>
              </a:lnSpc>
            </a:pPr>
            <a:r>
              <a:rPr lang="fr-FR" b="1" spc="-50" baseline="30000" dirty="0">
                <a:solidFill>
                  <a:srgbClr val="0092D2"/>
                </a:solidFill>
                <a:latin typeface="Arial Black"/>
                <a:cs typeface="Arial Black"/>
              </a:rPr>
              <a:t>Une offre diversifiée</a:t>
            </a:r>
          </a:p>
          <a:p>
            <a:pPr algn="ctr">
              <a:lnSpc>
                <a:spcPct val="110000"/>
              </a:lnSpc>
            </a:pPr>
            <a:endParaRPr lang="fr-FR" sz="1400" b="1" spc="-50" baseline="30000" dirty="0">
              <a:solidFill>
                <a:srgbClr val="0092D2"/>
              </a:solidFill>
              <a:latin typeface="Arial Black"/>
              <a:cs typeface="Arial Black"/>
            </a:endParaRPr>
          </a:p>
          <a:p>
            <a:pPr algn="ctr"/>
            <a:r>
              <a:rPr lang="fr-FR" spc="-50" baseline="30000" dirty="0">
                <a:latin typeface="Arial"/>
                <a:cs typeface="Arial"/>
              </a:rPr>
              <a:t>Des activités sportives, artistiques </a:t>
            </a:r>
            <a:br>
              <a:rPr lang="fr-FR" spc="-50" baseline="30000" dirty="0">
                <a:latin typeface="Arial"/>
                <a:cs typeface="Arial"/>
              </a:rPr>
            </a:br>
            <a:r>
              <a:rPr lang="fr-FR" spc="-50" baseline="30000" dirty="0">
                <a:latin typeface="Arial"/>
                <a:cs typeface="Arial"/>
              </a:rPr>
              <a:t>et culturelles, éducatives </a:t>
            </a:r>
            <a:br>
              <a:rPr lang="fr-FR" spc="-50" baseline="30000" dirty="0">
                <a:latin typeface="Arial"/>
                <a:cs typeface="Arial"/>
              </a:rPr>
            </a:br>
            <a:r>
              <a:rPr lang="fr-FR" spc="-50" baseline="30000" dirty="0">
                <a:latin typeface="Arial"/>
                <a:cs typeface="Arial"/>
              </a:rPr>
              <a:t>et d’animation, ouvertes à tous </a:t>
            </a:r>
            <a:br>
              <a:rPr lang="fr-FR" spc="-50" baseline="30000" dirty="0">
                <a:latin typeface="Arial"/>
                <a:cs typeface="Arial"/>
              </a:rPr>
            </a:br>
            <a:r>
              <a:rPr lang="fr-FR" spc="-50" baseline="30000" dirty="0">
                <a:latin typeface="Arial"/>
                <a:cs typeface="Arial"/>
              </a:rPr>
              <a:t>selon la forme de pratique </a:t>
            </a:r>
            <a:br>
              <a:rPr lang="fr-FR" spc="-50" baseline="30000" dirty="0">
                <a:latin typeface="Arial"/>
                <a:cs typeface="Arial"/>
              </a:rPr>
            </a:br>
            <a:r>
              <a:rPr lang="fr-FR" spc="-50" baseline="30000" dirty="0">
                <a:latin typeface="Arial"/>
                <a:cs typeface="Arial"/>
              </a:rPr>
              <a:t>souhaitée (initiation, découverte, </a:t>
            </a:r>
            <a:br>
              <a:rPr lang="fr-FR" spc="-50" baseline="30000" dirty="0">
                <a:latin typeface="Arial"/>
                <a:cs typeface="Arial"/>
              </a:rPr>
            </a:br>
            <a:r>
              <a:rPr lang="fr-FR" spc="-50" baseline="30000" dirty="0">
                <a:latin typeface="Arial"/>
                <a:cs typeface="Arial"/>
              </a:rPr>
              <a:t>loisir, compétition).</a:t>
            </a:r>
          </a:p>
        </p:txBody>
      </p:sp>
      <p:sp>
        <p:nvSpPr>
          <p:cNvPr id="7" name="Rectangle 6"/>
          <p:cNvSpPr/>
          <p:nvPr/>
        </p:nvSpPr>
        <p:spPr>
          <a:xfrm>
            <a:off x="4533056" y="2991536"/>
            <a:ext cx="2513263" cy="1746119"/>
          </a:xfrm>
          <a:prstGeom prst="rect">
            <a:avLst/>
          </a:prstGeom>
        </p:spPr>
        <p:txBody>
          <a:bodyPr wrap="square">
            <a:spAutoFit/>
          </a:bodyPr>
          <a:lstStyle/>
          <a:p>
            <a:pPr algn="ctr">
              <a:lnSpc>
                <a:spcPct val="110000"/>
              </a:lnSpc>
            </a:pPr>
            <a:r>
              <a:rPr lang="fr-FR" b="1" spc="-50" baseline="30000" dirty="0">
                <a:solidFill>
                  <a:srgbClr val="0092D2"/>
                </a:solidFill>
                <a:latin typeface="Arial Black"/>
                <a:cs typeface="Arial Black"/>
              </a:rPr>
              <a:t>Une offre de formation</a:t>
            </a:r>
          </a:p>
          <a:p>
            <a:pPr algn="ctr">
              <a:lnSpc>
                <a:spcPct val="110000"/>
              </a:lnSpc>
            </a:pPr>
            <a:endParaRPr lang="fr-FR" sz="1400" b="1" spc="-50" baseline="30000" dirty="0">
              <a:solidFill>
                <a:srgbClr val="0092D2"/>
              </a:solidFill>
              <a:latin typeface="Arial Black"/>
              <a:cs typeface="Arial Black"/>
            </a:endParaRPr>
          </a:p>
          <a:p>
            <a:pPr algn="ctr"/>
            <a:r>
              <a:rPr lang="fr-FR" spc="-50" baseline="30000" dirty="0">
                <a:latin typeface="Arial"/>
                <a:cs typeface="Arial"/>
              </a:rPr>
              <a:t>Des formations adaptées </a:t>
            </a:r>
            <a:br>
              <a:rPr lang="fr-FR" spc="-50" baseline="30000" dirty="0">
                <a:latin typeface="Arial"/>
                <a:cs typeface="Arial"/>
              </a:rPr>
            </a:br>
            <a:r>
              <a:rPr lang="fr-FR" spc="-50" baseline="30000" dirty="0">
                <a:latin typeface="Arial"/>
                <a:cs typeface="Arial"/>
              </a:rPr>
              <a:t>pour encadrer, animer, diriger bénévolement ou contre rémunération et favorisant </a:t>
            </a:r>
            <a:br>
              <a:rPr lang="fr-FR" spc="-50" baseline="30000" dirty="0">
                <a:latin typeface="Arial"/>
                <a:cs typeface="Arial"/>
              </a:rPr>
            </a:br>
            <a:r>
              <a:rPr lang="fr-FR" spc="-50" baseline="30000" dirty="0">
                <a:latin typeface="Arial"/>
                <a:cs typeface="Arial"/>
              </a:rPr>
              <a:t>la prise de responsabilité</a:t>
            </a:r>
            <a:br>
              <a:rPr lang="fr-FR" spc="-50" baseline="30000" dirty="0">
                <a:latin typeface="Arial"/>
                <a:cs typeface="Arial"/>
              </a:rPr>
            </a:br>
            <a:r>
              <a:rPr lang="fr-FR" spc="-50" baseline="30000" dirty="0">
                <a:latin typeface="Arial"/>
                <a:cs typeface="Arial"/>
              </a:rPr>
              <a:t>associative, citoyenne  et personnelle.</a:t>
            </a:r>
          </a:p>
        </p:txBody>
      </p:sp>
      <p:sp>
        <p:nvSpPr>
          <p:cNvPr id="9" name="Rectangle 8"/>
          <p:cNvSpPr/>
          <p:nvPr/>
        </p:nvSpPr>
        <p:spPr>
          <a:xfrm>
            <a:off x="7046319" y="3074550"/>
            <a:ext cx="1819100" cy="595035"/>
          </a:xfrm>
          <a:prstGeom prst="rect">
            <a:avLst/>
          </a:prstGeom>
        </p:spPr>
        <p:txBody>
          <a:bodyPr wrap="square">
            <a:spAutoFit/>
          </a:bodyPr>
          <a:lstStyle/>
          <a:p>
            <a:pPr>
              <a:lnSpc>
                <a:spcPct val="70000"/>
              </a:lnSpc>
            </a:pPr>
            <a:r>
              <a:rPr lang="fr-FR" sz="3400" b="1" spc="-50" baseline="30000" dirty="0">
                <a:solidFill>
                  <a:srgbClr val="0092D2"/>
                </a:solidFill>
                <a:latin typeface="Arial Black"/>
                <a:cs typeface="Arial Black"/>
              </a:rPr>
              <a:t>1 280</a:t>
            </a:r>
          </a:p>
          <a:p>
            <a:pPr>
              <a:lnSpc>
                <a:spcPct val="70000"/>
              </a:lnSpc>
            </a:pPr>
            <a:r>
              <a:rPr lang="fr-FR" sz="2400" spc="-50" baseline="30000" dirty="0">
                <a:solidFill>
                  <a:srgbClr val="0092D2"/>
                </a:solidFill>
                <a:latin typeface="Arial"/>
                <a:cs typeface="Arial"/>
              </a:rPr>
              <a:t>associations</a:t>
            </a:r>
            <a:endParaRPr lang="fr-FR" sz="2400" dirty="0">
              <a:latin typeface="Arial"/>
              <a:cs typeface="Arial"/>
            </a:endParaRPr>
          </a:p>
        </p:txBody>
      </p:sp>
      <p:sp>
        <p:nvSpPr>
          <p:cNvPr id="10" name="Rectangle 9"/>
          <p:cNvSpPr/>
          <p:nvPr/>
        </p:nvSpPr>
        <p:spPr>
          <a:xfrm>
            <a:off x="7046319" y="3669585"/>
            <a:ext cx="1819100" cy="595035"/>
          </a:xfrm>
          <a:prstGeom prst="rect">
            <a:avLst/>
          </a:prstGeom>
        </p:spPr>
        <p:txBody>
          <a:bodyPr wrap="square">
            <a:spAutoFit/>
          </a:bodyPr>
          <a:lstStyle/>
          <a:p>
            <a:pPr>
              <a:lnSpc>
                <a:spcPct val="70000"/>
              </a:lnSpc>
            </a:pPr>
            <a:r>
              <a:rPr lang="fr-FR" sz="3400" b="1" spc="-50" baseline="30000" dirty="0">
                <a:solidFill>
                  <a:srgbClr val="0092D2"/>
                </a:solidFill>
                <a:latin typeface="Arial Black"/>
                <a:cs typeface="Arial Black"/>
              </a:rPr>
              <a:t>123 099</a:t>
            </a:r>
          </a:p>
          <a:p>
            <a:pPr>
              <a:lnSpc>
                <a:spcPct val="70000"/>
              </a:lnSpc>
            </a:pPr>
            <a:r>
              <a:rPr lang="fr-FR" sz="2400" spc="-50" baseline="30000" dirty="0">
                <a:solidFill>
                  <a:srgbClr val="0092D2"/>
                </a:solidFill>
                <a:latin typeface="Arial"/>
                <a:cs typeface="Arial"/>
              </a:rPr>
              <a:t>adhérents</a:t>
            </a:r>
            <a:endParaRPr lang="fr-FR" sz="2400" dirty="0">
              <a:latin typeface="Arial"/>
              <a:cs typeface="Arial"/>
            </a:endParaRPr>
          </a:p>
        </p:txBody>
      </p:sp>
      <p:pic>
        <p:nvPicPr>
          <p:cNvPr id="13" name="Image 12"/>
          <p:cNvPicPr>
            <a:picLocks noChangeAspect="1"/>
          </p:cNvPicPr>
          <p:nvPr/>
        </p:nvPicPr>
        <p:blipFill>
          <a:blip r:embed="rId5"/>
          <a:stretch>
            <a:fillRect/>
          </a:stretch>
        </p:blipFill>
        <p:spPr>
          <a:xfrm>
            <a:off x="461453" y="469251"/>
            <a:ext cx="473007" cy="473007"/>
          </a:xfrm>
          <a:prstGeom prst="rect">
            <a:avLst/>
          </a:prstGeom>
        </p:spPr>
      </p:pic>
      <p:sp>
        <p:nvSpPr>
          <p:cNvPr id="14" name="Rectangle 13"/>
          <p:cNvSpPr/>
          <p:nvPr/>
        </p:nvSpPr>
        <p:spPr>
          <a:xfrm>
            <a:off x="934460" y="518415"/>
            <a:ext cx="3070071" cy="502702"/>
          </a:xfrm>
          <a:prstGeom prst="rect">
            <a:avLst/>
          </a:prstGeom>
        </p:spPr>
        <p:txBody>
          <a:bodyPr wrap="none">
            <a:spAutoFit/>
          </a:bodyPr>
          <a:lstStyle/>
          <a:p>
            <a:r>
              <a:rPr lang="fr-FR" sz="2000" b="1" spc="-50" baseline="30000" dirty="0">
                <a:solidFill>
                  <a:schemeClr val="bg1"/>
                </a:solidFill>
                <a:latin typeface="Arial Black"/>
                <a:cs typeface="Arial Black"/>
              </a:rPr>
              <a:t>Promouvoir l’éducation populaire </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et le mieux-vivre ensemble</a:t>
            </a:r>
          </a:p>
        </p:txBody>
      </p:sp>
      <p:pic>
        <p:nvPicPr>
          <p:cNvPr id="15" name="Image 14"/>
          <p:cNvPicPr>
            <a:picLocks noChangeAspect="1"/>
          </p:cNvPicPr>
          <p:nvPr/>
        </p:nvPicPr>
        <p:blipFill>
          <a:blip r:embed="rId6"/>
          <a:stretch>
            <a:fillRect/>
          </a:stretch>
        </p:blipFill>
        <p:spPr>
          <a:xfrm flipH="1">
            <a:off x="1002076" y="2575642"/>
            <a:ext cx="293241" cy="312470"/>
          </a:xfrm>
          <a:prstGeom prst="rect">
            <a:avLst/>
          </a:prstGeom>
        </p:spPr>
      </p:pic>
      <p:sp>
        <p:nvSpPr>
          <p:cNvPr id="2" name="Rectangle 1">
            <a:extLst>
              <a:ext uri="{FF2B5EF4-FFF2-40B4-BE49-F238E27FC236}">
                <a16:creationId xmlns:a16="http://schemas.microsoft.com/office/drawing/2014/main" id="{EC45C011-AD1D-6242-B8B7-7764DCBE0A7F}"/>
              </a:ext>
            </a:extLst>
          </p:cNvPr>
          <p:cNvSpPr/>
          <p:nvPr/>
        </p:nvSpPr>
        <p:spPr>
          <a:xfrm>
            <a:off x="7800474" y="4676274"/>
            <a:ext cx="770021" cy="184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57043FBA-46F4-5243-B21F-EC84D35BE1FC}"/>
              </a:ext>
            </a:extLst>
          </p:cNvPr>
          <p:cNvSpPr txBox="1"/>
          <p:nvPr/>
        </p:nvSpPr>
        <p:spPr>
          <a:xfrm>
            <a:off x="8023057" y="4721294"/>
            <a:ext cx="989824" cy="215444"/>
          </a:xfrm>
          <a:prstGeom prst="rect">
            <a:avLst/>
          </a:prstGeom>
          <a:noFill/>
        </p:spPr>
        <p:txBody>
          <a:bodyPr wrap="square" rtlCol="0">
            <a:spAutoFit/>
          </a:bodyPr>
          <a:lstStyle/>
          <a:p>
            <a:r>
              <a:rPr lang="fr-FR" sz="800" dirty="0">
                <a:solidFill>
                  <a:schemeClr val="bg1">
                    <a:lumMod val="50000"/>
                  </a:schemeClr>
                </a:solidFill>
                <a:latin typeface="Arial" panose="020B0604020202020204" pitchFamily="34" charset="0"/>
                <a:cs typeface="Arial" panose="020B0604020202020204" pitchFamily="34" charset="0"/>
              </a:rPr>
              <a:t>* Chiffres 2021</a:t>
            </a:r>
          </a:p>
        </p:txBody>
      </p:sp>
    </p:spTree>
    <p:extLst>
      <p:ext uri="{BB962C8B-B14F-4D97-AF65-F5344CB8AC3E}">
        <p14:creationId xmlns:p14="http://schemas.microsoft.com/office/powerpoint/2010/main" val="13488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7677" y="1290730"/>
            <a:ext cx="2933291" cy="584775"/>
          </a:xfrm>
          <a:prstGeom prst="rect">
            <a:avLst/>
          </a:prstGeom>
        </p:spPr>
        <p:txBody>
          <a:bodyPr wrap="square">
            <a:spAutoFit/>
          </a:bodyPr>
          <a:lstStyle/>
          <a:p>
            <a:r>
              <a:rPr lang="fr-FR" sz="1600" baseline="30000" dirty="0">
                <a:solidFill>
                  <a:srgbClr val="3A4856"/>
                </a:solidFill>
                <a:latin typeface="Arial Black"/>
                <a:cs typeface="Arial Black"/>
              </a:rPr>
              <a:t>Faire vivre les valeurs éducatives dans le quotidien des activités et actions menées par la fédération.</a:t>
            </a:r>
          </a:p>
        </p:txBody>
      </p:sp>
      <p:sp>
        <p:nvSpPr>
          <p:cNvPr id="3" name="Rectangle 2"/>
          <p:cNvSpPr/>
          <p:nvPr/>
        </p:nvSpPr>
        <p:spPr>
          <a:xfrm>
            <a:off x="5997677" y="2061014"/>
            <a:ext cx="2638323" cy="2308324"/>
          </a:xfrm>
          <a:prstGeom prst="rect">
            <a:avLst/>
          </a:prstGeom>
        </p:spPr>
        <p:txBody>
          <a:bodyPr wrap="square">
            <a:spAutoFit/>
          </a:bodyPr>
          <a:lstStyle/>
          <a:p>
            <a:pPr>
              <a:lnSpc>
                <a:spcPct val="120000"/>
              </a:lnSpc>
            </a:pPr>
            <a:r>
              <a:rPr lang="fr-FR" sz="3600" baseline="30000" dirty="0">
                <a:solidFill>
                  <a:srgbClr val="3A4856"/>
                </a:solidFill>
                <a:latin typeface="Arial"/>
                <a:cs typeface="Arial"/>
              </a:rPr>
              <a:t>Ouverture</a:t>
            </a:r>
          </a:p>
          <a:p>
            <a:pPr>
              <a:lnSpc>
                <a:spcPct val="120000"/>
              </a:lnSpc>
            </a:pPr>
            <a:r>
              <a:rPr lang="fr-FR" sz="3600" baseline="30000" dirty="0">
                <a:solidFill>
                  <a:srgbClr val="3A4856"/>
                </a:solidFill>
                <a:latin typeface="Arial"/>
                <a:cs typeface="Arial"/>
              </a:rPr>
              <a:t>Respect</a:t>
            </a:r>
          </a:p>
          <a:p>
            <a:pPr>
              <a:lnSpc>
                <a:spcPct val="120000"/>
              </a:lnSpc>
            </a:pPr>
            <a:r>
              <a:rPr lang="fr-FR" sz="3600" baseline="30000" dirty="0">
                <a:solidFill>
                  <a:srgbClr val="3A4856"/>
                </a:solidFill>
                <a:latin typeface="Arial"/>
                <a:cs typeface="Arial"/>
              </a:rPr>
              <a:t>Autonomie</a:t>
            </a:r>
          </a:p>
          <a:p>
            <a:pPr>
              <a:lnSpc>
                <a:spcPct val="120000"/>
              </a:lnSpc>
            </a:pPr>
            <a:r>
              <a:rPr lang="fr-FR" sz="3600" baseline="30000" dirty="0">
                <a:solidFill>
                  <a:srgbClr val="3A4856"/>
                </a:solidFill>
                <a:latin typeface="Arial"/>
                <a:cs typeface="Arial"/>
              </a:rPr>
              <a:t>Solidarité</a:t>
            </a:r>
          </a:p>
          <a:p>
            <a:pPr>
              <a:lnSpc>
                <a:spcPct val="120000"/>
              </a:lnSpc>
            </a:pPr>
            <a:r>
              <a:rPr lang="fr-FR" sz="3600" baseline="30000" dirty="0">
                <a:solidFill>
                  <a:srgbClr val="3A4856"/>
                </a:solidFill>
                <a:latin typeface="Arial"/>
                <a:cs typeface="Arial"/>
              </a:rPr>
              <a:t>Responsabilité</a:t>
            </a:r>
          </a:p>
        </p:txBody>
      </p:sp>
      <p:pic>
        <p:nvPicPr>
          <p:cNvPr id="4" name="Image 3"/>
          <p:cNvPicPr>
            <a:picLocks noChangeAspect="1"/>
          </p:cNvPicPr>
          <p:nvPr/>
        </p:nvPicPr>
        <p:blipFill>
          <a:blip r:embed="rId2"/>
          <a:stretch>
            <a:fillRect/>
          </a:stretch>
        </p:blipFill>
        <p:spPr>
          <a:xfrm>
            <a:off x="559776" y="4082607"/>
            <a:ext cx="473007" cy="473007"/>
          </a:xfrm>
          <a:prstGeom prst="rect">
            <a:avLst/>
          </a:prstGeom>
        </p:spPr>
      </p:pic>
      <p:sp>
        <p:nvSpPr>
          <p:cNvPr id="5" name="Rectangle 4"/>
          <p:cNvSpPr/>
          <p:nvPr/>
        </p:nvSpPr>
        <p:spPr>
          <a:xfrm>
            <a:off x="1032783" y="4049831"/>
            <a:ext cx="2634054" cy="707886"/>
          </a:xfrm>
          <a:prstGeom prst="rect">
            <a:avLst/>
          </a:prstGeom>
        </p:spPr>
        <p:txBody>
          <a:bodyPr wrap="none">
            <a:spAutoFit/>
          </a:bodyPr>
          <a:lstStyle/>
          <a:p>
            <a:r>
              <a:rPr lang="fr-FR" sz="2000" b="1" spc="-50" baseline="30000" dirty="0">
                <a:solidFill>
                  <a:schemeClr val="bg1"/>
                </a:solidFill>
                <a:latin typeface="Arial Black"/>
                <a:cs typeface="Arial Black"/>
              </a:rPr>
              <a:t>Veiller à l’épanouissement</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harmonieux de la personne</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dans toutes ses dimensions</a:t>
            </a:r>
          </a:p>
        </p:txBody>
      </p:sp>
    </p:spTree>
    <p:extLst>
      <p:ext uri="{BB962C8B-B14F-4D97-AF65-F5344CB8AC3E}">
        <p14:creationId xmlns:p14="http://schemas.microsoft.com/office/powerpoint/2010/main" val="4152293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46118" y="2015837"/>
            <a:ext cx="537126" cy="62345"/>
          </a:xfrm>
          <a:prstGeom prst="rect">
            <a:avLst/>
          </a:prstGeom>
        </p:spPr>
      </p:pic>
      <p:sp>
        <p:nvSpPr>
          <p:cNvPr id="3" name="Rectangle 2"/>
          <p:cNvSpPr/>
          <p:nvPr/>
        </p:nvSpPr>
        <p:spPr>
          <a:xfrm>
            <a:off x="1747977" y="2179344"/>
            <a:ext cx="2219553" cy="276999"/>
          </a:xfrm>
          <a:prstGeom prst="rect">
            <a:avLst/>
          </a:prstGeom>
        </p:spPr>
        <p:txBody>
          <a:bodyPr wrap="none">
            <a:spAutoFit/>
          </a:bodyPr>
          <a:lstStyle/>
          <a:p>
            <a:r>
              <a:rPr lang="fr-FR" baseline="30000" dirty="0">
                <a:solidFill>
                  <a:srgbClr val="CC0069"/>
                </a:solidFill>
                <a:latin typeface="Arial Black"/>
                <a:cs typeface="Arial Black"/>
              </a:rPr>
              <a:t>Les activités de la FSCF</a:t>
            </a:r>
            <a:endParaRPr lang="fr-FR" baseline="30000" dirty="0">
              <a:solidFill>
                <a:srgbClr val="CC0069"/>
              </a:solidFill>
            </a:endParaRPr>
          </a:p>
        </p:txBody>
      </p:sp>
      <p:sp>
        <p:nvSpPr>
          <p:cNvPr id="4" name="Rectangle 3"/>
          <p:cNvSpPr/>
          <p:nvPr/>
        </p:nvSpPr>
        <p:spPr>
          <a:xfrm>
            <a:off x="1921288" y="2456343"/>
            <a:ext cx="3493530" cy="937692"/>
          </a:xfrm>
          <a:prstGeom prst="rect">
            <a:avLst/>
          </a:prstGeom>
        </p:spPr>
        <p:txBody>
          <a:bodyPr wrap="square">
            <a:spAutoFit/>
          </a:bodyPr>
          <a:lstStyle/>
          <a:p>
            <a:pPr>
              <a:lnSpc>
                <a:spcPct val="130000"/>
              </a:lnSpc>
            </a:pPr>
            <a:r>
              <a:rPr lang="fr-FR" sz="1600" spc="-50" baseline="30000" dirty="0">
                <a:solidFill>
                  <a:srgbClr val="3A4856"/>
                </a:solidFill>
                <a:latin typeface="Arial"/>
                <a:cs typeface="Arial"/>
              </a:rPr>
              <a:t>LES ACTIVITÉS SPORTIVES</a:t>
            </a:r>
          </a:p>
          <a:p>
            <a:pPr>
              <a:lnSpc>
                <a:spcPct val="130000"/>
              </a:lnSpc>
            </a:pPr>
            <a:r>
              <a:rPr lang="fr-FR" sz="1600" spc="-50" baseline="30000" dirty="0">
                <a:solidFill>
                  <a:srgbClr val="3A4856"/>
                </a:solidFill>
                <a:latin typeface="Arial"/>
                <a:cs typeface="Arial"/>
              </a:rPr>
              <a:t>LES ACTIVITÉS ARTISTIQUES ET CULTURELLES</a:t>
            </a:r>
          </a:p>
          <a:p>
            <a:pPr>
              <a:lnSpc>
                <a:spcPct val="130000"/>
              </a:lnSpc>
            </a:pPr>
            <a:r>
              <a:rPr lang="fr-FR" sz="1600" spc="-50" baseline="30000" dirty="0">
                <a:solidFill>
                  <a:srgbClr val="3A4856"/>
                </a:solidFill>
                <a:latin typeface="Arial"/>
                <a:cs typeface="Arial"/>
              </a:rPr>
              <a:t>LES ACTIVITÉS ÉDUCATIVES ET D’ANIMATION</a:t>
            </a:r>
          </a:p>
          <a:p>
            <a:pPr>
              <a:lnSpc>
                <a:spcPct val="130000"/>
              </a:lnSpc>
            </a:pPr>
            <a:r>
              <a:rPr lang="fr-FR" sz="1600" spc="-50" baseline="30000" dirty="0">
                <a:solidFill>
                  <a:srgbClr val="3A4856"/>
                </a:solidFill>
                <a:latin typeface="Arial"/>
                <a:cs typeface="Arial"/>
              </a:rPr>
              <a:t>COMPÉTITIONS ET RENCONTRES</a:t>
            </a:r>
          </a:p>
        </p:txBody>
      </p:sp>
      <p:pic>
        <p:nvPicPr>
          <p:cNvPr id="5" name="Image 4"/>
          <p:cNvPicPr>
            <a:picLocks noChangeAspect="1"/>
          </p:cNvPicPr>
          <p:nvPr/>
        </p:nvPicPr>
        <p:blipFill>
          <a:blip r:embed="rId3"/>
          <a:stretch>
            <a:fillRect/>
          </a:stretch>
        </p:blipFill>
        <p:spPr>
          <a:xfrm>
            <a:off x="1846118" y="2529905"/>
            <a:ext cx="122883" cy="113053"/>
          </a:xfrm>
          <a:prstGeom prst="rect">
            <a:avLst/>
          </a:prstGeom>
        </p:spPr>
      </p:pic>
      <p:pic>
        <p:nvPicPr>
          <p:cNvPr id="6" name="Image 5"/>
          <p:cNvPicPr>
            <a:picLocks noChangeAspect="1"/>
          </p:cNvPicPr>
          <p:nvPr/>
        </p:nvPicPr>
        <p:blipFill>
          <a:blip r:embed="rId3"/>
          <a:stretch>
            <a:fillRect/>
          </a:stretch>
        </p:blipFill>
        <p:spPr>
          <a:xfrm>
            <a:off x="1846118" y="2722121"/>
            <a:ext cx="122883" cy="113053"/>
          </a:xfrm>
          <a:prstGeom prst="rect">
            <a:avLst/>
          </a:prstGeom>
        </p:spPr>
      </p:pic>
      <p:pic>
        <p:nvPicPr>
          <p:cNvPr id="7" name="Image 6"/>
          <p:cNvPicPr>
            <a:picLocks noChangeAspect="1"/>
          </p:cNvPicPr>
          <p:nvPr/>
        </p:nvPicPr>
        <p:blipFill>
          <a:blip r:embed="rId3"/>
          <a:stretch>
            <a:fillRect/>
          </a:stretch>
        </p:blipFill>
        <p:spPr>
          <a:xfrm>
            <a:off x="1846118" y="2945229"/>
            <a:ext cx="122883" cy="113053"/>
          </a:xfrm>
          <a:prstGeom prst="rect">
            <a:avLst/>
          </a:prstGeom>
        </p:spPr>
      </p:pic>
      <p:pic>
        <p:nvPicPr>
          <p:cNvPr id="8" name="Image 7"/>
          <p:cNvPicPr>
            <a:picLocks noChangeAspect="1"/>
          </p:cNvPicPr>
          <p:nvPr/>
        </p:nvPicPr>
        <p:blipFill>
          <a:blip r:embed="rId2"/>
          <a:stretch>
            <a:fillRect/>
          </a:stretch>
        </p:blipFill>
        <p:spPr>
          <a:xfrm>
            <a:off x="1846118" y="3557155"/>
            <a:ext cx="537126" cy="62345"/>
          </a:xfrm>
          <a:prstGeom prst="rect">
            <a:avLst/>
          </a:prstGeom>
        </p:spPr>
      </p:pic>
      <p:sp>
        <p:nvSpPr>
          <p:cNvPr id="9" name="Rectangle 8"/>
          <p:cNvSpPr/>
          <p:nvPr/>
        </p:nvSpPr>
        <p:spPr>
          <a:xfrm>
            <a:off x="1747977" y="3720662"/>
            <a:ext cx="1443875" cy="276999"/>
          </a:xfrm>
          <a:prstGeom prst="rect">
            <a:avLst/>
          </a:prstGeom>
        </p:spPr>
        <p:txBody>
          <a:bodyPr wrap="none">
            <a:spAutoFit/>
          </a:bodyPr>
          <a:lstStyle/>
          <a:p>
            <a:r>
              <a:rPr lang="fr-FR" baseline="30000" dirty="0">
                <a:solidFill>
                  <a:srgbClr val="CF1C20"/>
                </a:solidFill>
                <a:latin typeface="Arial Black"/>
                <a:cs typeface="Arial Black"/>
              </a:rPr>
              <a:t>Les formations</a:t>
            </a:r>
            <a:endParaRPr lang="fr-FR" baseline="30000" dirty="0">
              <a:solidFill>
                <a:srgbClr val="CF1C20"/>
              </a:solidFill>
            </a:endParaRPr>
          </a:p>
        </p:txBody>
      </p:sp>
      <p:sp>
        <p:nvSpPr>
          <p:cNvPr id="10" name="Rectangle 9"/>
          <p:cNvSpPr/>
          <p:nvPr/>
        </p:nvSpPr>
        <p:spPr>
          <a:xfrm>
            <a:off x="1921288" y="3997661"/>
            <a:ext cx="3493530" cy="724300"/>
          </a:xfrm>
          <a:prstGeom prst="rect">
            <a:avLst/>
          </a:prstGeom>
        </p:spPr>
        <p:txBody>
          <a:bodyPr wrap="square">
            <a:spAutoFit/>
          </a:bodyPr>
          <a:lstStyle/>
          <a:p>
            <a:pPr>
              <a:lnSpc>
                <a:spcPct val="130000"/>
              </a:lnSpc>
            </a:pPr>
            <a:r>
              <a:rPr lang="fr-FR" sz="1600" spc="-50" baseline="30000" dirty="0">
                <a:solidFill>
                  <a:srgbClr val="3A4856"/>
                </a:solidFill>
                <a:latin typeface="Arial"/>
                <a:cs typeface="Arial"/>
              </a:rPr>
              <a:t>FORMATIONS FÉDÉRALES</a:t>
            </a:r>
          </a:p>
          <a:p>
            <a:pPr>
              <a:lnSpc>
                <a:spcPct val="130000"/>
              </a:lnSpc>
            </a:pPr>
            <a:r>
              <a:rPr lang="fr-FR" sz="1600" spc="-50" baseline="30000" dirty="0">
                <a:solidFill>
                  <a:srgbClr val="3A4856"/>
                </a:solidFill>
                <a:latin typeface="Arial"/>
                <a:cs typeface="Arial"/>
              </a:rPr>
              <a:t>FORMATIONS PROFESSIONNELLES</a:t>
            </a:r>
          </a:p>
          <a:p>
            <a:pPr>
              <a:lnSpc>
                <a:spcPct val="130000"/>
              </a:lnSpc>
            </a:pPr>
            <a:r>
              <a:rPr lang="fr-FR" sz="1600" spc="-50" baseline="30000" dirty="0">
                <a:solidFill>
                  <a:srgbClr val="3A4856"/>
                </a:solidFill>
                <a:latin typeface="Arial"/>
                <a:cs typeface="Arial"/>
              </a:rPr>
              <a:t>FORMATIONS BAFA/BAFD</a:t>
            </a:r>
          </a:p>
        </p:txBody>
      </p:sp>
      <p:pic>
        <p:nvPicPr>
          <p:cNvPr id="14" name="Image 13"/>
          <p:cNvPicPr>
            <a:picLocks noChangeAspect="1"/>
          </p:cNvPicPr>
          <p:nvPr/>
        </p:nvPicPr>
        <p:blipFill>
          <a:blip r:embed="rId2"/>
          <a:stretch>
            <a:fillRect/>
          </a:stretch>
        </p:blipFill>
        <p:spPr>
          <a:xfrm>
            <a:off x="5725392" y="2698757"/>
            <a:ext cx="537126" cy="62345"/>
          </a:xfrm>
          <a:prstGeom prst="rect">
            <a:avLst/>
          </a:prstGeom>
        </p:spPr>
      </p:pic>
      <p:sp>
        <p:nvSpPr>
          <p:cNvPr id="15" name="Rectangle 14"/>
          <p:cNvSpPr/>
          <p:nvPr/>
        </p:nvSpPr>
        <p:spPr>
          <a:xfrm>
            <a:off x="5627251" y="2862264"/>
            <a:ext cx="2536121" cy="276999"/>
          </a:xfrm>
          <a:prstGeom prst="rect">
            <a:avLst/>
          </a:prstGeom>
        </p:spPr>
        <p:txBody>
          <a:bodyPr wrap="none">
            <a:spAutoFit/>
          </a:bodyPr>
          <a:lstStyle/>
          <a:p>
            <a:r>
              <a:rPr lang="fr-FR" baseline="30000" dirty="0">
                <a:solidFill>
                  <a:srgbClr val="EEA420"/>
                </a:solidFill>
                <a:latin typeface="Arial Black"/>
                <a:cs typeface="Arial Black"/>
              </a:rPr>
              <a:t>Les actions de la fédération</a:t>
            </a:r>
            <a:endParaRPr lang="fr-FR" baseline="30000" dirty="0">
              <a:solidFill>
                <a:srgbClr val="EEA420"/>
              </a:solidFill>
            </a:endParaRPr>
          </a:p>
        </p:txBody>
      </p:sp>
      <p:sp>
        <p:nvSpPr>
          <p:cNvPr id="16" name="Rectangle 15"/>
          <p:cNvSpPr/>
          <p:nvPr/>
        </p:nvSpPr>
        <p:spPr>
          <a:xfrm>
            <a:off x="5800562" y="3139263"/>
            <a:ext cx="3493530" cy="1151083"/>
          </a:xfrm>
          <a:prstGeom prst="rect">
            <a:avLst/>
          </a:prstGeom>
        </p:spPr>
        <p:txBody>
          <a:bodyPr wrap="square">
            <a:spAutoFit/>
          </a:bodyPr>
          <a:lstStyle/>
          <a:p>
            <a:pPr>
              <a:lnSpc>
                <a:spcPct val="130000"/>
              </a:lnSpc>
            </a:pPr>
            <a:r>
              <a:rPr lang="fr-FR" sz="1600" spc="-50" baseline="30000" dirty="0">
                <a:solidFill>
                  <a:srgbClr val="3A4856"/>
                </a:solidFill>
                <a:latin typeface="Arial"/>
                <a:cs typeface="Arial"/>
              </a:rPr>
              <a:t>JEUNESSE ET ÉDUCATION POPULAIRE</a:t>
            </a:r>
          </a:p>
          <a:p>
            <a:pPr>
              <a:lnSpc>
                <a:spcPct val="130000"/>
              </a:lnSpc>
            </a:pPr>
            <a:r>
              <a:rPr lang="fr-FR" sz="1600" spc="-50" baseline="30000" dirty="0">
                <a:solidFill>
                  <a:srgbClr val="3A4856"/>
                </a:solidFill>
                <a:latin typeface="Arial"/>
                <a:cs typeface="Arial"/>
              </a:rPr>
              <a:t>HANDICAP</a:t>
            </a:r>
          </a:p>
          <a:p>
            <a:pPr>
              <a:lnSpc>
                <a:spcPct val="130000"/>
              </a:lnSpc>
            </a:pPr>
            <a:r>
              <a:rPr lang="fr-FR" sz="1600" spc="-50" baseline="30000" dirty="0">
                <a:solidFill>
                  <a:srgbClr val="3A4856"/>
                </a:solidFill>
                <a:latin typeface="Arial"/>
                <a:cs typeface="Arial"/>
              </a:rPr>
              <a:t>SANTÉ</a:t>
            </a:r>
          </a:p>
          <a:p>
            <a:pPr>
              <a:lnSpc>
                <a:spcPct val="130000"/>
              </a:lnSpc>
            </a:pPr>
            <a:r>
              <a:rPr lang="fr-FR" sz="1600" spc="-50" baseline="30000" dirty="0">
                <a:solidFill>
                  <a:srgbClr val="3A4856"/>
                </a:solidFill>
                <a:latin typeface="Arial"/>
                <a:cs typeface="Arial"/>
              </a:rPr>
              <a:t>DÉVELOPPEMENT DURABLE</a:t>
            </a:r>
          </a:p>
          <a:p>
            <a:pPr>
              <a:lnSpc>
                <a:spcPct val="130000"/>
              </a:lnSpc>
            </a:pPr>
            <a:r>
              <a:rPr lang="fr-FR" sz="1600" spc="-50" baseline="30000" dirty="0">
                <a:solidFill>
                  <a:srgbClr val="3A4856"/>
                </a:solidFill>
                <a:latin typeface="Arial"/>
                <a:cs typeface="Arial"/>
              </a:rPr>
              <a:t>HISTOIRE ET PATRIMOINE</a:t>
            </a:r>
          </a:p>
        </p:txBody>
      </p:sp>
      <p:pic>
        <p:nvPicPr>
          <p:cNvPr id="20" name="Image 19"/>
          <p:cNvPicPr>
            <a:picLocks noChangeAspect="1"/>
          </p:cNvPicPr>
          <p:nvPr/>
        </p:nvPicPr>
        <p:blipFill>
          <a:blip r:embed="rId4"/>
          <a:stretch>
            <a:fillRect/>
          </a:stretch>
        </p:blipFill>
        <p:spPr>
          <a:xfrm>
            <a:off x="5725392" y="3212825"/>
            <a:ext cx="111037" cy="102154"/>
          </a:xfrm>
          <a:prstGeom prst="rect">
            <a:avLst/>
          </a:prstGeom>
        </p:spPr>
      </p:pic>
      <p:pic>
        <p:nvPicPr>
          <p:cNvPr id="21" name="Image 20"/>
          <p:cNvPicPr>
            <a:picLocks noChangeAspect="1"/>
          </p:cNvPicPr>
          <p:nvPr/>
        </p:nvPicPr>
        <p:blipFill>
          <a:blip r:embed="rId4"/>
          <a:stretch>
            <a:fillRect/>
          </a:stretch>
        </p:blipFill>
        <p:spPr>
          <a:xfrm>
            <a:off x="5725392" y="3412850"/>
            <a:ext cx="111037" cy="102154"/>
          </a:xfrm>
          <a:prstGeom prst="rect">
            <a:avLst/>
          </a:prstGeom>
        </p:spPr>
      </p:pic>
      <p:pic>
        <p:nvPicPr>
          <p:cNvPr id="22" name="Image 21"/>
          <p:cNvPicPr>
            <a:picLocks noChangeAspect="1"/>
          </p:cNvPicPr>
          <p:nvPr/>
        </p:nvPicPr>
        <p:blipFill>
          <a:blip r:embed="rId4"/>
          <a:stretch>
            <a:fillRect/>
          </a:stretch>
        </p:blipFill>
        <p:spPr>
          <a:xfrm>
            <a:off x="5725392" y="3616050"/>
            <a:ext cx="111037" cy="102154"/>
          </a:xfrm>
          <a:prstGeom prst="rect">
            <a:avLst/>
          </a:prstGeom>
        </p:spPr>
      </p:pic>
      <p:pic>
        <p:nvPicPr>
          <p:cNvPr id="24" name="Image 23"/>
          <p:cNvPicPr>
            <a:picLocks noChangeAspect="1"/>
          </p:cNvPicPr>
          <p:nvPr/>
        </p:nvPicPr>
        <p:blipFill>
          <a:blip r:embed="rId5"/>
          <a:stretch>
            <a:fillRect/>
          </a:stretch>
        </p:blipFill>
        <p:spPr>
          <a:xfrm>
            <a:off x="1797169" y="3997661"/>
            <a:ext cx="343664" cy="221343"/>
          </a:xfrm>
          <a:prstGeom prst="rect">
            <a:avLst/>
          </a:prstGeom>
        </p:spPr>
      </p:pic>
      <p:pic>
        <p:nvPicPr>
          <p:cNvPr id="26" name="Image 25"/>
          <p:cNvPicPr>
            <a:picLocks noChangeAspect="1"/>
          </p:cNvPicPr>
          <p:nvPr/>
        </p:nvPicPr>
        <p:blipFill>
          <a:blip r:embed="rId5"/>
          <a:stretch>
            <a:fillRect/>
          </a:stretch>
        </p:blipFill>
        <p:spPr>
          <a:xfrm>
            <a:off x="1797169" y="4209932"/>
            <a:ext cx="343664" cy="221343"/>
          </a:xfrm>
          <a:prstGeom prst="rect">
            <a:avLst/>
          </a:prstGeom>
        </p:spPr>
      </p:pic>
      <p:pic>
        <p:nvPicPr>
          <p:cNvPr id="27" name="Image 26"/>
          <p:cNvPicPr>
            <a:picLocks noChangeAspect="1"/>
          </p:cNvPicPr>
          <p:nvPr/>
        </p:nvPicPr>
        <p:blipFill>
          <a:blip r:embed="rId5"/>
          <a:stretch>
            <a:fillRect/>
          </a:stretch>
        </p:blipFill>
        <p:spPr>
          <a:xfrm>
            <a:off x="1797169" y="4431275"/>
            <a:ext cx="343664" cy="221343"/>
          </a:xfrm>
          <a:prstGeom prst="rect">
            <a:avLst/>
          </a:prstGeom>
        </p:spPr>
      </p:pic>
      <p:pic>
        <p:nvPicPr>
          <p:cNvPr id="28" name="Image 27"/>
          <p:cNvPicPr>
            <a:picLocks noChangeAspect="1"/>
          </p:cNvPicPr>
          <p:nvPr/>
        </p:nvPicPr>
        <p:blipFill>
          <a:blip r:embed="rId3"/>
          <a:stretch>
            <a:fillRect/>
          </a:stretch>
        </p:blipFill>
        <p:spPr>
          <a:xfrm>
            <a:off x="1846118" y="3139263"/>
            <a:ext cx="122883" cy="113053"/>
          </a:xfrm>
          <a:prstGeom prst="rect">
            <a:avLst/>
          </a:prstGeom>
        </p:spPr>
      </p:pic>
      <p:pic>
        <p:nvPicPr>
          <p:cNvPr id="23" name="Image 22"/>
          <p:cNvPicPr>
            <a:picLocks noChangeAspect="1"/>
          </p:cNvPicPr>
          <p:nvPr/>
        </p:nvPicPr>
        <p:blipFill>
          <a:blip r:embed="rId4"/>
          <a:stretch>
            <a:fillRect/>
          </a:stretch>
        </p:blipFill>
        <p:spPr>
          <a:xfrm>
            <a:off x="5728382" y="3828214"/>
            <a:ext cx="111037" cy="102154"/>
          </a:xfrm>
          <a:prstGeom prst="rect">
            <a:avLst/>
          </a:prstGeom>
        </p:spPr>
      </p:pic>
      <p:pic>
        <p:nvPicPr>
          <p:cNvPr id="25" name="Image 24"/>
          <p:cNvPicPr>
            <a:picLocks noChangeAspect="1"/>
          </p:cNvPicPr>
          <p:nvPr/>
        </p:nvPicPr>
        <p:blipFill>
          <a:blip r:embed="rId4"/>
          <a:stretch>
            <a:fillRect/>
          </a:stretch>
        </p:blipFill>
        <p:spPr>
          <a:xfrm>
            <a:off x="5728382" y="4022447"/>
            <a:ext cx="111037" cy="102154"/>
          </a:xfrm>
          <a:prstGeom prst="rect">
            <a:avLst/>
          </a:prstGeom>
        </p:spPr>
      </p:pic>
    </p:spTree>
    <p:extLst>
      <p:ext uri="{BB962C8B-B14F-4D97-AF65-F5344CB8AC3E}">
        <p14:creationId xmlns:p14="http://schemas.microsoft.com/office/powerpoint/2010/main" val="2123014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014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7677" y="1290730"/>
            <a:ext cx="2933291" cy="420628"/>
          </a:xfrm>
          <a:prstGeom prst="rect">
            <a:avLst/>
          </a:prstGeom>
        </p:spPr>
        <p:txBody>
          <a:bodyPr wrap="square">
            <a:spAutoFit/>
          </a:bodyPr>
          <a:lstStyle/>
          <a:p>
            <a:r>
              <a:rPr lang="fr-FR" sz="1600" spc="-50" baseline="30000" dirty="0">
                <a:solidFill>
                  <a:srgbClr val="3C5061"/>
                </a:solidFill>
                <a:latin typeface="Arial Black"/>
                <a:cs typeface="Arial Black"/>
              </a:rPr>
              <a:t>Une offre multi-activités</a:t>
            </a:r>
            <a:br>
              <a:rPr lang="fr-FR" sz="1600" spc="-50" baseline="30000" dirty="0">
                <a:solidFill>
                  <a:srgbClr val="3C5061"/>
                </a:solidFill>
                <a:latin typeface="Arial Black"/>
                <a:cs typeface="Arial Black"/>
              </a:rPr>
            </a:br>
            <a:r>
              <a:rPr lang="fr-FR" sz="1600" spc="-50" baseline="30000" dirty="0">
                <a:solidFill>
                  <a:srgbClr val="3C5061"/>
                </a:solidFill>
                <a:latin typeface="Arial Black"/>
                <a:cs typeface="Arial Black"/>
              </a:rPr>
              <a:t>dans les domaines :</a:t>
            </a:r>
          </a:p>
        </p:txBody>
      </p:sp>
      <p:sp>
        <p:nvSpPr>
          <p:cNvPr id="4" name="Rectangle 3"/>
          <p:cNvSpPr/>
          <p:nvPr/>
        </p:nvSpPr>
        <p:spPr>
          <a:xfrm>
            <a:off x="6179536" y="1740399"/>
            <a:ext cx="2933291" cy="724300"/>
          </a:xfrm>
          <a:prstGeom prst="rect">
            <a:avLst/>
          </a:prstGeom>
        </p:spPr>
        <p:txBody>
          <a:bodyPr wrap="square">
            <a:spAutoFit/>
          </a:bodyPr>
          <a:lstStyle/>
          <a:p>
            <a:pPr>
              <a:lnSpc>
                <a:spcPct val="130000"/>
              </a:lnSpc>
            </a:pPr>
            <a:r>
              <a:rPr lang="fr-FR" sz="1600" spc="-50" baseline="30000" dirty="0">
                <a:solidFill>
                  <a:srgbClr val="3A4856"/>
                </a:solidFill>
                <a:latin typeface="Arial"/>
                <a:cs typeface="Arial"/>
              </a:rPr>
              <a:t>sportifs ;</a:t>
            </a:r>
          </a:p>
          <a:p>
            <a:pPr>
              <a:lnSpc>
                <a:spcPct val="130000"/>
              </a:lnSpc>
            </a:pPr>
            <a:r>
              <a:rPr lang="fr-FR" sz="1600" spc="-50" baseline="30000" dirty="0">
                <a:solidFill>
                  <a:srgbClr val="3A4856"/>
                </a:solidFill>
                <a:latin typeface="Arial"/>
                <a:cs typeface="Arial"/>
              </a:rPr>
              <a:t>artistiques et culturels ;</a:t>
            </a:r>
          </a:p>
          <a:p>
            <a:pPr>
              <a:lnSpc>
                <a:spcPct val="130000"/>
              </a:lnSpc>
            </a:pPr>
            <a:r>
              <a:rPr lang="fr-FR" sz="1600" spc="-50" baseline="30000" dirty="0">
                <a:solidFill>
                  <a:srgbClr val="3A4856"/>
                </a:solidFill>
                <a:latin typeface="Arial"/>
                <a:cs typeface="Arial"/>
              </a:rPr>
              <a:t>socio-éducatifs et d’animation.</a:t>
            </a:r>
          </a:p>
        </p:txBody>
      </p:sp>
      <p:pic>
        <p:nvPicPr>
          <p:cNvPr id="5" name="Image 4"/>
          <p:cNvPicPr>
            <a:picLocks noChangeAspect="1"/>
          </p:cNvPicPr>
          <p:nvPr/>
        </p:nvPicPr>
        <p:blipFill>
          <a:blip r:embed="rId2"/>
          <a:stretch>
            <a:fillRect/>
          </a:stretch>
        </p:blipFill>
        <p:spPr>
          <a:xfrm>
            <a:off x="6104366" y="1813961"/>
            <a:ext cx="122883" cy="113053"/>
          </a:xfrm>
          <a:prstGeom prst="rect">
            <a:avLst/>
          </a:prstGeom>
        </p:spPr>
      </p:pic>
      <p:pic>
        <p:nvPicPr>
          <p:cNvPr id="6" name="Image 5"/>
          <p:cNvPicPr>
            <a:picLocks noChangeAspect="1"/>
          </p:cNvPicPr>
          <p:nvPr/>
        </p:nvPicPr>
        <p:blipFill>
          <a:blip r:embed="rId2"/>
          <a:stretch>
            <a:fillRect/>
          </a:stretch>
        </p:blipFill>
        <p:spPr>
          <a:xfrm>
            <a:off x="6104366" y="2006177"/>
            <a:ext cx="122883" cy="113053"/>
          </a:xfrm>
          <a:prstGeom prst="rect">
            <a:avLst/>
          </a:prstGeom>
        </p:spPr>
      </p:pic>
      <p:pic>
        <p:nvPicPr>
          <p:cNvPr id="7" name="Image 6"/>
          <p:cNvPicPr>
            <a:picLocks noChangeAspect="1"/>
          </p:cNvPicPr>
          <p:nvPr/>
        </p:nvPicPr>
        <p:blipFill>
          <a:blip r:embed="rId2"/>
          <a:stretch>
            <a:fillRect/>
          </a:stretch>
        </p:blipFill>
        <p:spPr>
          <a:xfrm>
            <a:off x="6104366" y="2229285"/>
            <a:ext cx="122883" cy="113053"/>
          </a:xfrm>
          <a:prstGeom prst="rect">
            <a:avLst/>
          </a:prstGeom>
        </p:spPr>
      </p:pic>
      <p:sp>
        <p:nvSpPr>
          <p:cNvPr id="8" name="Rectangle 7"/>
          <p:cNvSpPr/>
          <p:nvPr/>
        </p:nvSpPr>
        <p:spPr>
          <a:xfrm>
            <a:off x="5997677" y="3103379"/>
            <a:ext cx="2842820" cy="830997"/>
          </a:xfrm>
          <a:prstGeom prst="rect">
            <a:avLst/>
          </a:prstGeom>
        </p:spPr>
        <p:txBody>
          <a:bodyPr wrap="square">
            <a:spAutoFit/>
          </a:bodyPr>
          <a:lstStyle/>
          <a:p>
            <a:r>
              <a:rPr lang="fr-FR" spc="-50" baseline="30000" dirty="0">
                <a:solidFill>
                  <a:srgbClr val="3C5061"/>
                </a:solidFill>
                <a:latin typeface="Arial"/>
                <a:cs typeface="Arial"/>
              </a:rPr>
              <a:t>Des activités ouvertes à tous, sans distinction, quels que soient le niveau </a:t>
            </a:r>
            <a:br>
              <a:rPr lang="fr-FR" spc="-50" baseline="30000" dirty="0">
                <a:solidFill>
                  <a:srgbClr val="3C5061"/>
                </a:solidFill>
                <a:latin typeface="Arial"/>
                <a:cs typeface="Arial"/>
              </a:rPr>
            </a:br>
            <a:r>
              <a:rPr lang="fr-FR" spc="-50" baseline="30000" dirty="0">
                <a:solidFill>
                  <a:srgbClr val="3C5061"/>
                </a:solidFill>
                <a:latin typeface="Arial"/>
                <a:cs typeface="Arial"/>
              </a:rPr>
              <a:t>et la forme de pratique souhaités : initiation, découverte, loisir et/ou compétition.</a:t>
            </a:r>
            <a:endParaRPr lang="fr-FR" spc="-50" baseline="30000" dirty="0">
              <a:solidFill>
                <a:srgbClr val="3C5061"/>
              </a:solidFill>
            </a:endParaRPr>
          </a:p>
        </p:txBody>
      </p:sp>
      <p:sp>
        <p:nvSpPr>
          <p:cNvPr id="11" name="Rectangle 10"/>
          <p:cNvSpPr/>
          <p:nvPr/>
        </p:nvSpPr>
        <p:spPr>
          <a:xfrm>
            <a:off x="7554807" y="4010363"/>
            <a:ext cx="128569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32360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4085" y1="37838" x2="64085" y2="37838"/>
                        <a14:foregroundMark x1="53521" y1="27027" x2="53521" y2="27027"/>
                        <a14:backgroundMark x1="59155" y1="50000" x2="59155" y2="50000"/>
                      </a14:backgroundRemoval>
                    </a14:imgEffect>
                  </a14:imgLayer>
                </a14:imgProps>
              </a:ext>
            </a:extLst>
          </a:blip>
          <a:stretch>
            <a:fillRect/>
          </a:stretch>
        </p:blipFill>
        <p:spPr>
          <a:xfrm>
            <a:off x="576126" y="2223479"/>
            <a:ext cx="592370" cy="308700"/>
          </a:xfrm>
          <a:prstGeom prst="rect">
            <a:avLst/>
          </a:prstGeom>
        </p:spPr>
      </p:pic>
      <p:pic>
        <p:nvPicPr>
          <p:cNvPr id="3" name="Image 2"/>
          <p:cNvPicPr>
            <a:picLocks noChangeAspect="1"/>
          </p:cNvPicPr>
          <p:nvPr/>
        </p:nvPicPr>
        <p:blipFill>
          <a:blip r:embed="rId4"/>
          <a:stretch>
            <a:fillRect/>
          </a:stretch>
        </p:blipFill>
        <p:spPr>
          <a:xfrm>
            <a:off x="2394259" y="2223479"/>
            <a:ext cx="245440" cy="288392"/>
          </a:xfrm>
          <a:prstGeom prst="rect">
            <a:avLst/>
          </a:prstGeom>
        </p:spPr>
      </p:pic>
      <p:pic>
        <p:nvPicPr>
          <p:cNvPr id="4" name="Image 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2667" y1="57333" x2="62667" y2="57333"/>
                        <a14:foregroundMark x1="60000" y1="30667" x2="60000" y2="30667"/>
                      </a14:backgroundRemoval>
                    </a14:imgEffect>
                  </a14:imgLayer>
                </a14:imgProps>
              </a:ext>
            </a:extLst>
          </a:blip>
          <a:stretch>
            <a:fillRect/>
          </a:stretch>
        </p:blipFill>
        <p:spPr>
          <a:xfrm>
            <a:off x="4110034" y="2208799"/>
            <a:ext cx="323380" cy="323380"/>
          </a:xfrm>
          <a:prstGeom prst="rect">
            <a:avLst/>
          </a:prstGeom>
        </p:spPr>
      </p:pic>
      <p:pic>
        <p:nvPicPr>
          <p:cNvPr id="5" name="Image 4"/>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924357" y="2143666"/>
            <a:ext cx="416136" cy="416136"/>
          </a:xfrm>
          <a:prstGeom prst="rect">
            <a:avLst/>
          </a:prstGeom>
        </p:spPr>
      </p:pic>
      <p:pic>
        <p:nvPicPr>
          <p:cNvPr id="6" name="Image 5"/>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7805895" y="2143666"/>
            <a:ext cx="388513" cy="388513"/>
          </a:xfrm>
          <a:prstGeom prst="rect">
            <a:avLst/>
          </a:prstGeom>
        </p:spPr>
      </p:pic>
      <p:sp>
        <p:nvSpPr>
          <p:cNvPr id="8" name="Rectangle 7"/>
          <p:cNvSpPr/>
          <p:nvPr/>
        </p:nvSpPr>
        <p:spPr>
          <a:xfrm>
            <a:off x="242802" y="2636350"/>
            <a:ext cx="1363429" cy="1708160"/>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AQUATIQUES</a:t>
            </a:r>
          </a:p>
          <a:p>
            <a:pPr algn="ctr">
              <a:lnSpc>
                <a:spcPct val="130000"/>
              </a:lnSpc>
            </a:pPr>
            <a:endParaRPr lang="fr-FR" sz="900" b="1" spc="-50" baseline="30000" dirty="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Natation</a:t>
            </a:r>
          </a:p>
          <a:p>
            <a:pPr algn="ctr"/>
            <a:r>
              <a:rPr lang="fr-FR" spc="-50" baseline="30000" dirty="0">
                <a:solidFill>
                  <a:srgbClr val="3C5061"/>
                </a:solidFill>
                <a:latin typeface="Arial"/>
                <a:cs typeface="Arial"/>
              </a:rPr>
              <a:t>Natation synchronisée</a:t>
            </a:r>
          </a:p>
          <a:p>
            <a:pPr algn="ctr">
              <a:lnSpc>
                <a:spcPct val="130000"/>
              </a:lnSpc>
            </a:pPr>
            <a:r>
              <a:rPr lang="fr-FR" spc="-50" baseline="30000" dirty="0">
                <a:solidFill>
                  <a:srgbClr val="3C5061"/>
                </a:solidFill>
                <a:latin typeface="Arial"/>
                <a:cs typeface="Arial"/>
              </a:rPr>
              <a:t>Gym aquatique</a:t>
            </a:r>
          </a:p>
          <a:p>
            <a:pPr algn="ctr">
              <a:lnSpc>
                <a:spcPct val="130000"/>
              </a:lnSpc>
            </a:pPr>
            <a:r>
              <a:rPr lang="fr-FR" spc="-50" baseline="30000" dirty="0">
                <a:solidFill>
                  <a:srgbClr val="3C5061"/>
                </a:solidFill>
                <a:latin typeface="Arial"/>
                <a:cs typeface="Arial"/>
              </a:rPr>
              <a:t>Water polo</a:t>
            </a:r>
          </a:p>
          <a:p>
            <a:pPr algn="ctr">
              <a:lnSpc>
                <a:spcPct val="110000"/>
              </a:lnSpc>
            </a:pPr>
            <a:r>
              <a:rPr lang="mr-IN" spc="-50" baseline="30000" dirty="0">
                <a:latin typeface="Arial"/>
                <a:cs typeface="Arial"/>
              </a:rPr>
              <a:t>…</a:t>
            </a:r>
            <a:endParaRPr lang="fr-FR" spc="-50" baseline="30000" dirty="0">
              <a:latin typeface="Arial"/>
              <a:cs typeface="Arial"/>
            </a:endParaRPr>
          </a:p>
        </p:txBody>
      </p:sp>
      <p:sp>
        <p:nvSpPr>
          <p:cNvPr id="9" name="Rectangle 8"/>
          <p:cNvSpPr/>
          <p:nvPr/>
        </p:nvSpPr>
        <p:spPr>
          <a:xfrm>
            <a:off x="1699004" y="2625254"/>
            <a:ext cx="1619908" cy="1884618"/>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ATHLÉTIQUES</a:t>
            </a:r>
          </a:p>
          <a:p>
            <a:pPr algn="ctr">
              <a:lnSpc>
                <a:spcPct val="110000"/>
              </a:lnSpc>
            </a:pPr>
            <a:endParaRPr lang="fr-FR" sz="900" b="1" spc="-50" baseline="30000" dirty="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Athlétisme</a:t>
            </a:r>
          </a:p>
          <a:p>
            <a:pPr algn="ctr">
              <a:lnSpc>
                <a:spcPct val="130000"/>
              </a:lnSpc>
            </a:pPr>
            <a:r>
              <a:rPr lang="fr-FR" spc="-50" baseline="30000" dirty="0">
                <a:solidFill>
                  <a:srgbClr val="3C5061"/>
                </a:solidFill>
                <a:latin typeface="Arial"/>
                <a:cs typeface="Arial"/>
              </a:rPr>
              <a:t>Course sur route</a:t>
            </a:r>
          </a:p>
          <a:p>
            <a:pPr algn="ctr">
              <a:lnSpc>
                <a:spcPct val="130000"/>
              </a:lnSpc>
            </a:pPr>
            <a:r>
              <a:rPr lang="fr-FR" spc="-50" baseline="30000" dirty="0">
                <a:solidFill>
                  <a:srgbClr val="3C5061"/>
                </a:solidFill>
                <a:latin typeface="Arial"/>
                <a:cs typeface="Arial"/>
              </a:rPr>
              <a:t>Cyclisme</a:t>
            </a:r>
          </a:p>
          <a:p>
            <a:pPr algn="ctr">
              <a:lnSpc>
                <a:spcPct val="130000"/>
              </a:lnSpc>
            </a:pPr>
            <a:r>
              <a:rPr lang="fr-FR" spc="-50" baseline="30000" dirty="0">
                <a:solidFill>
                  <a:srgbClr val="3C5061"/>
                </a:solidFill>
                <a:latin typeface="Arial"/>
                <a:cs typeface="Arial"/>
              </a:rPr>
              <a:t>Décathlon moderne</a:t>
            </a:r>
          </a:p>
          <a:p>
            <a:pPr algn="ctr">
              <a:lnSpc>
                <a:spcPct val="130000"/>
              </a:lnSpc>
            </a:pPr>
            <a:r>
              <a:rPr lang="fr-FR" spc="-50" baseline="30000" dirty="0">
                <a:solidFill>
                  <a:srgbClr val="3C5061"/>
                </a:solidFill>
                <a:latin typeface="Arial"/>
                <a:cs typeface="Arial"/>
              </a:rPr>
              <a:t>Triathlon</a:t>
            </a:r>
          </a:p>
          <a:p>
            <a:pPr algn="ctr">
              <a:lnSpc>
                <a:spcPct val="130000"/>
              </a:lnSpc>
            </a:pPr>
            <a:r>
              <a:rPr lang="mr-IN" spc="-50" baseline="30000" dirty="0">
                <a:latin typeface="Arial"/>
                <a:cs typeface="Arial"/>
              </a:rPr>
              <a:t>…</a:t>
            </a:r>
            <a:endParaRPr lang="fr-FR" spc="-50" baseline="30000" dirty="0">
              <a:latin typeface="Arial"/>
              <a:cs typeface="Arial"/>
            </a:endParaRPr>
          </a:p>
        </p:txBody>
      </p:sp>
      <p:sp>
        <p:nvSpPr>
          <p:cNvPr id="10" name="Rectangle 9"/>
          <p:cNvSpPr/>
          <p:nvPr/>
        </p:nvSpPr>
        <p:spPr>
          <a:xfrm>
            <a:off x="3350087" y="2626145"/>
            <a:ext cx="1818013" cy="2068259"/>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GYMNIQUES</a:t>
            </a:r>
          </a:p>
          <a:p>
            <a:pPr algn="ctr">
              <a:lnSpc>
                <a:spcPct val="110000"/>
              </a:lnSpc>
            </a:pPr>
            <a:r>
              <a:rPr lang="fr-FR" b="1" spc="-50" baseline="30000" dirty="0">
                <a:solidFill>
                  <a:srgbClr val="CC0069"/>
                </a:solidFill>
                <a:latin typeface="Arial Black"/>
                <a:cs typeface="Arial Black"/>
              </a:rPr>
              <a:t>ET D’EXPRESSION</a:t>
            </a:r>
          </a:p>
          <a:p>
            <a:pPr algn="ctr">
              <a:lnSpc>
                <a:spcPct val="130000"/>
              </a:lnSpc>
            </a:pPr>
            <a:r>
              <a:rPr lang="fr-FR" spc="-50" baseline="30000" dirty="0">
                <a:solidFill>
                  <a:srgbClr val="3C5061"/>
                </a:solidFill>
                <a:latin typeface="Arial"/>
                <a:cs typeface="Arial"/>
              </a:rPr>
              <a:t>Gymnastique féminine</a:t>
            </a:r>
          </a:p>
          <a:p>
            <a:pPr algn="ctr">
              <a:lnSpc>
                <a:spcPct val="130000"/>
              </a:lnSpc>
            </a:pPr>
            <a:r>
              <a:rPr lang="fr-FR" spc="-50" baseline="30000" dirty="0">
                <a:solidFill>
                  <a:srgbClr val="3C5061"/>
                </a:solidFill>
                <a:latin typeface="Arial"/>
                <a:cs typeface="Arial"/>
              </a:rPr>
              <a:t>Gymnastique masculine</a:t>
            </a:r>
          </a:p>
          <a:p>
            <a:pPr algn="ctr"/>
            <a:r>
              <a:rPr lang="fr-FR" spc="-50" baseline="30000" dirty="0">
                <a:solidFill>
                  <a:srgbClr val="3C5061"/>
                </a:solidFill>
                <a:latin typeface="Arial"/>
                <a:cs typeface="Arial"/>
              </a:rPr>
              <a:t>Gymnastique rythmique </a:t>
            </a:r>
            <a:br>
              <a:rPr lang="fr-FR" spc="-50" baseline="30000" dirty="0">
                <a:solidFill>
                  <a:srgbClr val="3C5061"/>
                </a:solidFill>
                <a:latin typeface="Arial"/>
                <a:cs typeface="Arial"/>
              </a:rPr>
            </a:br>
            <a:r>
              <a:rPr lang="fr-FR" spc="-50" baseline="30000" dirty="0">
                <a:solidFill>
                  <a:srgbClr val="3C5061"/>
                </a:solidFill>
                <a:latin typeface="Arial"/>
                <a:cs typeface="Arial"/>
              </a:rPr>
              <a:t>et sportive</a:t>
            </a:r>
          </a:p>
          <a:p>
            <a:pPr algn="ctr">
              <a:lnSpc>
                <a:spcPct val="130000"/>
              </a:lnSpc>
            </a:pPr>
            <a:r>
              <a:rPr lang="fr-FR" spc="-50" baseline="30000" dirty="0">
                <a:solidFill>
                  <a:srgbClr val="3C5061"/>
                </a:solidFill>
                <a:latin typeface="Arial"/>
                <a:cs typeface="Arial"/>
              </a:rPr>
              <a:t>Twirling</a:t>
            </a:r>
          </a:p>
          <a:p>
            <a:pPr algn="ctr">
              <a:lnSpc>
                <a:spcPct val="130000"/>
              </a:lnSpc>
            </a:pPr>
            <a:r>
              <a:rPr lang="fr-FR" spc="-50" baseline="30000" dirty="0">
                <a:solidFill>
                  <a:srgbClr val="3C5061"/>
                </a:solidFill>
                <a:latin typeface="Arial"/>
                <a:cs typeface="Arial"/>
              </a:rPr>
              <a:t>Trampoline</a:t>
            </a:r>
          </a:p>
          <a:p>
            <a:pPr algn="ctr">
              <a:lnSpc>
                <a:spcPct val="130000"/>
              </a:lnSpc>
            </a:pPr>
            <a:r>
              <a:rPr lang="mr-IN" spc="-50" baseline="30000" dirty="0">
                <a:latin typeface="Arial"/>
                <a:cs typeface="Arial"/>
              </a:rPr>
              <a:t>…</a:t>
            </a:r>
            <a:endParaRPr lang="fr-FR" spc="-50" baseline="30000" dirty="0">
              <a:latin typeface="Arial"/>
              <a:cs typeface="Arial"/>
            </a:endParaRPr>
          </a:p>
        </p:txBody>
      </p:sp>
      <p:sp>
        <p:nvSpPr>
          <p:cNvPr id="11" name="Rectangle 10"/>
          <p:cNvSpPr/>
          <p:nvPr/>
        </p:nvSpPr>
        <p:spPr>
          <a:xfrm>
            <a:off x="5234883" y="2625507"/>
            <a:ext cx="1818013" cy="2142125"/>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PLEIN AIR </a:t>
            </a:r>
            <a:br>
              <a:rPr lang="fr-FR" b="1" spc="-50" baseline="30000" dirty="0">
                <a:solidFill>
                  <a:srgbClr val="CC0069"/>
                </a:solidFill>
                <a:latin typeface="Arial Black"/>
                <a:cs typeface="Arial Black"/>
              </a:rPr>
            </a:br>
            <a:r>
              <a:rPr lang="fr-FR" b="1" spc="-50" baseline="30000" dirty="0">
                <a:solidFill>
                  <a:srgbClr val="CC0069"/>
                </a:solidFill>
                <a:latin typeface="Arial Black"/>
                <a:cs typeface="Arial Black"/>
              </a:rPr>
              <a:t>ET SPORTS D’HIVER</a:t>
            </a:r>
          </a:p>
          <a:p>
            <a:pPr algn="ctr">
              <a:lnSpc>
                <a:spcPct val="130000"/>
              </a:lnSpc>
            </a:pPr>
            <a:r>
              <a:rPr lang="fr-FR" spc="-50" baseline="30000" dirty="0">
                <a:solidFill>
                  <a:srgbClr val="3C5061"/>
                </a:solidFill>
                <a:latin typeface="Arial"/>
                <a:cs typeface="Arial"/>
              </a:rPr>
              <a:t>Marche</a:t>
            </a:r>
          </a:p>
          <a:p>
            <a:pPr algn="ctr">
              <a:lnSpc>
                <a:spcPct val="130000"/>
              </a:lnSpc>
            </a:pPr>
            <a:r>
              <a:rPr lang="fr-FR" spc="-50" baseline="30000" dirty="0">
                <a:solidFill>
                  <a:srgbClr val="3C5061"/>
                </a:solidFill>
                <a:latin typeface="Arial"/>
                <a:cs typeface="Arial"/>
              </a:rPr>
              <a:t>Marche nordique</a:t>
            </a:r>
          </a:p>
          <a:p>
            <a:pPr algn="ctr">
              <a:lnSpc>
                <a:spcPct val="130000"/>
              </a:lnSpc>
            </a:pPr>
            <a:r>
              <a:rPr lang="fr-FR" spc="-50" baseline="30000" dirty="0">
                <a:solidFill>
                  <a:srgbClr val="3C5061"/>
                </a:solidFill>
                <a:latin typeface="Arial"/>
                <a:cs typeface="Arial"/>
              </a:rPr>
              <a:t>Randonnée pédestre</a:t>
            </a:r>
          </a:p>
          <a:p>
            <a:pPr algn="ctr">
              <a:lnSpc>
                <a:spcPct val="130000"/>
              </a:lnSpc>
            </a:pPr>
            <a:r>
              <a:rPr lang="fr-FR" spc="-50" baseline="30000" dirty="0">
                <a:solidFill>
                  <a:srgbClr val="3C5061"/>
                </a:solidFill>
                <a:latin typeface="Arial"/>
                <a:cs typeface="Arial"/>
              </a:rPr>
              <a:t>Ski</a:t>
            </a:r>
          </a:p>
          <a:p>
            <a:pPr algn="ctr">
              <a:lnSpc>
                <a:spcPct val="130000"/>
              </a:lnSpc>
            </a:pPr>
            <a:r>
              <a:rPr lang="fr-FR" spc="-50" baseline="30000" dirty="0">
                <a:solidFill>
                  <a:srgbClr val="3C5061"/>
                </a:solidFill>
                <a:latin typeface="Arial"/>
                <a:cs typeface="Arial"/>
              </a:rPr>
              <a:t>Snowboard</a:t>
            </a:r>
          </a:p>
          <a:p>
            <a:pPr algn="ctr">
              <a:lnSpc>
                <a:spcPct val="130000"/>
              </a:lnSpc>
            </a:pPr>
            <a:r>
              <a:rPr lang="fr-FR" spc="-50" baseline="30000" dirty="0">
                <a:solidFill>
                  <a:srgbClr val="3C5061"/>
                </a:solidFill>
                <a:latin typeface="Arial"/>
                <a:cs typeface="Arial"/>
              </a:rPr>
              <a:t>Cyclotourisme</a:t>
            </a:r>
          </a:p>
          <a:p>
            <a:pPr algn="ctr">
              <a:lnSpc>
                <a:spcPct val="110000"/>
              </a:lnSpc>
            </a:pPr>
            <a:r>
              <a:rPr lang="mr-IN" spc="-50" baseline="30000" dirty="0">
                <a:latin typeface="Arial"/>
                <a:cs typeface="Arial"/>
              </a:rPr>
              <a:t>…</a:t>
            </a:r>
            <a:endParaRPr lang="fr-FR" spc="-50" baseline="30000" dirty="0">
              <a:latin typeface="Arial"/>
              <a:cs typeface="Arial"/>
            </a:endParaRPr>
          </a:p>
        </p:txBody>
      </p:sp>
      <p:sp>
        <p:nvSpPr>
          <p:cNvPr id="12" name="Rectangle 11"/>
          <p:cNvSpPr/>
          <p:nvPr/>
        </p:nvSpPr>
        <p:spPr>
          <a:xfrm>
            <a:off x="7061276" y="2625507"/>
            <a:ext cx="1818013" cy="1938992"/>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REMISE EN FORME ET ENTRETIEN</a:t>
            </a:r>
          </a:p>
          <a:p>
            <a:pPr algn="ctr">
              <a:lnSpc>
                <a:spcPct val="130000"/>
              </a:lnSpc>
            </a:pPr>
            <a:r>
              <a:rPr lang="fr-FR" spc="-50" baseline="30000" dirty="0">
                <a:solidFill>
                  <a:srgbClr val="3C5061"/>
                </a:solidFill>
                <a:latin typeface="Arial"/>
                <a:cs typeface="Arial"/>
              </a:rPr>
              <a:t>Zumba</a:t>
            </a:r>
          </a:p>
          <a:p>
            <a:pPr algn="ctr">
              <a:lnSpc>
                <a:spcPct val="130000"/>
              </a:lnSpc>
            </a:pPr>
            <a:r>
              <a:rPr lang="fr-FR" spc="-50" baseline="30000" dirty="0">
                <a:solidFill>
                  <a:srgbClr val="3C5061"/>
                </a:solidFill>
                <a:latin typeface="Arial"/>
                <a:cs typeface="Arial"/>
              </a:rPr>
              <a:t>Yoga</a:t>
            </a:r>
          </a:p>
          <a:p>
            <a:pPr algn="ctr">
              <a:lnSpc>
                <a:spcPct val="130000"/>
              </a:lnSpc>
            </a:pPr>
            <a:r>
              <a:rPr lang="fr-FR" spc="-50" baseline="30000" dirty="0">
                <a:solidFill>
                  <a:srgbClr val="3C5061"/>
                </a:solidFill>
                <a:latin typeface="Arial"/>
                <a:cs typeface="Arial"/>
              </a:rPr>
              <a:t>Gym </a:t>
            </a:r>
            <a:r>
              <a:rPr lang="fr-FR" spc="-50" baseline="30000" dirty="0" err="1">
                <a:solidFill>
                  <a:srgbClr val="3C5061"/>
                </a:solidFill>
                <a:latin typeface="Arial"/>
                <a:cs typeface="Arial"/>
              </a:rPr>
              <a:t>Form</a:t>
            </a:r>
            <a:r>
              <a:rPr lang="fr-FR" spc="-50" baseline="30000" dirty="0">
                <a:solidFill>
                  <a:srgbClr val="3C5061"/>
                </a:solidFill>
                <a:latin typeface="Arial"/>
                <a:cs typeface="Arial"/>
              </a:rPr>
              <a:t>’ </a:t>
            </a:r>
          </a:p>
          <a:p>
            <a:pPr algn="ctr">
              <a:lnSpc>
                <a:spcPct val="130000"/>
              </a:lnSpc>
            </a:pPr>
            <a:r>
              <a:rPr lang="fr-FR" spc="-50" baseline="30000" dirty="0" err="1">
                <a:solidFill>
                  <a:srgbClr val="3C5061"/>
                </a:solidFill>
                <a:latin typeface="Arial"/>
                <a:cs typeface="Arial"/>
              </a:rPr>
              <a:t>Step</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Stretching</a:t>
            </a:r>
          </a:p>
          <a:p>
            <a:pPr algn="ctr">
              <a:lnSpc>
                <a:spcPct val="130000"/>
              </a:lnSpc>
            </a:pPr>
            <a:r>
              <a:rPr lang="mr-IN" spc="-50" baseline="30000" dirty="0">
                <a:latin typeface="Arial"/>
                <a:cs typeface="Arial"/>
              </a:rPr>
              <a:t>…</a:t>
            </a:r>
            <a:endParaRPr lang="fr-FR" spc="-50" baseline="30000" dirty="0">
              <a:latin typeface="Arial"/>
              <a:cs typeface="Arial"/>
            </a:endParaRPr>
          </a:p>
        </p:txBody>
      </p:sp>
      <p:sp>
        <p:nvSpPr>
          <p:cNvPr id="13" name="Rectangle 12"/>
          <p:cNvSpPr/>
          <p:nvPr/>
        </p:nvSpPr>
        <p:spPr>
          <a:xfrm>
            <a:off x="6000729" y="481064"/>
            <a:ext cx="2121093" cy="502702"/>
          </a:xfrm>
          <a:prstGeom prst="rect">
            <a:avLst/>
          </a:prstGeom>
        </p:spPr>
        <p:txBody>
          <a:bodyPr wrap="none">
            <a:spAutoFit/>
          </a:bodyPr>
          <a:lstStyle/>
          <a:p>
            <a:pPr algn="r"/>
            <a:r>
              <a:rPr lang="fr-FR" sz="2000" b="1" spc="-50" baseline="30000" dirty="0">
                <a:solidFill>
                  <a:schemeClr val="bg1"/>
                </a:solidFill>
                <a:latin typeface="Arial Black"/>
                <a:cs typeface="Arial Black"/>
              </a:rPr>
              <a:t>Performance, </a:t>
            </a:r>
            <a:br>
              <a:rPr lang="fr-FR" sz="2000" b="1" spc="-50" baseline="30000" dirty="0">
                <a:solidFill>
                  <a:schemeClr val="bg1"/>
                </a:solidFill>
                <a:latin typeface="Arial Black"/>
                <a:cs typeface="Arial Black"/>
              </a:rPr>
            </a:br>
            <a:r>
              <a:rPr lang="fr-FR" sz="2000" b="1" spc="-50" baseline="30000" dirty="0">
                <a:solidFill>
                  <a:schemeClr val="bg1"/>
                </a:solidFill>
                <a:latin typeface="Arial Black"/>
                <a:cs typeface="Arial Black"/>
              </a:rPr>
              <a:t>détente et échanges !</a:t>
            </a:r>
          </a:p>
        </p:txBody>
      </p:sp>
      <p:pic>
        <p:nvPicPr>
          <p:cNvPr id="14" name="Image 13"/>
          <p:cNvPicPr>
            <a:picLocks noChangeAspect="1"/>
          </p:cNvPicPr>
          <p:nvPr/>
        </p:nvPicPr>
        <p:blipFill>
          <a:blip r:embed="rId11"/>
          <a:stretch>
            <a:fillRect/>
          </a:stretch>
        </p:blipFill>
        <p:spPr>
          <a:xfrm>
            <a:off x="8194408" y="412587"/>
            <a:ext cx="473007" cy="473007"/>
          </a:xfrm>
          <a:prstGeom prst="rect">
            <a:avLst/>
          </a:prstGeom>
        </p:spPr>
      </p:pic>
    </p:spTree>
    <p:extLst>
      <p:ext uri="{BB962C8B-B14F-4D97-AF65-F5344CB8AC3E}">
        <p14:creationId xmlns:p14="http://schemas.microsoft.com/office/powerpoint/2010/main" val="2550914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573" y="2592754"/>
            <a:ext cx="1363429" cy="2049792"/>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SPORTS COLLECTIFS</a:t>
            </a:r>
          </a:p>
          <a:p>
            <a:pPr algn="ctr">
              <a:lnSpc>
                <a:spcPct val="130000"/>
              </a:lnSpc>
            </a:pPr>
            <a:endParaRPr lang="fr-FR" sz="900" b="1" spc="-50" baseline="30000" dirty="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Basket-ball</a:t>
            </a:r>
          </a:p>
          <a:p>
            <a:pPr algn="ctr">
              <a:lnSpc>
                <a:spcPct val="130000"/>
              </a:lnSpc>
            </a:pPr>
            <a:r>
              <a:rPr lang="fr-FR" spc="-50" baseline="30000" dirty="0">
                <a:solidFill>
                  <a:srgbClr val="3C5061"/>
                </a:solidFill>
                <a:latin typeface="Arial"/>
                <a:cs typeface="Arial"/>
              </a:rPr>
              <a:t>Football</a:t>
            </a:r>
          </a:p>
          <a:p>
            <a:pPr algn="ctr">
              <a:lnSpc>
                <a:spcPct val="130000"/>
              </a:lnSpc>
            </a:pPr>
            <a:r>
              <a:rPr lang="fr-FR" spc="-50" baseline="30000" dirty="0">
                <a:solidFill>
                  <a:srgbClr val="3C5061"/>
                </a:solidFill>
                <a:latin typeface="Arial"/>
                <a:cs typeface="Arial"/>
              </a:rPr>
              <a:t>Handball</a:t>
            </a:r>
          </a:p>
          <a:p>
            <a:pPr algn="ctr">
              <a:lnSpc>
                <a:spcPct val="130000"/>
              </a:lnSpc>
            </a:pPr>
            <a:r>
              <a:rPr lang="fr-FR" spc="-50" baseline="30000" dirty="0">
                <a:solidFill>
                  <a:srgbClr val="3C5061"/>
                </a:solidFill>
                <a:latin typeface="Arial"/>
                <a:cs typeface="Arial"/>
              </a:rPr>
              <a:t>Volley-ball</a:t>
            </a:r>
          </a:p>
          <a:p>
            <a:pPr algn="ctr">
              <a:lnSpc>
                <a:spcPct val="130000"/>
              </a:lnSpc>
            </a:pPr>
            <a:r>
              <a:rPr lang="fr-FR" spc="-50" baseline="30000" dirty="0">
                <a:solidFill>
                  <a:srgbClr val="3C5061"/>
                </a:solidFill>
                <a:latin typeface="Arial"/>
                <a:cs typeface="Arial"/>
              </a:rPr>
              <a:t>Rugby</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sp>
        <p:nvSpPr>
          <p:cNvPr id="3" name="Rectangle 2"/>
          <p:cNvSpPr/>
          <p:nvPr/>
        </p:nvSpPr>
        <p:spPr>
          <a:xfrm>
            <a:off x="1672473" y="2581658"/>
            <a:ext cx="1619908" cy="2714590"/>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SPORTS DE COMBAT ET ARTS MARTIAUX</a:t>
            </a:r>
          </a:p>
          <a:p>
            <a:pPr algn="ctr">
              <a:lnSpc>
                <a:spcPct val="110000"/>
              </a:lnSpc>
            </a:pPr>
            <a:endParaRPr lang="fr-FR" sz="900" b="1" spc="-50" baseline="30000" dirty="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Judo</a:t>
            </a:r>
          </a:p>
          <a:p>
            <a:pPr algn="ctr">
              <a:lnSpc>
                <a:spcPct val="130000"/>
              </a:lnSpc>
            </a:pPr>
            <a:r>
              <a:rPr lang="fr-FR" spc="-50" baseline="30000" dirty="0">
                <a:solidFill>
                  <a:srgbClr val="3C5061"/>
                </a:solidFill>
                <a:latin typeface="Arial"/>
                <a:cs typeface="Arial"/>
              </a:rPr>
              <a:t>Karaté</a:t>
            </a:r>
          </a:p>
          <a:p>
            <a:pPr algn="ctr">
              <a:lnSpc>
                <a:spcPct val="130000"/>
              </a:lnSpc>
            </a:pPr>
            <a:r>
              <a:rPr lang="fr-FR" spc="-50" baseline="30000" dirty="0">
                <a:solidFill>
                  <a:srgbClr val="3C5061"/>
                </a:solidFill>
                <a:latin typeface="Arial"/>
                <a:cs typeface="Arial"/>
              </a:rPr>
              <a:t>Boxe</a:t>
            </a:r>
          </a:p>
          <a:p>
            <a:pPr algn="ctr">
              <a:lnSpc>
                <a:spcPct val="130000"/>
              </a:lnSpc>
            </a:pPr>
            <a:r>
              <a:rPr lang="fr-FR" spc="-50" baseline="30000" dirty="0">
                <a:solidFill>
                  <a:srgbClr val="3C5061"/>
                </a:solidFill>
                <a:latin typeface="Arial"/>
                <a:cs typeface="Arial"/>
              </a:rPr>
              <a:t>Capoeira</a:t>
            </a:r>
          </a:p>
          <a:p>
            <a:pPr algn="ctr">
              <a:lnSpc>
                <a:spcPct val="130000"/>
              </a:lnSpc>
            </a:pPr>
            <a:r>
              <a:rPr lang="fr-FR" spc="-50" baseline="30000" dirty="0" err="1">
                <a:solidFill>
                  <a:srgbClr val="3C5061"/>
                </a:solidFill>
                <a:latin typeface="Arial"/>
                <a:cs typeface="Arial"/>
              </a:rPr>
              <a:t>Taekwendo</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Jiu </a:t>
            </a:r>
            <a:r>
              <a:rPr lang="fr-FR" spc="-50" baseline="30000" dirty="0" err="1">
                <a:solidFill>
                  <a:srgbClr val="3C5061"/>
                </a:solidFill>
                <a:latin typeface="Arial"/>
                <a:cs typeface="Arial"/>
              </a:rPr>
              <a:t>jitsu</a:t>
            </a:r>
            <a:endParaRPr lang="fr-FR" spc="-50" baseline="30000" dirty="0">
              <a:solidFill>
                <a:srgbClr val="3C5061"/>
              </a:solidFill>
              <a:latin typeface="Arial"/>
              <a:cs typeface="Arial"/>
            </a:endParaRP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a:p>
            <a:pPr algn="ctr">
              <a:lnSpc>
                <a:spcPct val="130000"/>
              </a:lnSpc>
            </a:pPr>
            <a:endParaRPr lang="fr-FR" spc="-50" baseline="30000" dirty="0">
              <a:latin typeface="Arial"/>
              <a:cs typeface="Arial"/>
            </a:endParaRPr>
          </a:p>
        </p:txBody>
      </p:sp>
      <p:sp>
        <p:nvSpPr>
          <p:cNvPr id="4" name="Rectangle 3"/>
          <p:cNvSpPr/>
          <p:nvPr/>
        </p:nvSpPr>
        <p:spPr>
          <a:xfrm>
            <a:off x="3292381" y="2582549"/>
            <a:ext cx="1818013" cy="1551194"/>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SPORTS </a:t>
            </a:r>
            <a:br>
              <a:rPr lang="fr-FR" b="1" spc="-50" baseline="30000" dirty="0">
                <a:solidFill>
                  <a:srgbClr val="CC0069"/>
                </a:solidFill>
                <a:latin typeface="Arial Black"/>
                <a:cs typeface="Arial Black"/>
              </a:rPr>
            </a:br>
            <a:r>
              <a:rPr lang="fr-FR" b="1" spc="-50" baseline="30000" dirty="0">
                <a:solidFill>
                  <a:srgbClr val="CC0069"/>
                </a:solidFill>
                <a:latin typeface="Arial Black"/>
                <a:cs typeface="Arial Black"/>
              </a:rPr>
              <a:t>DE PRÉCISION</a:t>
            </a:r>
          </a:p>
          <a:p>
            <a:pPr algn="ctr">
              <a:lnSpc>
                <a:spcPct val="110000"/>
              </a:lnSpc>
            </a:pPr>
            <a:endParaRPr lang="fr-FR" sz="900" b="1" spc="-50" baseline="30000" dirty="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Tir à l’arc</a:t>
            </a:r>
          </a:p>
          <a:p>
            <a:pPr algn="ctr">
              <a:lnSpc>
                <a:spcPct val="130000"/>
              </a:lnSpc>
            </a:pPr>
            <a:r>
              <a:rPr lang="fr-FR" spc="-50" baseline="30000" dirty="0">
                <a:solidFill>
                  <a:srgbClr val="3C5061"/>
                </a:solidFill>
                <a:latin typeface="Arial"/>
                <a:cs typeface="Arial"/>
              </a:rPr>
              <a:t>Tir sportif</a:t>
            </a:r>
          </a:p>
          <a:p>
            <a:pPr algn="ctr">
              <a:lnSpc>
                <a:spcPct val="130000"/>
              </a:lnSpc>
            </a:pPr>
            <a:r>
              <a:rPr lang="fr-FR" spc="-50" baseline="30000" dirty="0">
                <a:solidFill>
                  <a:srgbClr val="3C5061"/>
                </a:solidFill>
                <a:latin typeface="Arial"/>
                <a:cs typeface="Arial"/>
              </a:rPr>
              <a:t>Boules lyonnaises</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pic>
        <p:nvPicPr>
          <p:cNvPr id="7" name="Image 6"/>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718466" y="2257525"/>
            <a:ext cx="334412" cy="334412"/>
          </a:xfrm>
          <a:prstGeom prst="rect">
            <a:avLst/>
          </a:prstGeom>
        </p:spPr>
      </p:pic>
      <p:pic>
        <p:nvPicPr>
          <p:cNvPr id="9" name="Image 8"/>
          <p:cNvPicPr>
            <a:picLocks noChangeAspect="1"/>
          </p:cNvPicPr>
          <p:nvPr/>
        </p:nvPicPr>
        <p:blipFill>
          <a:blip r:embed="rId4">
            <a:extLst>
              <a:ext uri="{BEBA8EAE-BF5A-486C-A8C5-ECC9F3942E4B}">
                <a14:imgProps xmlns:a14="http://schemas.microsoft.com/office/drawing/2010/main">
                  <a14:imgLayer r:embed="rId5">
                    <a14:imgEffect>
                      <a14:backgroundRemoval t="0" b="88889" l="9722" r="88889">
                        <a14:foregroundMark x1="48611" y1="22222" x2="48611" y2="22222"/>
                      </a14:backgroundRemoval>
                    </a14:imgEffect>
                  </a14:imgLayer>
                </a14:imgProps>
              </a:ext>
            </a:extLst>
          </a:blip>
          <a:stretch>
            <a:fillRect/>
          </a:stretch>
        </p:blipFill>
        <p:spPr>
          <a:xfrm>
            <a:off x="2326398" y="2257525"/>
            <a:ext cx="317790" cy="317790"/>
          </a:xfrm>
          <a:prstGeom prst="rect">
            <a:avLst/>
          </a:prstGeom>
        </p:spPr>
      </p:pic>
      <p:pic>
        <p:nvPicPr>
          <p:cNvPr id="10" name="Image 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4667" y1="25333" x2="54667" y2="25333"/>
                      </a14:backgroundRemoval>
                    </a14:imgEffect>
                  </a14:imgLayer>
                </a14:imgProps>
              </a:ext>
            </a:extLst>
          </a:blip>
          <a:stretch>
            <a:fillRect/>
          </a:stretch>
        </p:blipFill>
        <p:spPr>
          <a:xfrm>
            <a:off x="3988364" y="2245526"/>
            <a:ext cx="361728" cy="361728"/>
          </a:xfrm>
          <a:prstGeom prst="rect">
            <a:avLst/>
          </a:prstGeom>
        </p:spPr>
      </p:pic>
      <p:sp>
        <p:nvSpPr>
          <p:cNvPr id="12" name="Rectangle 11"/>
          <p:cNvSpPr/>
          <p:nvPr/>
        </p:nvSpPr>
        <p:spPr>
          <a:xfrm>
            <a:off x="6675546" y="2909577"/>
            <a:ext cx="2889902" cy="595035"/>
          </a:xfrm>
          <a:prstGeom prst="rect">
            <a:avLst/>
          </a:prstGeom>
        </p:spPr>
        <p:txBody>
          <a:bodyPr wrap="square">
            <a:spAutoFit/>
          </a:bodyPr>
          <a:lstStyle/>
          <a:p>
            <a:pPr>
              <a:lnSpc>
                <a:spcPct val="70000"/>
              </a:lnSpc>
            </a:pPr>
            <a:r>
              <a:rPr lang="fr-FR" sz="3400" b="1" spc="-50" baseline="30000" dirty="0">
                <a:solidFill>
                  <a:srgbClr val="CC0069"/>
                </a:solidFill>
                <a:latin typeface="Arial Black"/>
                <a:cs typeface="Arial Black"/>
              </a:rPr>
              <a:t>2 190</a:t>
            </a:r>
          </a:p>
          <a:p>
            <a:pPr>
              <a:lnSpc>
                <a:spcPct val="70000"/>
              </a:lnSpc>
            </a:pPr>
            <a:r>
              <a:rPr lang="fr-FR" sz="2400" spc="-50" baseline="30000" dirty="0">
                <a:solidFill>
                  <a:srgbClr val="3C5061"/>
                </a:solidFill>
                <a:latin typeface="Arial"/>
                <a:cs typeface="Arial"/>
              </a:rPr>
              <a:t>sections d’associations</a:t>
            </a:r>
            <a:endParaRPr lang="fr-FR" sz="2400" dirty="0">
              <a:solidFill>
                <a:srgbClr val="3C5061"/>
              </a:solidFill>
              <a:latin typeface="Arial"/>
              <a:cs typeface="Arial"/>
            </a:endParaRPr>
          </a:p>
        </p:txBody>
      </p:sp>
      <p:sp>
        <p:nvSpPr>
          <p:cNvPr id="13" name="Rectangle 12"/>
          <p:cNvSpPr/>
          <p:nvPr/>
        </p:nvSpPr>
        <p:spPr>
          <a:xfrm>
            <a:off x="6675546" y="3637645"/>
            <a:ext cx="1819100" cy="595035"/>
          </a:xfrm>
          <a:prstGeom prst="rect">
            <a:avLst/>
          </a:prstGeom>
        </p:spPr>
        <p:txBody>
          <a:bodyPr wrap="square">
            <a:spAutoFit/>
          </a:bodyPr>
          <a:lstStyle/>
          <a:p>
            <a:pPr>
              <a:lnSpc>
                <a:spcPct val="70000"/>
              </a:lnSpc>
            </a:pPr>
            <a:r>
              <a:rPr lang="fr-FR" sz="3400" b="1" spc="-50" baseline="30000" dirty="0">
                <a:solidFill>
                  <a:srgbClr val="CC0069"/>
                </a:solidFill>
                <a:latin typeface="Arial Black"/>
                <a:cs typeface="Arial Black"/>
              </a:rPr>
              <a:t>85 %</a:t>
            </a:r>
          </a:p>
          <a:p>
            <a:pPr>
              <a:lnSpc>
                <a:spcPct val="70000"/>
              </a:lnSpc>
            </a:pPr>
            <a:r>
              <a:rPr lang="fr-FR" sz="2400" spc="-50" baseline="30000" dirty="0">
                <a:solidFill>
                  <a:srgbClr val="3C5061"/>
                </a:solidFill>
                <a:latin typeface="Arial"/>
                <a:cs typeface="Arial"/>
              </a:rPr>
              <a:t>des licenciés*</a:t>
            </a:r>
            <a:endParaRPr lang="fr-FR" sz="2400" dirty="0">
              <a:solidFill>
                <a:srgbClr val="3C5061"/>
              </a:solidFill>
              <a:latin typeface="Arial"/>
              <a:cs typeface="Arial"/>
            </a:endParaRPr>
          </a:p>
        </p:txBody>
      </p:sp>
      <p:sp>
        <p:nvSpPr>
          <p:cNvPr id="11" name="Rectangle 10"/>
          <p:cNvSpPr/>
          <p:nvPr/>
        </p:nvSpPr>
        <p:spPr>
          <a:xfrm>
            <a:off x="4857533" y="2582549"/>
            <a:ext cx="1818013" cy="1551194"/>
          </a:xfrm>
          <a:prstGeom prst="rect">
            <a:avLst/>
          </a:prstGeom>
        </p:spPr>
        <p:txBody>
          <a:bodyPr wrap="square">
            <a:spAutoFit/>
          </a:bodyPr>
          <a:lstStyle/>
          <a:p>
            <a:pPr algn="ctr">
              <a:lnSpc>
                <a:spcPct val="110000"/>
              </a:lnSpc>
            </a:pPr>
            <a:r>
              <a:rPr lang="fr-FR" b="1" spc="-50" baseline="30000" dirty="0">
                <a:solidFill>
                  <a:srgbClr val="CC0069"/>
                </a:solidFill>
                <a:latin typeface="Arial Black"/>
                <a:cs typeface="Arial Black"/>
              </a:rPr>
              <a:t>SPORTS </a:t>
            </a:r>
            <a:br>
              <a:rPr lang="fr-FR" b="1" spc="-50" baseline="30000" dirty="0">
                <a:solidFill>
                  <a:srgbClr val="CC0069"/>
                </a:solidFill>
                <a:latin typeface="Arial Black"/>
                <a:cs typeface="Arial Black"/>
              </a:rPr>
            </a:br>
            <a:r>
              <a:rPr lang="fr-FR" b="1" spc="-50" baseline="30000" dirty="0">
                <a:solidFill>
                  <a:srgbClr val="CC0069"/>
                </a:solidFill>
                <a:latin typeface="Arial Black"/>
                <a:cs typeface="Arial Black"/>
              </a:rPr>
              <a:t>DE RAQUETTE</a:t>
            </a:r>
          </a:p>
          <a:p>
            <a:pPr algn="ctr">
              <a:lnSpc>
                <a:spcPct val="110000"/>
              </a:lnSpc>
            </a:pPr>
            <a:endParaRPr lang="fr-FR" sz="900" b="1" spc="-50" baseline="30000" dirty="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Tennis de table</a:t>
            </a:r>
          </a:p>
          <a:p>
            <a:pPr algn="ctr">
              <a:lnSpc>
                <a:spcPct val="130000"/>
              </a:lnSpc>
            </a:pPr>
            <a:r>
              <a:rPr lang="fr-FR" spc="-50" baseline="30000" dirty="0">
                <a:solidFill>
                  <a:srgbClr val="3C5061"/>
                </a:solidFill>
                <a:latin typeface="Arial"/>
                <a:cs typeface="Arial"/>
              </a:rPr>
              <a:t>Badminton</a:t>
            </a:r>
          </a:p>
          <a:p>
            <a:pPr algn="ctr">
              <a:lnSpc>
                <a:spcPct val="130000"/>
              </a:lnSpc>
            </a:pPr>
            <a:r>
              <a:rPr lang="fr-FR" spc="-50" baseline="30000" dirty="0">
                <a:solidFill>
                  <a:srgbClr val="3C5061"/>
                </a:solidFill>
                <a:latin typeface="Arial"/>
                <a:cs typeface="Arial"/>
              </a:rPr>
              <a:t>Tennis</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pic>
        <p:nvPicPr>
          <p:cNvPr id="5" name="Image 4"/>
          <p:cNvPicPr>
            <a:picLocks noChangeAspect="1"/>
          </p:cNvPicPr>
          <p:nvPr/>
        </p:nvPicPr>
        <p:blipFill>
          <a:blip r:embed="rId8"/>
          <a:stretch>
            <a:fillRect/>
          </a:stretch>
        </p:blipFill>
        <p:spPr>
          <a:xfrm>
            <a:off x="5495580" y="2257525"/>
            <a:ext cx="507485" cy="237546"/>
          </a:xfrm>
          <a:prstGeom prst="rect">
            <a:avLst/>
          </a:prstGeom>
        </p:spPr>
      </p:pic>
    </p:spTree>
    <p:extLst>
      <p:ext uri="{BB962C8B-B14F-4D97-AF65-F5344CB8AC3E}">
        <p14:creationId xmlns:p14="http://schemas.microsoft.com/office/powerpoint/2010/main" val="1364243782"/>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3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4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5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6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7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8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9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0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1460</TotalTime>
  <Words>1690</Words>
  <Application>Microsoft Macintosh PowerPoint</Application>
  <PresentationFormat>Affichage à l'écran (16:9)</PresentationFormat>
  <Paragraphs>353</Paragraphs>
  <Slides>25</Slides>
  <Notes>1</Notes>
  <HiddenSlides>0</HiddenSlides>
  <MMClips>0</MMClips>
  <ScaleCrop>false</ScaleCrop>
  <HeadingPairs>
    <vt:vector size="6" baseType="variant">
      <vt:variant>
        <vt:lpstr>Polices utilisées</vt:lpstr>
      </vt:variant>
      <vt:variant>
        <vt:i4>4</vt:i4>
      </vt:variant>
      <vt:variant>
        <vt:lpstr>Thème</vt:lpstr>
      </vt:variant>
      <vt:variant>
        <vt:i4>23</vt:i4>
      </vt:variant>
      <vt:variant>
        <vt:lpstr>Titres des diapositives</vt:lpstr>
      </vt:variant>
      <vt:variant>
        <vt:i4>25</vt:i4>
      </vt:variant>
    </vt:vector>
  </HeadingPairs>
  <TitlesOfParts>
    <vt:vector size="52" baseType="lpstr">
      <vt:lpstr>Arial</vt:lpstr>
      <vt:lpstr>Arial Black</vt:lpstr>
      <vt:lpstr>Calibri</vt:lpstr>
      <vt:lpstr>Helvetica Neue Bold Condensed</vt:lpstr>
      <vt:lpstr>Thème Office</vt:lpstr>
      <vt:lpstr>1_Thème Office</vt:lpstr>
      <vt:lpstr>2_Thème Office</vt:lpstr>
      <vt:lpstr>3_Thème Office</vt:lpstr>
      <vt:lpstr>4_Thème Office</vt:lpstr>
      <vt:lpstr>5_Thème Office</vt:lpstr>
      <vt:lpstr>6_Thème Office</vt:lpstr>
      <vt:lpstr>7_Thème Office</vt:lpstr>
      <vt:lpstr>8_Thème Office</vt:lpstr>
      <vt:lpstr>9_Thème Office</vt:lpstr>
      <vt:lpstr>10_Thème Office</vt:lpstr>
      <vt:lpstr>11_Thème Office</vt:lpstr>
      <vt:lpstr>12_Thème Office</vt:lpstr>
      <vt:lpstr>13_Thème Office</vt:lpstr>
      <vt:lpstr>14_Thème Office</vt:lpstr>
      <vt:lpstr>15_Thème Office</vt:lpstr>
      <vt:lpstr>16_Thème Office</vt:lpstr>
      <vt:lpstr>17_Thème Office</vt:lpstr>
      <vt:lpstr>18_Thème Office</vt:lpstr>
      <vt:lpstr>19_Thème Office</vt:lpstr>
      <vt:lpstr>20_Thème Office</vt:lpstr>
      <vt:lpstr>21_Thème Office</vt:lpstr>
      <vt:lpstr>22_Thème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Cithéa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Audrey</dc:creator>
  <cp:lastModifiedBy>Microsoft Office User</cp:lastModifiedBy>
  <cp:revision>127</cp:revision>
  <cp:lastPrinted>2018-02-21T14:52:40Z</cp:lastPrinted>
  <dcterms:created xsi:type="dcterms:W3CDTF">2018-01-03T15:43:40Z</dcterms:created>
  <dcterms:modified xsi:type="dcterms:W3CDTF">2021-12-01T11:46:27Z</dcterms:modified>
</cp:coreProperties>
</file>