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3" r:id="rId2"/>
  </p:sldMasterIdLst>
  <p:notesMasterIdLst>
    <p:notesMasterId r:id="rId6"/>
  </p:notesMasterIdLst>
  <p:handoutMasterIdLst>
    <p:handoutMasterId r:id="rId7"/>
  </p:handoutMasterIdLst>
  <p:sldIdLst>
    <p:sldId id="262" r:id="rId3"/>
    <p:sldId id="257" r:id="rId4"/>
    <p:sldId id="261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VNr0rB/PKu8elgESOtT4Gu2Fy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EE2"/>
    <a:srgbClr val="FEFFFF"/>
    <a:srgbClr val="EA068B"/>
    <a:srgbClr val="27ABE2"/>
    <a:srgbClr val="EE2E2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23" Type="http://customschemas.google.com/relationships/presentationmetadata" Target="metadata"/><Relationship Id="rId4" Type="http://schemas.openxmlformats.org/officeDocument/2006/relationships/slide" Target="slides/slide2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D1ED93E-2B97-4B21-A189-8F3E675F9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A698F5-0BB0-4031-B3BB-5F4B66DBC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4132-40AD-4DF1-8539-52AC3D8A65F9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A8EA9-241D-4EA2-9B0D-6F02877A2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A87AC1-0D37-4014-8035-67BCB8F72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8786-A7B9-4896-B75D-A0997D800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71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790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26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19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283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0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97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86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57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5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0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1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66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76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8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06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37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4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24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57B54-88EE-4002-9339-CB1B123B5AAB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85F5-1E20-455B-B906-CAC74CA8B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65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797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4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665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>
            <a:off x="2133600" y="0"/>
            <a:ext cx="10058400" cy="68536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1" y="5452756"/>
            <a:ext cx="1861932" cy="10895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49" y="631295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552" y="1759912"/>
            <a:ext cx="6413548" cy="17679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63999" y="2708177"/>
            <a:ext cx="708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FFFF"/>
                </a:solidFill>
              </a:rPr>
              <a:t>Les différents types de bénévolat</a:t>
            </a:r>
            <a:endParaRPr lang="fr-FR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1853530" y="1718902"/>
            <a:ext cx="5291667" cy="74930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9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rgbClr val="009EE2"/>
                </a:solidFill>
                <a:latin typeface="+mj-lt"/>
                <a:ea typeface="Calibri"/>
                <a:cs typeface="Calibri"/>
                <a:sym typeface="Calibri"/>
              </a:rPr>
              <a:t>VIVRE PLUS </a:t>
            </a:r>
            <a:r>
              <a:rPr lang="fr-FR" sz="2400" b="1" dirty="0">
                <a:solidFill>
                  <a:srgbClr val="009EE2"/>
                </a:solidFill>
                <a:latin typeface="+mj-lt"/>
                <a:ea typeface="Calibri"/>
                <a:cs typeface="Calibri"/>
                <a:sym typeface="Calibri"/>
              </a:rPr>
              <a:t>PRÈS</a:t>
            </a:r>
            <a:r>
              <a:rPr lang="fr-FR" sz="2400" b="1" i="0" u="none" strike="noStrike" cap="none" dirty="0">
                <a:solidFill>
                  <a:srgbClr val="009EE2"/>
                </a:solidFill>
                <a:latin typeface="+mj-lt"/>
                <a:ea typeface="Calibri"/>
                <a:cs typeface="Calibri"/>
                <a:sym typeface="Calibri"/>
              </a:rPr>
              <a:t> D’UN CLUB</a:t>
            </a:r>
            <a:endParaRPr sz="2400" b="1" i="0" u="none" strike="noStrike" cap="none" dirty="0">
              <a:solidFill>
                <a:srgbClr val="009EE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6432" y="424396"/>
            <a:ext cx="547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rgbClr val="009EE2">
                    <a:alpha val="49000"/>
                  </a:srgbClr>
                </a:solidFill>
              </a:rPr>
              <a:t>VIVRE CLUB</a:t>
            </a:r>
            <a:endParaRPr lang="fr-FR" sz="6600" b="1" dirty="0">
              <a:solidFill>
                <a:srgbClr val="009EE2">
                  <a:alpha val="49000"/>
                </a:srgb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4672" y="390529"/>
            <a:ext cx="547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rgbClr val="009EE2"/>
                </a:solidFill>
              </a:rPr>
              <a:t>VIVRE CLUB</a:t>
            </a:r>
            <a:endParaRPr lang="fr-FR" sz="6600" b="1" dirty="0">
              <a:solidFill>
                <a:srgbClr val="009EE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97" y="1045028"/>
            <a:ext cx="4848606" cy="6858000"/>
          </a:xfrm>
          <a:prstGeom prst="rect">
            <a:avLst/>
          </a:prstGeom>
        </p:spPr>
      </p:pic>
      <p:sp>
        <p:nvSpPr>
          <p:cNvPr id="6" name="Flèche à angle droit 5"/>
          <p:cNvSpPr/>
          <p:nvPr/>
        </p:nvSpPr>
        <p:spPr>
          <a:xfrm rot="5400000">
            <a:off x="929967" y="1543705"/>
            <a:ext cx="869245" cy="77486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639252" y="2635143"/>
            <a:ext cx="1450674" cy="774869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Google Shape;107;p2"/>
          <p:cNvSpPr/>
          <p:nvPr/>
        </p:nvSpPr>
        <p:spPr>
          <a:xfrm>
            <a:off x="1853530" y="3098174"/>
            <a:ext cx="5291667" cy="74930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9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 smtClean="0">
                <a:solidFill>
                  <a:srgbClr val="009EE2"/>
                </a:solidFill>
                <a:latin typeface="+mj-lt"/>
                <a:ea typeface="Calibri"/>
                <a:cs typeface="Calibri"/>
                <a:sym typeface="Calibri"/>
              </a:rPr>
              <a:t>AIDER UN CLUB À MIEUX VIVRE</a:t>
            </a:r>
            <a:endParaRPr sz="2400" b="1" i="0" u="none" strike="noStrike" cap="none" dirty="0">
              <a:solidFill>
                <a:srgbClr val="009EE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0" b="26420"/>
          <a:stretch/>
        </p:blipFill>
        <p:spPr>
          <a:xfrm>
            <a:off x="2749443" y="5229723"/>
            <a:ext cx="2298023" cy="1108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8168" r="50600" b="13418"/>
          <a:stretch/>
        </p:blipFill>
        <p:spPr>
          <a:xfrm>
            <a:off x="394672" y="4847636"/>
            <a:ext cx="2298023" cy="15790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661465"/>
            <a:ext cx="1908052" cy="3444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4" y="6460000"/>
            <a:ext cx="3713596" cy="19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6;p6"/>
          <p:cNvSpPr/>
          <p:nvPr/>
        </p:nvSpPr>
        <p:spPr>
          <a:xfrm>
            <a:off x="7872379" y="4289665"/>
            <a:ext cx="3916042" cy="1675288"/>
          </a:xfrm>
          <a:custGeom>
            <a:avLst/>
            <a:gdLst/>
            <a:ahLst/>
            <a:cxnLst/>
            <a:rect l="l" t="t" r="r" b="b"/>
            <a:pathLst>
              <a:path w="3249827" h="2105151" extrusionOk="0">
                <a:moveTo>
                  <a:pt x="0" y="210515"/>
                </a:moveTo>
                <a:cubicBezTo>
                  <a:pt x="0" y="94251"/>
                  <a:pt x="94251" y="0"/>
                  <a:pt x="210515" y="0"/>
                </a:cubicBezTo>
                <a:lnTo>
                  <a:pt x="3039312" y="0"/>
                </a:lnTo>
                <a:cubicBezTo>
                  <a:pt x="3155576" y="0"/>
                  <a:pt x="3249827" y="94251"/>
                  <a:pt x="3249827" y="210515"/>
                </a:cubicBezTo>
                <a:lnTo>
                  <a:pt x="3249827" y="1894636"/>
                </a:lnTo>
                <a:cubicBezTo>
                  <a:pt x="3249827" y="2010900"/>
                  <a:pt x="3155576" y="2105151"/>
                  <a:pt x="3039312" y="2105151"/>
                </a:cubicBezTo>
                <a:lnTo>
                  <a:pt x="210515" y="2105151"/>
                </a:lnTo>
                <a:cubicBezTo>
                  <a:pt x="94251" y="2105151"/>
                  <a:pt x="0" y="2010900"/>
                  <a:pt x="0" y="1894636"/>
                </a:cubicBezTo>
                <a:lnTo>
                  <a:pt x="0" y="210515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6925" tIns="251975" rIns="251975" bIns="778250" anchor="t" anchorCtr="0">
            <a:noAutofit/>
          </a:bodyPr>
          <a:lstStyle/>
          <a:p>
            <a:pPr marL="457200" indent="-317500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Gestion de l’intendance</a:t>
            </a:r>
          </a:p>
          <a:p>
            <a:pPr marL="457200" lvl="4" indent="-317500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 interne, mailing, lettre info</a:t>
            </a:r>
          </a:p>
          <a:p>
            <a:pPr marL="457200" lvl="4" indent="-317500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Entretien, réparation du matériel ou des locaux</a:t>
            </a:r>
          </a:p>
          <a:p>
            <a:pPr marL="457200" lvl="4" indent="-317500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Organisation des évènements associatifs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872379" y="960402"/>
            <a:ext cx="3916042" cy="1456345"/>
          </a:xfrm>
          <a:custGeom>
            <a:avLst/>
            <a:gdLst/>
            <a:ahLst/>
            <a:cxnLst/>
            <a:rect l="l" t="t" r="r" b="b"/>
            <a:pathLst>
              <a:path w="3249827" h="2105151" extrusionOk="0">
                <a:moveTo>
                  <a:pt x="0" y="210515"/>
                </a:moveTo>
                <a:cubicBezTo>
                  <a:pt x="0" y="94251"/>
                  <a:pt x="94251" y="0"/>
                  <a:pt x="210515" y="0"/>
                </a:cubicBezTo>
                <a:lnTo>
                  <a:pt x="3039312" y="0"/>
                </a:lnTo>
                <a:cubicBezTo>
                  <a:pt x="3155576" y="0"/>
                  <a:pt x="3249827" y="94251"/>
                  <a:pt x="3249827" y="210515"/>
                </a:cubicBezTo>
                <a:lnTo>
                  <a:pt x="3249827" y="1894636"/>
                </a:lnTo>
                <a:cubicBezTo>
                  <a:pt x="3249827" y="2010900"/>
                  <a:pt x="3155576" y="2105151"/>
                  <a:pt x="3039312" y="2105151"/>
                </a:cubicBezTo>
                <a:lnTo>
                  <a:pt x="210515" y="2105151"/>
                </a:lnTo>
                <a:cubicBezTo>
                  <a:pt x="94251" y="2105151"/>
                  <a:pt x="0" y="2010900"/>
                  <a:pt x="0" y="1894636"/>
                </a:cubicBezTo>
                <a:lnTo>
                  <a:pt x="0" y="210515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009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6925" tIns="251975" rIns="251975" bIns="778250" anchor="t" anchorCtr="0">
            <a:noAutofit/>
          </a:bodyPr>
          <a:lstStyle/>
          <a:p>
            <a:pPr marL="457200" lvl="3" indent="-317500">
              <a:lnSpc>
                <a:spcPct val="90000"/>
              </a:lnSpc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Secrétaire</a:t>
            </a:r>
          </a:p>
          <a:p>
            <a:pPr marL="457200" lvl="3" indent="-317500">
              <a:lnSpc>
                <a:spcPct val="90000"/>
              </a:lnSpc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Trésorier</a:t>
            </a:r>
          </a:p>
          <a:p>
            <a:pPr marL="457200" lvl="3" indent="-317500">
              <a:lnSpc>
                <a:spcPct val="90000"/>
              </a:lnSpc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Encadrement d’activité</a:t>
            </a:r>
          </a:p>
          <a:p>
            <a:pPr marL="457200" lvl="3" indent="-317500">
              <a:lnSpc>
                <a:spcPct val="90000"/>
              </a:lnSpc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Juges et arbitres</a:t>
            </a:r>
          </a:p>
          <a:p>
            <a:pPr marL="457200" lvl="3" indent="-317500">
              <a:lnSpc>
                <a:spcPct val="90000"/>
              </a:lnSpc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Responsable de section</a:t>
            </a:r>
            <a:endParaRPr lang="fr-FR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940655" y="959178"/>
            <a:ext cx="3916042" cy="1456346"/>
          </a:xfrm>
          <a:custGeom>
            <a:avLst/>
            <a:gdLst/>
            <a:ahLst/>
            <a:cxnLst/>
            <a:rect l="l" t="t" r="r" b="b"/>
            <a:pathLst>
              <a:path w="3249827" h="2105151" extrusionOk="0">
                <a:moveTo>
                  <a:pt x="0" y="210515"/>
                </a:moveTo>
                <a:cubicBezTo>
                  <a:pt x="0" y="94251"/>
                  <a:pt x="94251" y="0"/>
                  <a:pt x="210515" y="0"/>
                </a:cubicBezTo>
                <a:lnTo>
                  <a:pt x="3039312" y="0"/>
                </a:lnTo>
                <a:cubicBezTo>
                  <a:pt x="3155576" y="0"/>
                  <a:pt x="3249827" y="94251"/>
                  <a:pt x="3249827" y="210515"/>
                </a:cubicBezTo>
                <a:lnTo>
                  <a:pt x="3249827" y="1894636"/>
                </a:lnTo>
                <a:cubicBezTo>
                  <a:pt x="3249827" y="2010900"/>
                  <a:pt x="3155576" y="2105151"/>
                  <a:pt x="3039312" y="2105151"/>
                </a:cubicBezTo>
                <a:lnTo>
                  <a:pt x="210515" y="2105151"/>
                </a:lnTo>
                <a:cubicBezTo>
                  <a:pt x="94251" y="2105151"/>
                  <a:pt x="0" y="2010900"/>
                  <a:pt x="0" y="1894636"/>
                </a:cubicBezTo>
                <a:lnTo>
                  <a:pt x="0" y="210515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1975" tIns="251975" rIns="1226925" bIns="77825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Communication externe</a:t>
            </a: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Gestion réseaux sociaux</a:t>
            </a: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Encadrement médical</a:t>
            </a: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Secrétariat de 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1400"/>
            </a:pPr>
            <a:r>
              <a:rPr lang="fr-FR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compétition</a:t>
            </a:r>
          </a:p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EE2"/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Gestion des repas</a:t>
            </a:r>
            <a:endParaRPr lang="fr-FR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2932288" y="586646"/>
            <a:ext cx="3100747" cy="2890867"/>
          </a:xfrm>
          <a:custGeom>
            <a:avLst/>
            <a:gdLst/>
            <a:ahLst/>
            <a:cxnLst/>
            <a:rect l="l" t="t" r="r" b="b"/>
            <a:pathLst>
              <a:path w="2848533" h="2848533" extrusionOk="0">
                <a:moveTo>
                  <a:pt x="0" y="2848533"/>
                </a:moveTo>
                <a:cubicBezTo>
                  <a:pt x="0" y="1275332"/>
                  <a:pt x="1275332" y="0"/>
                  <a:pt x="2848533" y="0"/>
                </a:cubicBezTo>
                <a:lnTo>
                  <a:pt x="2848533" y="2848533"/>
                </a:lnTo>
                <a:lnTo>
                  <a:pt x="0" y="28485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18775" tIns="1118775" rIns="284475" bIns="284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PEU DE TEMPS MAIS DES COMPÉTENCES SPÉCIFIQUES REQUISES</a:t>
            </a:r>
            <a:endParaRPr lang="fr-FR" sz="16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164607" y="586647"/>
            <a:ext cx="3202348" cy="2848533"/>
          </a:xfrm>
          <a:custGeom>
            <a:avLst/>
            <a:gdLst/>
            <a:ahLst/>
            <a:cxnLst/>
            <a:rect l="l" t="t" r="r" b="b"/>
            <a:pathLst>
              <a:path w="2848533" h="2848533" extrusionOk="0">
                <a:moveTo>
                  <a:pt x="0" y="0"/>
                </a:moveTo>
                <a:cubicBezTo>
                  <a:pt x="1573201" y="0"/>
                  <a:pt x="2848533" y="1275332"/>
                  <a:pt x="2848533" y="2848533"/>
                </a:cubicBezTo>
                <a:lnTo>
                  <a:pt x="0" y="2848533"/>
                </a:lnTo>
                <a:lnTo>
                  <a:pt x="0" y="0"/>
                </a:lnTo>
                <a:close/>
              </a:path>
            </a:pathLst>
          </a:custGeom>
          <a:solidFill>
            <a:srgbClr val="009EE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4475" tIns="1118775" rIns="1118775" bIns="284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PLUS DE TEMPS ET DES COMPÉTENCES SPÉCIFIQUES REQUISES</a:t>
            </a:r>
            <a:endParaRPr lang="fr-FR" sz="16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7;p6"/>
          <p:cNvSpPr/>
          <p:nvPr/>
        </p:nvSpPr>
        <p:spPr>
          <a:xfrm>
            <a:off x="934492" y="4399136"/>
            <a:ext cx="3916042" cy="1456346"/>
          </a:xfrm>
          <a:custGeom>
            <a:avLst/>
            <a:gdLst/>
            <a:ahLst/>
            <a:cxnLst/>
            <a:rect l="l" t="t" r="r" b="b"/>
            <a:pathLst>
              <a:path w="3249827" h="2105151" extrusionOk="0">
                <a:moveTo>
                  <a:pt x="0" y="210515"/>
                </a:moveTo>
                <a:cubicBezTo>
                  <a:pt x="0" y="94251"/>
                  <a:pt x="94251" y="0"/>
                  <a:pt x="210515" y="0"/>
                </a:cubicBezTo>
                <a:lnTo>
                  <a:pt x="3039312" y="0"/>
                </a:lnTo>
                <a:cubicBezTo>
                  <a:pt x="3155576" y="0"/>
                  <a:pt x="3249827" y="94251"/>
                  <a:pt x="3249827" y="210515"/>
                </a:cubicBezTo>
                <a:lnTo>
                  <a:pt x="3249827" y="1894636"/>
                </a:lnTo>
                <a:cubicBezTo>
                  <a:pt x="3249827" y="2010900"/>
                  <a:pt x="3155576" y="2105151"/>
                  <a:pt x="3039312" y="2105151"/>
                </a:cubicBezTo>
                <a:lnTo>
                  <a:pt x="210515" y="2105151"/>
                </a:lnTo>
                <a:cubicBezTo>
                  <a:pt x="94251" y="2105151"/>
                  <a:pt x="0" y="2010900"/>
                  <a:pt x="0" y="1894636"/>
                </a:cubicBezTo>
                <a:lnTo>
                  <a:pt x="0" y="210515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1975" tIns="251975" rIns="1226925" bIns="778250" anchor="t" anchorCtr="0">
            <a:noAutofit/>
          </a:bodyPr>
          <a:lstStyle/>
          <a:p>
            <a:pPr marL="285750" lvl="1" indent="-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Accompagnement compétition</a:t>
            </a:r>
            <a:endParaRPr lang="fr-FR" dirty="0"/>
          </a:p>
          <a:p>
            <a:pPr marL="342900" lvl="1" indent="-342900">
              <a:lnSpc>
                <a:spcPct val="90000"/>
              </a:lnSpc>
              <a:spcBef>
                <a:spcPts val="210"/>
              </a:spcBef>
              <a:buClr>
                <a:schemeClr val="accent1">
                  <a:lumMod val="75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Tenue d’un stand</a:t>
            </a:r>
            <a:endParaRPr lang="fr-FR" dirty="0"/>
          </a:p>
          <a:p>
            <a:pPr marL="342900" lvl="1" indent="-342900">
              <a:lnSpc>
                <a:spcPct val="90000"/>
              </a:lnSpc>
              <a:spcBef>
                <a:spcPts val="210"/>
              </a:spcBef>
              <a:buClr>
                <a:schemeClr val="accent1">
                  <a:lumMod val="75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Service repas du club</a:t>
            </a:r>
          </a:p>
          <a:p>
            <a:pPr marL="342900" lvl="1" indent="-342900">
              <a:lnSpc>
                <a:spcPct val="90000"/>
              </a:lnSpc>
              <a:spcBef>
                <a:spcPts val="210"/>
              </a:spcBef>
              <a:buClr>
                <a:schemeClr val="accent1">
                  <a:lumMod val="75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Tenir une permanence</a:t>
            </a:r>
          </a:p>
          <a:p>
            <a:pPr marL="431800" lvl="1" indent="-342900">
              <a:lnSpc>
                <a:spcPct val="90000"/>
              </a:lnSpc>
              <a:spcBef>
                <a:spcPts val="210"/>
              </a:spcBef>
              <a:buClr>
                <a:schemeClr val="accent1">
                  <a:lumMod val="75000"/>
                </a:schemeClr>
              </a:buClr>
              <a:buSzPts val="1400"/>
              <a:buFont typeface="Courier New" panose="02070309020205020404" pitchFamily="49" charset="0"/>
              <a:buChar char="o"/>
            </a:pPr>
            <a:endParaRPr lang="fr-FR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6164607" y="3566751"/>
            <a:ext cx="3202348" cy="2848534"/>
          </a:xfrm>
          <a:custGeom>
            <a:avLst/>
            <a:gdLst/>
            <a:ahLst/>
            <a:cxnLst/>
            <a:rect l="l" t="t" r="r" b="b"/>
            <a:pathLst>
              <a:path w="2848533" h="2848533" extrusionOk="0">
                <a:moveTo>
                  <a:pt x="2848533" y="0"/>
                </a:moveTo>
                <a:cubicBezTo>
                  <a:pt x="2848533" y="1573201"/>
                  <a:pt x="1573201" y="2848533"/>
                  <a:pt x="0" y="2848533"/>
                </a:cubicBezTo>
                <a:lnTo>
                  <a:pt x="0" y="0"/>
                </a:lnTo>
                <a:lnTo>
                  <a:pt x="2848533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4475" tIns="284475" rIns="1118775" bIns="1118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PLUS DE TEMPS ET PEU DE COMPÉTENCES PARTICULIÈRES REQUISES</a:t>
            </a:r>
            <a:endParaRPr lang="fr-FR" sz="16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2932288" y="3566752"/>
            <a:ext cx="3100747" cy="2848533"/>
          </a:xfrm>
          <a:custGeom>
            <a:avLst/>
            <a:gdLst/>
            <a:ahLst/>
            <a:cxnLst/>
            <a:rect l="l" t="t" r="r" b="b"/>
            <a:pathLst>
              <a:path w="2848533" h="2848533" extrusionOk="0">
                <a:moveTo>
                  <a:pt x="2848533" y="2848533"/>
                </a:moveTo>
                <a:cubicBezTo>
                  <a:pt x="1275332" y="2848533"/>
                  <a:pt x="0" y="1573201"/>
                  <a:pt x="0" y="0"/>
                </a:cubicBezTo>
                <a:lnTo>
                  <a:pt x="2848533" y="0"/>
                </a:lnTo>
                <a:lnTo>
                  <a:pt x="2848533" y="2848533"/>
                </a:lnTo>
                <a:close/>
              </a:path>
            </a:pathLst>
          </a:custGeom>
          <a:solidFill>
            <a:srgbClr val="599B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18775" tIns="284475" rIns="284475" bIns="1118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PEU DE TEMPS ET PAS DE COMPÉTENCES PARTICULIÈRES REQUISES</a:t>
            </a:r>
            <a:endParaRPr lang="fr-FR" sz="16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6"/>
          <p:cNvGrpSpPr/>
          <p:nvPr/>
        </p:nvGrpSpPr>
        <p:grpSpPr>
          <a:xfrm>
            <a:off x="280603" y="3063483"/>
            <a:ext cx="11507818" cy="578223"/>
            <a:chOff x="370915" y="3063483"/>
            <a:chExt cx="11507818" cy="578223"/>
          </a:xfrm>
        </p:grpSpPr>
        <p:sp>
          <p:nvSpPr>
            <p:cNvPr id="143" name="Google Shape;143;p6"/>
            <p:cNvSpPr/>
            <p:nvPr/>
          </p:nvSpPr>
          <p:spPr>
            <a:xfrm>
              <a:off x="370915" y="3310468"/>
              <a:ext cx="11507818" cy="3312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>
              <a:solidFill>
                <a:srgbClr val="009E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370915" y="3063483"/>
              <a:ext cx="2412315" cy="307736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9E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 smtClean="0">
                  <a:solidFill>
                    <a:schemeClr val="bg1"/>
                  </a:solidFill>
                  <a:latin typeface="+mj-lt"/>
                  <a:ea typeface="Calibri"/>
                  <a:cs typeface="Calibri"/>
                  <a:sym typeface="Calibri"/>
                </a:rPr>
                <a:t>DURÉE INVESTISSEMENT</a:t>
              </a:r>
              <a:endParaRPr lang="fr-FR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5946419" y="124179"/>
            <a:ext cx="2827870" cy="6686718"/>
            <a:chOff x="6036731" y="166512"/>
            <a:chExt cx="2827870" cy="66867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6" name="Google Shape;146;p6"/>
            <p:cNvSpPr/>
            <p:nvPr/>
          </p:nvSpPr>
          <p:spPr>
            <a:xfrm>
              <a:off x="6036731" y="166512"/>
              <a:ext cx="306416" cy="6686718"/>
            </a:xfrm>
            <a:prstGeom prst="upArrow">
              <a:avLst>
                <a:gd name="adj1" fmla="val 50000"/>
                <a:gd name="adj2" fmla="val 50000"/>
              </a:avLst>
            </a:prstGeom>
            <a:grpFill/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6449805" y="201753"/>
              <a:ext cx="2414796" cy="338514"/>
            </a:xfrm>
            <a:prstGeom prst="rect">
              <a:avLst/>
            </a:prstGeom>
            <a:grpFill/>
            <a:ln w="95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NIVEAUX COMPÉTENCES</a:t>
              </a:r>
              <a:endPara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3914634" y="2738682"/>
            <a:ext cx="4236801" cy="1477661"/>
            <a:chOff x="3977602" y="2716979"/>
            <a:chExt cx="4236801" cy="1477661"/>
          </a:xfrm>
        </p:grpSpPr>
        <p:grpSp>
          <p:nvGrpSpPr>
            <p:cNvPr id="149" name="Google Shape;149;p6"/>
            <p:cNvGrpSpPr/>
            <p:nvPr/>
          </p:nvGrpSpPr>
          <p:grpSpPr>
            <a:xfrm>
              <a:off x="5697383" y="2716979"/>
              <a:ext cx="983500" cy="1477661"/>
              <a:chOff x="5697383" y="2716979"/>
              <a:chExt cx="983500" cy="1477661"/>
            </a:xfrm>
          </p:grpSpPr>
          <p:sp>
            <p:nvSpPr>
              <p:cNvPr id="150" name="Google Shape;150;p6"/>
              <p:cNvSpPr/>
              <p:nvPr/>
            </p:nvSpPr>
            <p:spPr>
              <a:xfrm>
                <a:off x="5697383" y="2716979"/>
                <a:ext cx="983500" cy="85521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522" y="60000"/>
                    </a:moveTo>
                    <a:lnTo>
                      <a:pt x="6522" y="60000"/>
                    </a:lnTo>
                    <a:cubicBezTo>
                      <a:pt x="6522" y="34374"/>
                      <a:pt x="25367" y="12492"/>
                      <a:pt x="51107" y="8231"/>
                    </a:cubicBezTo>
                    <a:cubicBezTo>
                      <a:pt x="76848" y="3970"/>
                      <a:pt x="101961" y="18574"/>
                      <a:pt x="110521" y="42783"/>
                    </a:cubicBezTo>
                    <a:lnTo>
                      <a:pt x="116427" y="42783"/>
                    </a:lnTo>
                    <a:lnTo>
                      <a:pt x="106957" y="60000"/>
                    </a:lnTo>
                    <a:lnTo>
                      <a:pt x="90340" y="42783"/>
                    </a:lnTo>
                    <a:lnTo>
                      <a:pt x="95921" y="42783"/>
                    </a:lnTo>
                    <a:cubicBezTo>
                      <a:pt x="87358" y="27416"/>
                      <a:pt x="68572" y="19475"/>
                      <a:pt x="50448" y="23561"/>
                    </a:cubicBezTo>
                    <a:cubicBezTo>
                      <a:pt x="32324" y="27648"/>
                      <a:pt x="19565" y="42702"/>
                      <a:pt x="19565" y="6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9EE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 rot="10800000">
                <a:off x="5697383" y="3339423"/>
                <a:ext cx="983500" cy="85521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522" y="60000"/>
                    </a:moveTo>
                    <a:lnTo>
                      <a:pt x="6522" y="60000"/>
                    </a:lnTo>
                    <a:cubicBezTo>
                      <a:pt x="6522" y="34374"/>
                      <a:pt x="25367" y="12492"/>
                      <a:pt x="51107" y="8231"/>
                    </a:cubicBezTo>
                    <a:cubicBezTo>
                      <a:pt x="76848" y="3970"/>
                      <a:pt x="101961" y="18574"/>
                      <a:pt x="110521" y="42783"/>
                    </a:cubicBezTo>
                    <a:lnTo>
                      <a:pt x="116427" y="42783"/>
                    </a:lnTo>
                    <a:lnTo>
                      <a:pt x="106957" y="60000"/>
                    </a:lnTo>
                    <a:lnTo>
                      <a:pt x="90340" y="42783"/>
                    </a:lnTo>
                    <a:lnTo>
                      <a:pt x="95921" y="42783"/>
                    </a:lnTo>
                    <a:cubicBezTo>
                      <a:pt x="87358" y="27416"/>
                      <a:pt x="68572" y="19475"/>
                      <a:pt x="50448" y="23561"/>
                    </a:cubicBezTo>
                    <a:cubicBezTo>
                      <a:pt x="32324" y="27648"/>
                      <a:pt x="19565" y="42702"/>
                      <a:pt x="19565" y="6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9EE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52" name="Google Shape;152;p6"/>
            <p:cNvSpPr/>
            <p:nvPr/>
          </p:nvSpPr>
          <p:spPr>
            <a:xfrm>
              <a:off x="3977602" y="2967335"/>
              <a:ext cx="423680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5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CONVIVIALITÉ</a:t>
              </a:r>
              <a:endParaRPr sz="5400" b="1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0" b="26420"/>
          <a:stretch/>
        </p:blipFill>
        <p:spPr>
          <a:xfrm>
            <a:off x="1461584" y="6136800"/>
            <a:ext cx="1154810" cy="55697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8168" r="50600" b="13418"/>
          <a:stretch/>
        </p:blipFill>
        <p:spPr>
          <a:xfrm>
            <a:off x="234470" y="5964953"/>
            <a:ext cx="1154810" cy="79348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40" y="6499090"/>
            <a:ext cx="2139314" cy="113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117</Words>
  <Application>Microsoft Office PowerPoint</Application>
  <PresentationFormat>Grand écran</PresentationFormat>
  <Paragraphs>31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Thème Office</vt:lpstr>
      <vt:lpstr>Conception personnalisée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L’Engagement bénévole « VIVRE CLUB »</dc:title>
  <dc:creator>Agent de Développement CD 44 FSCF Stan BASTIEN</dc:creator>
  <cp:lastModifiedBy>Océane ESTEVE</cp:lastModifiedBy>
  <cp:revision>18</cp:revision>
  <dcterms:created xsi:type="dcterms:W3CDTF">2021-12-14T09:26:59Z</dcterms:created>
  <dcterms:modified xsi:type="dcterms:W3CDTF">2023-01-23T15:02:01Z</dcterms:modified>
</cp:coreProperties>
</file>